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3"/>
  </p:notesMasterIdLst>
  <p:sldIdLst>
    <p:sldId id="278" r:id="rId3"/>
    <p:sldId id="280" r:id="rId4"/>
    <p:sldId id="268" r:id="rId5"/>
    <p:sldId id="288" r:id="rId6"/>
    <p:sldId id="271" r:id="rId7"/>
    <p:sldId id="273" r:id="rId8"/>
    <p:sldId id="269" r:id="rId9"/>
    <p:sldId id="292" r:id="rId10"/>
    <p:sldId id="293" r:id="rId11"/>
    <p:sldId id="297" r:id="rId12"/>
    <p:sldId id="295" r:id="rId13"/>
    <p:sldId id="270" r:id="rId14"/>
    <p:sldId id="281" r:id="rId15"/>
    <p:sldId id="283" r:id="rId16"/>
    <p:sldId id="284" r:id="rId17"/>
    <p:sldId id="285" r:id="rId18"/>
    <p:sldId id="286" r:id="rId19"/>
    <p:sldId id="287" r:id="rId20"/>
    <p:sldId id="289" r:id="rId21"/>
    <p:sldId id="282" r:id="rId22"/>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5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025DD-8B5C-444F-B33D-7B62E0C47052}" v="23" dt="2026-02-09T16:17:19.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8"/>
    <p:restoredTop sz="74558"/>
  </p:normalViewPr>
  <p:slideViewPr>
    <p:cSldViewPr snapToGrid="0">
      <p:cViewPr varScale="1">
        <p:scale>
          <a:sx n="65" d="100"/>
          <a:sy n="65" d="100"/>
        </p:scale>
        <p:origin x="369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Hanken" userId="967d5d9d-67fa-4326-88a9-38c4a9d22b77" providerId="ADAL" clId="{5DBC978F-0E1B-44A2-B733-AF46F425B9A7}"/>
    <pc:docChg chg="undo redo custSel addSld delSld modSld sldOrd">
      <pc:chgData name="Anita Hanken" userId="967d5d9d-67fa-4326-88a9-38c4a9d22b77" providerId="ADAL" clId="{5DBC978F-0E1B-44A2-B733-AF46F425B9A7}" dt="2026-02-12T08:29:54.741" v="3856" actId="20577"/>
      <pc:docMkLst>
        <pc:docMk/>
      </pc:docMkLst>
      <pc:sldChg chg="addSp delSp modSp mod">
        <pc:chgData name="Anita Hanken" userId="967d5d9d-67fa-4326-88a9-38c4a9d22b77" providerId="ADAL" clId="{5DBC978F-0E1B-44A2-B733-AF46F425B9A7}" dt="2026-02-05T14:09:34.097" v="672" actId="1076"/>
        <pc:sldMkLst>
          <pc:docMk/>
          <pc:sldMk cId="4016702365" sldId="268"/>
        </pc:sldMkLst>
        <pc:spChg chg="mod">
          <ac:chgData name="Anita Hanken" userId="967d5d9d-67fa-4326-88a9-38c4a9d22b77" providerId="ADAL" clId="{5DBC978F-0E1B-44A2-B733-AF46F425B9A7}" dt="2026-02-05T14:09:30.550" v="671" actId="14100"/>
          <ac:spMkLst>
            <pc:docMk/>
            <pc:sldMk cId="4016702365" sldId="268"/>
            <ac:spMk id="7" creationId="{B8CBC7A6-39E3-B043-9B24-533131EFFB7B}"/>
          </ac:spMkLst>
        </pc:spChg>
        <pc:picChg chg="add mod">
          <ac:chgData name="Anita Hanken" userId="967d5d9d-67fa-4326-88a9-38c4a9d22b77" providerId="ADAL" clId="{5DBC978F-0E1B-44A2-B733-AF46F425B9A7}" dt="2026-02-05T14:09:34.097" v="672" actId="1076"/>
          <ac:picMkLst>
            <pc:docMk/>
            <pc:sldMk cId="4016702365" sldId="268"/>
            <ac:picMk id="3" creationId="{34C4ECCE-1884-F63C-90F5-5419C91330E2}"/>
          </ac:picMkLst>
        </pc:picChg>
      </pc:sldChg>
      <pc:sldChg chg="addSp delSp modSp mod modNotesTx">
        <pc:chgData name="Anita Hanken" userId="967d5d9d-67fa-4326-88a9-38c4a9d22b77" providerId="ADAL" clId="{5DBC978F-0E1B-44A2-B733-AF46F425B9A7}" dt="2026-02-12T08:26:14.666" v="3841" actId="20577"/>
        <pc:sldMkLst>
          <pc:docMk/>
          <pc:sldMk cId="3766121712" sldId="271"/>
        </pc:sldMkLst>
        <pc:spChg chg="mod">
          <ac:chgData name="Anita Hanken" userId="967d5d9d-67fa-4326-88a9-38c4a9d22b77" providerId="ADAL" clId="{5DBC978F-0E1B-44A2-B733-AF46F425B9A7}" dt="2026-02-05T14:11:07.289" v="687" actId="20577"/>
          <ac:spMkLst>
            <pc:docMk/>
            <pc:sldMk cId="3766121712" sldId="271"/>
            <ac:spMk id="7" creationId="{B8CBC7A6-39E3-B043-9B24-533131EFFB7B}"/>
          </ac:spMkLst>
        </pc:spChg>
        <pc:picChg chg="add mod">
          <ac:chgData name="Anita Hanken" userId="967d5d9d-67fa-4326-88a9-38c4a9d22b77" providerId="ADAL" clId="{5DBC978F-0E1B-44A2-B733-AF46F425B9A7}" dt="2026-02-05T14:11:22.438" v="689" actId="1076"/>
          <ac:picMkLst>
            <pc:docMk/>
            <pc:sldMk cId="3766121712" sldId="271"/>
            <ac:picMk id="4" creationId="{87789E9E-1BE8-9C15-1321-F69315FAA68D}"/>
          </ac:picMkLst>
        </pc:picChg>
      </pc:sldChg>
      <pc:sldChg chg="addSp delSp modSp mod modNotesTx">
        <pc:chgData name="Anita Hanken" userId="967d5d9d-67fa-4326-88a9-38c4a9d22b77" providerId="ADAL" clId="{5DBC978F-0E1B-44A2-B733-AF46F425B9A7}" dt="2026-02-12T08:27:58.920" v="3851" actId="20577"/>
        <pc:sldMkLst>
          <pc:docMk/>
          <pc:sldMk cId="2448385668" sldId="273"/>
        </pc:sldMkLst>
        <pc:picChg chg="add mod">
          <ac:chgData name="Anita Hanken" userId="967d5d9d-67fa-4326-88a9-38c4a9d22b77" providerId="ADAL" clId="{5DBC978F-0E1B-44A2-B733-AF46F425B9A7}" dt="2026-02-05T14:14:20.823" v="1102" actId="1076"/>
          <ac:picMkLst>
            <pc:docMk/>
            <pc:sldMk cId="2448385668" sldId="273"/>
            <ac:picMk id="4" creationId="{817E9BB1-CD77-66FA-19F1-5089FCC4433C}"/>
          </ac:picMkLst>
        </pc:picChg>
      </pc:sldChg>
      <pc:sldChg chg="modSp mod">
        <pc:chgData name="Anita Hanken" userId="967d5d9d-67fa-4326-88a9-38c4a9d22b77" providerId="ADAL" clId="{5DBC978F-0E1B-44A2-B733-AF46F425B9A7}" dt="2026-02-12T08:23:44.173" v="3814" actId="20577"/>
        <pc:sldMkLst>
          <pc:docMk/>
          <pc:sldMk cId="3788205496" sldId="278"/>
        </pc:sldMkLst>
        <pc:spChg chg="mod">
          <ac:chgData name="Anita Hanken" userId="967d5d9d-67fa-4326-88a9-38c4a9d22b77" providerId="ADAL" clId="{5DBC978F-0E1B-44A2-B733-AF46F425B9A7}" dt="2026-02-04T13:30:53.420" v="69" actId="20577"/>
          <ac:spMkLst>
            <pc:docMk/>
            <pc:sldMk cId="3788205496" sldId="278"/>
            <ac:spMk id="2" creationId="{00000000-0000-0000-0000-000000000000}"/>
          </ac:spMkLst>
        </pc:spChg>
        <pc:spChg chg="mod">
          <ac:chgData name="Anita Hanken" userId="967d5d9d-67fa-4326-88a9-38c4a9d22b77" providerId="ADAL" clId="{5DBC978F-0E1B-44A2-B733-AF46F425B9A7}" dt="2026-02-12T08:23:44.173" v="3814" actId="20577"/>
          <ac:spMkLst>
            <pc:docMk/>
            <pc:sldMk cId="3788205496" sldId="278"/>
            <ac:spMk id="3" creationId="{00000000-0000-0000-0000-000000000000}"/>
          </ac:spMkLst>
        </pc:spChg>
        <pc:spChg chg="mod">
          <ac:chgData name="Anita Hanken" userId="967d5d9d-67fa-4326-88a9-38c4a9d22b77" providerId="ADAL" clId="{5DBC978F-0E1B-44A2-B733-AF46F425B9A7}" dt="2026-02-04T13:30:22.202" v="15" actId="20577"/>
          <ac:spMkLst>
            <pc:docMk/>
            <pc:sldMk cId="3788205496" sldId="278"/>
            <ac:spMk id="4" creationId="{00000000-0000-0000-0000-000000000000}"/>
          </ac:spMkLst>
        </pc:spChg>
      </pc:sldChg>
      <pc:sldChg chg="modSp mod">
        <pc:chgData name="Anita Hanken" userId="967d5d9d-67fa-4326-88a9-38c4a9d22b77" providerId="ADAL" clId="{5DBC978F-0E1B-44A2-B733-AF46F425B9A7}" dt="2026-02-09T14:11:30.868" v="2278" actId="14100"/>
        <pc:sldMkLst>
          <pc:docMk/>
          <pc:sldMk cId="65989179" sldId="280"/>
        </pc:sldMkLst>
        <pc:spChg chg="mod">
          <ac:chgData name="Anita Hanken" userId="967d5d9d-67fa-4326-88a9-38c4a9d22b77" providerId="ADAL" clId="{5DBC978F-0E1B-44A2-B733-AF46F425B9A7}" dt="2026-02-09T14:10:18.277" v="2268" actId="120"/>
          <ac:spMkLst>
            <pc:docMk/>
            <pc:sldMk cId="65989179" sldId="280"/>
            <ac:spMk id="2" creationId="{00000000-0000-0000-0000-000000000000}"/>
          </ac:spMkLst>
        </pc:spChg>
        <pc:spChg chg="mod">
          <ac:chgData name="Anita Hanken" userId="967d5d9d-67fa-4326-88a9-38c4a9d22b77" providerId="ADAL" clId="{5DBC978F-0E1B-44A2-B733-AF46F425B9A7}" dt="2026-02-09T14:11:30.868" v="2278" actId="14100"/>
          <ac:spMkLst>
            <pc:docMk/>
            <pc:sldMk cId="65989179" sldId="280"/>
            <ac:spMk id="3" creationId="{00000000-0000-0000-0000-000000000000}"/>
          </ac:spMkLst>
        </pc:spChg>
      </pc:sldChg>
      <pc:sldChg chg="modSp mod">
        <pc:chgData name="Anita Hanken" userId="967d5d9d-67fa-4326-88a9-38c4a9d22b77" providerId="ADAL" clId="{5DBC978F-0E1B-44A2-B733-AF46F425B9A7}" dt="2026-02-12T08:29:54.741" v="3856" actId="20577"/>
        <pc:sldMkLst>
          <pc:docMk/>
          <pc:sldMk cId="3622709886" sldId="281"/>
        </pc:sldMkLst>
        <pc:spChg chg="mod">
          <ac:chgData name="Anita Hanken" userId="967d5d9d-67fa-4326-88a9-38c4a9d22b77" providerId="ADAL" clId="{5DBC978F-0E1B-44A2-B733-AF46F425B9A7}" dt="2026-02-12T08:29:54.741" v="3856" actId="20577"/>
          <ac:spMkLst>
            <pc:docMk/>
            <pc:sldMk cId="3622709886" sldId="281"/>
            <ac:spMk id="3" creationId="{00000000-0000-0000-0000-000000000000}"/>
          </ac:spMkLst>
        </pc:spChg>
      </pc:sldChg>
      <pc:sldChg chg="modSp mod">
        <pc:chgData name="Anita Hanken" userId="967d5d9d-67fa-4326-88a9-38c4a9d22b77" providerId="ADAL" clId="{5DBC978F-0E1B-44A2-B733-AF46F425B9A7}" dt="2026-02-09T16:02:24.345" v="3202" actId="27636"/>
        <pc:sldMkLst>
          <pc:docMk/>
          <pc:sldMk cId="2820194339" sldId="283"/>
        </pc:sldMkLst>
        <pc:spChg chg="mod">
          <ac:chgData name="Anita Hanken" userId="967d5d9d-67fa-4326-88a9-38c4a9d22b77" providerId="ADAL" clId="{5DBC978F-0E1B-44A2-B733-AF46F425B9A7}" dt="2026-02-09T16:02:24.345" v="3202" actId="27636"/>
          <ac:spMkLst>
            <pc:docMk/>
            <pc:sldMk cId="2820194339" sldId="283"/>
            <ac:spMk id="3" creationId="{00000000-0000-0000-0000-000000000000}"/>
          </ac:spMkLst>
        </pc:spChg>
      </pc:sldChg>
      <pc:sldChg chg="addSp delSp modSp mod">
        <pc:chgData name="Anita Hanken" userId="967d5d9d-67fa-4326-88a9-38c4a9d22b77" providerId="ADAL" clId="{5DBC978F-0E1B-44A2-B733-AF46F425B9A7}" dt="2026-02-05T14:10:07.441" v="674" actId="14100"/>
        <pc:sldMkLst>
          <pc:docMk/>
          <pc:sldMk cId="751750746" sldId="288"/>
        </pc:sldMkLst>
        <pc:spChg chg="mod">
          <ac:chgData name="Anita Hanken" userId="967d5d9d-67fa-4326-88a9-38c4a9d22b77" providerId="ADAL" clId="{5DBC978F-0E1B-44A2-B733-AF46F425B9A7}" dt="2026-02-05T14:08:37.350" v="665" actId="14100"/>
          <ac:spMkLst>
            <pc:docMk/>
            <pc:sldMk cId="751750746" sldId="288"/>
            <ac:spMk id="7" creationId="{B8CBC7A6-39E3-B043-9B24-533131EFFB7B}"/>
          </ac:spMkLst>
        </pc:spChg>
        <pc:picChg chg="add mod">
          <ac:chgData name="Anita Hanken" userId="967d5d9d-67fa-4326-88a9-38c4a9d22b77" providerId="ADAL" clId="{5DBC978F-0E1B-44A2-B733-AF46F425B9A7}" dt="2026-02-05T14:10:07.441" v="674" actId="14100"/>
          <ac:picMkLst>
            <pc:docMk/>
            <pc:sldMk cId="751750746" sldId="288"/>
            <ac:picMk id="5" creationId="{AD7B0372-4025-D702-FEAC-AA8DFA87A7DB}"/>
          </ac:picMkLst>
        </pc:picChg>
      </pc:sldChg>
      <pc:sldChg chg="addSp modSp add mod ord">
        <pc:chgData name="Anita Hanken" userId="967d5d9d-67fa-4326-88a9-38c4a9d22b77" providerId="ADAL" clId="{5DBC978F-0E1B-44A2-B733-AF46F425B9A7}" dt="2026-02-09T14:40:13.946" v="2394" actId="20577"/>
        <pc:sldMkLst>
          <pc:docMk/>
          <pc:sldMk cId="4034337933" sldId="292"/>
        </pc:sldMkLst>
        <pc:spChg chg="mod">
          <ac:chgData name="Anita Hanken" userId="967d5d9d-67fa-4326-88a9-38c4a9d22b77" providerId="ADAL" clId="{5DBC978F-0E1B-44A2-B733-AF46F425B9A7}" dt="2026-02-09T14:40:13.946" v="2394" actId="20577"/>
          <ac:spMkLst>
            <pc:docMk/>
            <pc:sldMk cId="4034337933" sldId="292"/>
            <ac:spMk id="7" creationId="{C8A6FD82-B4EA-B12B-1B60-7A7AE7ABA578}"/>
          </ac:spMkLst>
        </pc:spChg>
        <pc:spChg chg="mod">
          <ac:chgData name="Anita Hanken" userId="967d5d9d-67fa-4326-88a9-38c4a9d22b77" providerId="ADAL" clId="{5DBC978F-0E1B-44A2-B733-AF46F425B9A7}" dt="2026-02-05T14:04:02.537" v="442" actId="20577"/>
          <ac:spMkLst>
            <pc:docMk/>
            <pc:sldMk cId="4034337933" sldId="292"/>
            <ac:spMk id="11" creationId="{5E025CE4-13A4-D04D-03D3-0F3F2B953225}"/>
          </ac:spMkLst>
        </pc:spChg>
      </pc:sldChg>
      <pc:sldChg chg="modSp add del mod">
        <pc:chgData name="Anita Hanken" userId="967d5d9d-67fa-4326-88a9-38c4a9d22b77" providerId="ADAL" clId="{5DBC978F-0E1B-44A2-B733-AF46F425B9A7}" dt="2026-02-05T14:21:51.680" v="1316" actId="20577"/>
        <pc:sldMkLst>
          <pc:docMk/>
          <pc:sldMk cId="2063058320" sldId="293"/>
        </pc:sldMkLst>
        <pc:spChg chg="mod">
          <ac:chgData name="Anita Hanken" userId="967d5d9d-67fa-4326-88a9-38c4a9d22b77" providerId="ADAL" clId="{5DBC978F-0E1B-44A2-B733-AF46F425B9A7}" dt="2026-02-05T14:21:51.680" v="1316" actId="20577"/>
          <ac:spMkLst>
            <pc:docMk/>
            <pc:sldMk cId="2063058320" sldId="293"/>
            <ac:spMk id="7" creationId="{9700DE0F-8CA5-B6CA-7133-5E44C7274A28}"/>
          </ac:spMkLst>
        </pc:spChg>
      </pc:sldChg>
      <pc:sldChg chg="modSp add mod ord">
        <pc:chgData name="Anita Hanken" userId="967d5d9d-67fa-4326-88a9-38c4a9d22b77" providerId="ADAL" clId="{5DBC978F-0E1B-44A2-B733-AF46F425B9A7}" dt="2026-02-05T14:33:49.898" v="1689" actId="20577"/>
        <pc:sldMkLst>
          <pc:docMk/>
          <pc:sldMk cId="4262349743" sldId="295"/>
        </pc:sldMkLst>
        <pc:spChg chg="mod">
          <ac:chgData name="Anita Hanken" userId="967d5d9d-67fa-4326-88a9-38c4a9d22b77" providerId="ADAL" clId="{5DBC978F-0E1B-44A2-B733-AF46F425B9A7}" dt="2026-02-05T14:33:49.898" v="1689" actId="20577"/>
          <ac:spMkLst>
            <pc:docMk/>
            <pc:sldMk cId="4262349743" sldId="295"/>
            <ac:spMk id="7" creationId="{F853BFB2-4A69-CD28-7164-550CAA0421F1}"/>
          </ac:spMkLst>
        </pc:spChg>
      </pc:sldChg>
      <pc:sldChg chg="modSp add mod ord">
        <pc:chgData name="Anita Hanken" userId="967d5d9d-67fa-4326-88a9-38c4a9d22b77" providerId="ADAL" clId="{5DBC978F-0E1B-44A2-B733-AF46F425B9A7}" dt="2026-02-09T16:21:35.555" v="3791" actId="20577"/>
        <pc:sldMkLst>
          <pc:docMk/>
          <pc:sldMk cId="537086376" sldId="297"/>
        </pc:sldMkLst>
        <pc:spChg chg="mod">
          <ac:chgData name="Anita Hanken" userId="967d5d9d-67fa-4326-88a9-38c4a9d22b77" providerId="ADAL" clId="{5DBC978F-0E1B-44A2-B733-AF46F425B9A7}" dt="2026-02-09T16:21:35.555" v="3791" actId="20577"/>
          <ac:spMkLst>
            <pc:docMk/>
            <pc:sldMk cId="537086376" sldId="297"/>
            <ac:spMk id="7" creationId="{42177104-4FDF-7DFB-CFB0-A1DDDF874B46}"/>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5.jpg"/></Relationships>
</file>

<file path=ppt/diagrams/_rels/data10.xml.rels><?xml version="1.0" encoding="UTF-8" standalone="yes"?>
<Relationships xmlns="http://schemas.openxmlformats.org/package/2006/relationships"><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1" Type="http://schemas.openxmlformats.org/officeDocument/2006/relationships/image" Target="../media/image5.jpg"/></Relationships>
</file>

<file path=ppt/diagrams/_rels/data5.xml.rels><?xml version="1.0" encoding="UTF-8" standalone="yes"?>
<Relationships xmlns="http://schemas.openxmlformats.org/package/2006/relationships"><Relationship Id="rId1" Type="http://schemas.openxmlformats.org/officeDocument/2006/relationships/image" Target="../media/image5.jpg"/></Relationships>
</file>

<file path=ppt/diagrams/_rels/data6.xml.rels><?xml version="1.0" encoding="UTF-8" standalone="yes"?>
<Relationships xmlns="http://schemas.openxmlformats.org/package/2006/relationships"><Relationship Id="rId1" Type="http://schemas.openxmlformats.org/officeDocument/2006/relationships/image" Target="../media/image5.jpg"/></Relationships>
</file>

<file path=ppt/diagrams/_rels/data7.xml.rels><?xml version="1.0" encoding="UTF-8" standalone="yes"?>
<Relationships xmlns="http://schemas.openxmlformats.org/package/2006/relationships"><Relationship Id="rId1" Type="http://schemas.openxmlformats.org/officeDocument/2006/relationships/image" Target="../media/image5.jpg"/></Relationships>
</file>

<file path=ppt/diagrams/_rels/data8.xml.rels><?xml version="1.0" encoding="UTF-8" standalone="yes"?>
<Relationships xmlns="http://schemas.openxmlformats.org/package/2006/relationships"><Relationship Id="rId1" Type="http://schemas.openxmlformats.org/officeDocument/2006/relationships/image" Target="../media/image5.jpg"/></Relationships>
</file>

<file path=ppt/diagrams/_rels/data9.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g"/></Relationships>
</file>

<file path=ppt/diagrams/_rels/drawing5.xml.rels><?xml version="1.0" encoding="UTF-8" standalone="yes"?>
<Relationships xmlns="http://schemas.openxmlformats.org/package/2006/relationships"><Relationship Id="rId1" Type="http://schemas.openxmlformats.org/officeDocument/2006/relationships/image" Target="../media/image5.jp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g"/></Relationships>
</file>

<file path=ppt/diagrams/_rels/drawing7.xml.rels><?xml version="1.0" encoding="UTF-8" standalone="yes"?>
<Relationships xmlns="http://schemas.openxmlformats.org/package/2006/relationships"><Relationship Id="rId1" Type="http://schemas.openxmlformats.org/officeDocument/2006/relationships/image" Target="../media/image5.jpg"/></Relationships>
</file>

<file path=ppt/diagrams/_rels/drawing8.xml.rels><?xml version="1.0" encoding="UTF-8" standalone="yes"?>
<Relationships xmlns="http://schemas.openxmlformats.org/package/2006/relationships"><Relationship Id="rId1" Type="http://schemas.openxmlformats.org/officeDocument/2006/relationships/image" Target="../media/image5.jpg"/></Relationships>
</file>

<file path=ppt/diagrams/_rels/drawing9.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1. Start i god tid</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10. Få noen til å lese søknaden</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2. Les utlysningen nøye</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3. Sjekk prosjektbiblioteket</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4. Involver søkerorganisasjonen</a:t>
          </a:r>
        </a:p>
      </dgm:t>
    </dgm:pt>
    <dgm:pt modelId="{334241C4-0835-C545-9DDC-1AAF25B9CBFF}" type="sibTrans" cxnId="{F39B81B4-F6B1-A143-AAD8-AEB564A354A5}">
      <dgm:prSet/>
      <dgm:spPr/>
      <dgm:t>
        <a:bodyPr/>
        <a:lstStyle/>
        <a:p>
          <a:endParaRPr lang="nb-NO"/>
        </a:p>
      </dgm:t>
    </dgm:pt>
    <dgm:pt modelId="{CD4659AF-C746-DD43-856B-E9CFD73B923D}" type="par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custLinFactY="24442" custLinFactNeighborX="-1698" custLinFactNeighborY="100000">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5. Involver deltakerne</a:t>
          </a:r>
        </a:p>
      </dgm:t>
    </dgm:pt>
    <dgm:pt modelId="{334241C4-0835-C545-9DDC-1AAF25B9CBFF}" type="sibTrans" cxnId="{F39B81B4-F6B1-A143-AAD8-AEB564A354A5}">
      <dgm:prSet/>
      <dgm:spPr/>
      <dgm:t>
        <a:bodyPr/>
        <a:lstStyle/>
        <a:p>
          <a:endParaRPr lang="nb-NO"/>
        </a:p>
      </dgm:t>
    </dgm:pt>
    <dgm:pt modelId="{CD4659AF-C746-DD43-856B-E9CFD73B923D}" type="par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custLinFactY="24442" custLinFactNeighborX="-1698" custLinFactNeighborY="100000">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6. Beskriv behovet</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7. Beskriv målsetningen</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8. Lag plan for gjennomføring</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83FA4A-6745-6C4A-A08D-6FF06FCEB663}" type="doc">
      <dgm:prSet loTypeId="urn:microsoft.com/office/officeart/2005/8/layout/vList3" loCatId="list" qsTypeId="urn:microsoft.com/office/officeart/2005/8/quickstyle/simple1" qsCatId="simple" csTypeId="urn:microsoft.com/office/officeart/2005/8/colors/accent1_2" csCatId="accent1" phldr="1"/>
      <dgm:spPr/>
    </dgm:pt>
    <dgm:pt modelId="{8DE717F4-4CFE-6C4B-BD34-060B20B03586}">
      <dgm:prSet phldrT="[Tekst]" custT="1"/>
      <dgm:spPr>
        <a:solidFill>
          <a:srgbClr val="29358A"/>
        </a:solidFill>
      </dgm:spPr>
      <dgm:t>
        <a:bodyPr/>
        <a:lstStyle/>
        <a:p>
          <a:r>
            <a:rPr lang="nb-NO" sz="2000" dirty="0"/>
            <a:t>9. Lag et realistisk budsjett</a:t>
          </a:r>
        </a:p>
      </dgm:t>
    </dgm:pt>
    <dgm:pt modelId="{CD4659AF-C746-DD43-856B-E9CFD73B923D}" type="parTrans" cxnId="{F39B81B4-F6B1-A143-AAD8-AEB564A354A5}">
      <dgm:prSet/>
      <dgm:spPr/>
      <dgm:t>
        <a:bodyPr/>
        <a:lstStyle/>
        <a:p>
          <a:endParaRPr lang="nb-NO"/>
        </a:p>
      </dgm:t>
    </dgm:pt>
    <dgm:pt modelId="{334241C4-0835-C545-9DDC-1AAF25B9CBFF}" type="sibTrans" cxnId="{F39B81B4-F6B1-A143-AAD8-AEB564A354A5}">
      <dgm:prSet/>
      <dgm:spPr/>
      <dgm:t>
        <a:bodyPr/>
        <a:lstStyle/>
        <a:p>
          <a:endParaRPr lang="nb-NO"/>
        </a:p>
      </dgm:t>
    </dgm:pt>
    <dgm:pt modelId="{A8A5BDDF-7903-644E-A0B2-25982BD06973}" type="pres">
      <dgm:prSet presAssocID="{F683FA4A-6745-6C4A-A08D-6FF06FCEB663}" presName="linearFlow" presStyleCnt="0">
        <dgm:presLayoutVars>
          <dgm:dir/>
          <dgm:resizeHandles val="exact"/>
        </dgm:presLayoutVars>
      </dgm:prSet>
      <dgm:spPr/>
    </dgm:pt>
    <dgm:pt modelId="{46551631-5A80-214C-8391-805CDE1274E6}" type="pres">
      <dgm:prSet presAssocID="{8DE717F4-4CFE-6C4B-BD34-060B20B03586}" presName="composite" presStyleCnt="0"/>
      <dgm:spPr/>
    </dgm:pt>
    <dgm:pt modelId="{DCEA2E45-4494-8240-B0A2-9C4E5B2FA6D7}" type="pres">
      <dgm:prSet presAssocID="{8DE717F4-4CFE-6C4B-BD34-060B20B03586}"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C67B675-B5D8-8046-8649-226D92E45456}" type="pres">
      <dgm:prSet presAssocID="{8DE717F4-4CFE-6C4B-BD34-060B20B03586}" presName="txShp" presStyleLbl="node1" presStyleIdx="0" presStyleCnt="1" custLinFactNeighborX="-212" custLinFactNeighborY="4689">
        <dgm:presLayoutVars>
          <dgm:bulletEnabled val="1"/>
        </dgm:presLayoutVars>
      </dgm:prSet>
      <dgm:spPr/>
    </dgm:pt>
  </dgm:ptLst>
  <dgm:cxnLst>
    <dgm:cxn modelId="{C2D13763-EDAA-FD48-9C7A-8A6C31173A82}" type="presOf" srcId="{F683FA4A-6745-6C4A-A08D-6FF06FCEB663}" destId="{A8A5BDDF-7903-644E-A0B2-25982BD06973}" srcOrd="0" destOrd="0" presId="urn:microsoft.com/office/officeart/2005/8/layout/vList3"/>
    <dgm:cxn modelId="{F39B81B4-F6B1-A143-AAD8-AEB564A354A5}" srcId="{F683FA4A-6745-6C4A-A08D-6FF06FCEB663}" destId="{8DE717F4-4CFE-6C4B-BD34-060B20B03586}" srcOrd="0" destOrd="0" parTransId="{CD4659AF-C746-DD43-856B-E9CFD73B923D}" sibTransId="{334241C4-0835-C545-9DDC-1AAF25B9CBFF}"/>
    <dgm:cxn modelId="{93D927B7-9B6B-2644-942D-35B3664410A5}" type="presOf" srcId="{8DE717F4-4CFE-6C4B-BD34-060B20B03586}" destId="{FC67B675-B5D8-8046-8649-226D92E45456}" srcOrd="0" destOrd="0" presId="urn:microsoft.com/office/officeart/2005/8/layout/vList3"/>
    <dgm:cxn modelId="{12C5470F-26B6-364D-9C59-67CC878E7C8F}" type="presParOf" srcId="{A8A5BDDF-7903-644E-A0B2-25982BD06973}" destId="{46551631-5A80-214C-8391-805CDE1274E6}" srcOrd="0" destOrd="0" presId="urn:microsoft.com/office/officeart/2005/8/layout/vList3"/>
    <dgm:cxn modelId="{A1E0C0E1-194E-6246-A2D7-C3191F2140D7}" type="presParOf" srcId="{46551631-5A80-214C-8391-805CDE1274E6}" destId="{DCEA2E45-4494-8240-B0A2-9C4E5B2FA6D7}" srcOrd="0" destOrd="0" presId="urn:microsoft.com/office/officeart/2005/8/layout/vList3"/>
    <dgm:cxn modelId="{D662B0EA-FCE0-8347-8700-1A218672D849}" type="presParOf" srcId="{46551631-5A80-214C-8391-805CDE1274E6}" destId="{FC67B675-B5D8-8046-8649-226D92E45456}" srcOrd="1" destOrd="0" presId="urn:microsoft.com/office/officeart/2005/8/layout/vList3"/>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1. Start i god tid</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10. Få noen til å lese søknaden</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2. Les utlysningen nøye</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3. Sjekk prosjektbiblioteket</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132234"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4. Involver søkerorganisasjonen</a:t>
          </a:r>
        </a:p>
      </dsp:txBody>
      <dsp:txXfrm rot="10800000">
        <a:off x="1282046"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132234"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5. Involver deltakerne</a:t>
          </a:r>
        </a:p>
      </dsp:txBody>
      <dsp:txXfrm rot="10800000">
        <a:off x="1282046"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6. Beskriv behovet</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7. Beskriv målsetningen</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203249"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8. Lag plan for gjennomføring</a:t>
          </a:r>
        </a:p>
      </dsp:txBody>
      <dsp:txXfrm rot="10800000">
        <a:off x="1353061"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B675-B5D8-8046-8649-226D92E45456}">
      <dsp:nvSpPr>
        <dsp:cNvPr id="0" name=""/>
        <dsp:cNvSpPr/>
      </dsp:nvSpPr>
      <dsp:spPr>
        <a:xfrm rot="10800000">
          <a:off x="1194383" y="0"/>
          <a:ext cx="4182306" cy="599247"/>
        </a:xfrm>
        <a:prstGeom prst="homePlate">
          <a:avLst/>
        </a:prstGeom>
        <a:solidFill>
          <a:srgbClr val="2935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251"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kern="1200" dirty="0"/>
            <a:t>9. Lag et realistisk budsjett</a:t>
          </a:r>
        </a:p>
      </dsp:txBody>
      <dsp:txXfrm rot="10800000">
        <a:off x="1344195" y="0"/>
        <a:ext cx="4032494" cy="599247"/>
      </dsp:txXfrm>
    </dsp:sp>
    <dsp:sp modelId="{DCEA2E45-4494-8240-B0A2-9C4E5B2FA6D7}">
      <dsp:nvSpPr>
        <dsp:cNvPr id="0" name=""/>
        <dsp:cNvSpPr/>
      </dsp:nvSpPr>
      <dsp:spPr>
        <a:xfrm>
          <a:off x="903626" y="0"/>
          <a:ext cx="599247" cy="5992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8629148-C4EE-C84E-A09F-8C52E78A49FC}" type="datetimeFigureOut">
              <a:rPr lang="nb-NO" smtClean="0"/>
              <a:t>12.02.2026</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E6448D-B53C-3849-9C30-F27291F54BD0}" type="slidenum">
              <a:rPr lang="nb-NO" smtClean="0"/>
              <a:t>‹#›</a:t>
            </a:fld>
            <a:endParaRPr lang="nb-NO"/>
          </a:p>
        </p:txBody>
      </p:sp>
    </p:spTree>
    <p:extLst>
      <p:ext uri="{BB962C8B-B14F-4D97-AF65-F5344CB8AC3E}">
        <p14:creationId xmlns:p14="http://schemas.microsoft.com/office/powerpoint/2010/main" val="296614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a:t>
            </a:fld>
            <a:endParaRPr lang="nb-NO"/>
          </a:p>
        </p:txBody>
      </p:sp>
    </p:spTree>
    <p:extLst>
      <p:ext uri="{BB962C8B-B14F-4D97-AF65-F5344CB8AC3E}">
        <p14:creationId xmlns:p14="http://schemas.microsoft.com/office/powerpoint/2010/main" val="314761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77845-9421-48B9-6089-983606D6DA3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821BB57-7244-B2C3-FCC9-EEDD8A23397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0FC2BB4-BC4E-6654-1032-1B70E7206A5B}"/>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ECED6495-573A-6ED4-07EF-DF824435D9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86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B5F67-C523-70C7-1F8F-1F4E4F5A198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E05CEF7-A3D7-F2C5-E7EF-C03E662B87A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43DE6FF-FEE7-3C97-749D-AF3AA5544FB4}"/>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1C2DCB25-1C8F-3241-1153-7EEEEA60B6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45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47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13</a:t>
            </a:fld>
            <a:endParaRPr lang="nb-NO"/>
          </a:p>
        </p:txBody>
      </p:sp>
    </p:spTree>
    <p:extLst>
      <p:ext uri="{BB962C8B-B14F-4D97-AF65-F5344CB8AC3E}">
        <p14:creationId xmlns:p14="http://schemas.microsoft.com/office/powerpoint/2010/main" val="32990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4E6448D-B53C-3849-9C30-F27291F54BD0}" type="slidenum">
              <a:rPr lang="nb-NO" smtClean="0"/>
              <a:t>14</a:t>
            </a:fld>
            <a:endParaRPr lang="nb-NO"/>
          </a:p>
        </p:txBody>
      </p:sp>
    </p:spTree>
    <p:extLst>
      <p:ext uri="{BB962C8B-B14F-4D97-AF65-F5344CB8AC3E}">
        <p14:creationId xmlns:p14="http://schemas.microsoft.com/office/powerpoint/2010/main" val="114799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15</a:t>
            </a:fld>
            <a:endParaRPr lang="nb-NO"/>
          </a:p>
        </p:txBody>
      </p:sp>
    </p:spTree>
    <p:extLst>
      <p:ext uri="{BB962C8B-B14F-4D97-AF65-F5344CB8AC3E}">
        <p14:creationId xmlns:p14="http://schemas.microsoft.com/office/powerpoint/2010/main" val="113076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16</a:t>
            </a:fld>
            <a:endParaRPr lang="nb-NO"/>
          </a:p>
        </p:txBody>
      </p:sp>
    </p:spTree>
    <p:extLst>
      <p:ext uri="{BB962C8B-B14F-4D97-AF65-F5344CB8AC3E}">
        <p14:creationId xmlns:p14="http://schemas.microsoft.com/office/powerpoint/2010/main" val="252912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17</a:t>
            </a:fld>
            <a:endParaRPr lang="nb-NO"/>
          </a:p>
        </p:txBody>
      </p:sp>
    </p:spTree>
    <p:extLst>
      <p:ext uri="{BB962C8B-B14F-4D97-AF65-F5344CB8AC3E}">
        <p14:creationId xmlns:p14="http://schemas.microsoft.com/office/powerpoint/2010/main" val="459989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18</a:t>
            </a:fld>
            <a:endParaRPr lang="nb-NO"/>
          </a:p>
        </p:txBody>
      </p:sp>
    </p:spTree>
    <p:extLst>
      <p:ext uri="{BB962C8B-B14F-4D97-AF65-F5344CB8AC3E}">
        <p14:creationId xmlns:p14="http://schemas.microsoft.com/office/powerpoint/2010/main" val="109241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ligger mye informasjon på dam.no, og de skal være ganske enkle å navigere i. Noen relevante sider: </a:t>
            </a:r>
          </a:p>
          <a:p>
            <a:r>
              <a:rPr lang="nb-NO" dirty="0" err="1"/>
              <a:t>www.dam.no</a:t>
            </a:r>
            <a:r>
              <a:rPr lang="nb-NO" dirty="0"/>
              <a:t>/programmer</a:t>
            </a:r>
          </a:p>
          <a:p>
            <a:r>
              <a:rPr lang="nb-NO" dirty="0"/>
              <a:t>www.dam.no/ekspress</a:t>
            </a:r>
          </a:p>
          <a:p>
            <a:endParaRPr lang="nb-NO" dirty="0"/>
          </a:p>
          <a:p>
            <a:r>
              <a:rPr lang="nb-NO" dirty="0"/>
              <a:t>Husk at dere også må rapportere på prosjektet. Ikke la det gå for lang</a:t>
            </a:r>
            <a:r>
              <a:rPr lang="nb-NO" baseline="0" dirty="0"/>
              <a:t> tid. Prosjektleder må rapportere, det er vanskelig å rapportere på prosjekter man ikke har tatt del i.</a:t>
            </a:r>
          </a:p>
          <a:p>
            <a:r>
              <a:rPr lang="nb-NO" dirty="0"/>
              <a:t>Sluttrapportfristen er en måned etter sluttdatoen som er satt i prosjektet. I enkelte tilfeller vil det bli gitt utsettelser dersom det er gode grunner til dette. </a:t>
            </a:r>
          </a:p>
          <a:p>
            <a:endParaRPr lang="nb-NO" dirty="0"/>
          </a:p>
          <a:p>
            <a:r>
              <a:rPr lang="nb-NO" dirty="0"/>
              <a:t>Dette er en veldig enkel sluttrapportering som er selvforklarende når du som søker/prosjektleder går inn i oppgaven i </a:t>
            </a:r>
            <a:r>
              <a:rPr lang="nb-NO" dirty="0" err="1"/>
              <a:t>Damnett</a:t>
            </a:r>
            <a:r>
              <a:rPr lang="nb-NO" dirty="0"/>
              <a:t>.</a:t>
            </a:r>
          </a:p>
          <a:p>
            <a:r>
              <a:rPr lang="nb-NO" dirty="0"/>
              <a:t>I Ekspress ligger regnskapsrapporteringen inne som en del av sluttrapporteringen, der det skal legges inn inntekter og utgifter i et regnskapsoppsett.</a:t>
            </a:r>
          </a:p>
          <a:p>
            <a:r>
              <a:rPr lang="nb-NO" dirty="0"/>
              <a:t>Tallene kommenteres i åpent kommentarfelt.</a:t>
            </a:r>
          </a:p>
          <a:p>
            <a:r>
              <a:rPr lang="nb-NO" dirty="0"/>
              <a:t>Det vil i noen tilfeller være behov for å forlenge prosjektperioden, eller det kan være aktuelt å tilbakebetale midler ved prosjektperiodens slutt.</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73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2</a:t>
            </a:fld>
            <a:endParaRPr lang="nb-NO"/>
          </a:p>
        </p:txBody>
      </p:sp>
    </p:spTree>
    <p:extLst>
      <p:ext uri="{BB962C8B-B14F-4D97-AF65-F5344CB8AC3E}">
        <p14:creationId xmlns:p14="http://schemas.microsoft.com/office/powerpoint/2010/main" val="376736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4E6448D-B53C-3849-9C30-F27291F54BD0}" type="slidenum">
              <a:rPr lang="nb-NO" smtClean="0"/>
              <a:t>20</a:t>
            </a:fld>
            <a:endParaRPr lang="nb-NO"/>
          </a:p>
        </p:txBody>
      </p:sp>
    </p:spTree>
    <p:extLst>
      <p:ext uri="{BB962C8B-B14F-4D97-AF65-F5344CB8AC3E}">
        <p14:creationId xmlns:p14="http://schemas.microsoft.com/office/powerpoint/2010/main" val="414577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59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89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primært organisasjonenes lokallag som kan søke om Ekspress-midler, men søknadene opprettes sentralt i organisasjonen. Dette må gjøres fordi det er organisasjonen sentralt som formelt eier prosjektet. </a:t>
            </a:r>
          </a:p>
          <a:p>
            <a:endParaRPr lang="nb-NO" dirty="0"/>
          </a:p>
          <a:p>
            <a:r>
              <a:rPr lang="nb-NO" dirty="0"/>
              <a:t>Dersom prosjektleder/søker er en frivillig eller ansatt i et lokallag som ikke har søkt om prosjektmidler tidligere må vedkommende opprette seg selv som bruker i søknadssystemet </a:t>
            </a:r>
            <a:r>
              <a:rPr lang="nb-NO" dirty="0" err="1"/>
              <a:t>Damnett</a:t>
            </a:r>
            <a:r>
              <a:rPr lang="nb-NO" dirty="0"/>
              <a:t>.</a:t>
            </a:r>
          </a:p>
          <a:p>
            <a:endParaRPr lang="nb-NO" dirty="0"/>
          </a:p>
          <a:p>
            <a:r>
              <a:rPr lang="nb-NO" dirty="0"/>
              <a:t>På nettsidene til Stiftelsen Dam ligger det eksempel på søknadsskjema, og der ligger også utlysning og brukerveiledning. Disse er viktig å lese nøye, der får man nyttig informasjon om hva man kan søke om (og hva man IKKE kan søke om), hvordan man søker og en trinn-for-trinn-forklaring av søknadssystemet. Det ligger også egne veiledningstekster i selve søknadsskjemaet.</a:t>
            </a:r>
          </a:p>
          <a:p>
            <a:endParaRPr lang="nb-NO" dirty="0"/>
          </a:p>
          <a:p>
            <a:r>
              <a:rPr lang="nb-NO" dirty="0"/>
              <a:t>Søker sender selv inn Ekspress-søknadene (i motsetning til i de andre programmene, der organisasjonen sentralt sender inn søknaden). Når søknaden er sendt inn skal søker få bekreftelse på epost som bekrefter innsendelsen.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27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søknaden er sendt inn går administrasjonen i Stiftelsen Dam gjennom søknaden, for å vurdere om den oppfyller de formelle kravene gitt i utlysningen. Søknadene som vurderes å være kvalifisert går videre til vurdering i fagutvalget. Dersom den ikke gjør det blir den avslått.</a:t>
            </a:r>
          </a:p>
          <a:p>
            <a:endParaRPr lang="nb-NO" dirty="0"/>
          </a:p>
          <a:p>
            <a:r>
              <a:rPr lang="nb-NO" dirty="0"/>
              <a:t>Deretter vurderes søknaden av to uavhengighet fagutvalgsmedlemmer, før det fattes en endelig vedtak om innvilgelse eller avslag. Dette baserer seg på så kalt KFI, eller karaktergrensen for innvilgelse. Dette er litt teknisk, men kort fortalt er det en karakter som baserer seg på antatt innvilgelsesprosent i inneværende år. Altså hvor mange søknader som kommer inn, og hvor mange Stiftelsen Dam har budsjettrammer til å støtte. Mer om dette finnes på nettsidene.</a:t>
            </a:r>
          </a:p>
          <a:p>
            <a:endParaRPr lang="nb-NO" dirty="0"/>
          </a:p>
          <a:p>
            <a:r>
              <a:rPr lang="nb-NO" dirty="0"/>
              <a:t>Alle søknadsbehandlinger i Stiftelsen Dam vurderes også av Kontrollutvalget, som påser at alle rutiner er fulgt. Endelig vedtak gjøres av Dams styre.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99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7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43EFA-D50C-EB9E-E025-CE1F0254FCD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D451E7C-FB86-EB4A-23C9-9B6E181CC00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422C2C1-586E-6361-956B-CF765D8F5D85}"/>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E310E866-57D0-2633-4F00-75A2F9E39A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45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C47B-15EE-537E-8859-A4D29F3E701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7785608-0F46-E5ED-B7F4-88A6D5FA9A5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67F4C4E-4718-957C-C721-C714949C7207}"/>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1805F9F0-A831-EC4D-0B4F-C0D80C6188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5AB06F-A2A4-8B4F-B77C-931CF73205D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99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4A1880-8022-B946-806A-05218BED4EE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0856216-3ECF-AA46-9D95-1AD9AB5FF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7870C8F-7996-554C-9FD1-75ED15C9F2F8}"/>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5" name="Plassholder for bunntekst 4">
            <a:extLst>
              <a:ext uri="{FF2B5EF4-FFF2-40B4-BE49-F238E27FC236}">
                <a16:creationId xmlns:a16="http://schemas.microsoft.com/office/drawing/2014/main" id="{AEB7E39B-5C38-4A48-B9A9-8ED5131242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2F630D-7E8E-BE49-9443-6C18903F0682}"/>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2095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90572C-F4A7-5549-BDE8-89A06A6DF9C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7482D09-FCF5-D549-A7B1-9138AC6274A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5826173-82DC-8E4B-BF7B-43BA145F7648}"/>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5" name="Plassholder for bunntekst 4">
            <a:extLst>
              <a:ext uri="{FF2B5EF4-FFF2-40B4-BE49-F238E27FC236}">
                <a16:creationId xmlns:a16="http://schemas.microsoft.com/office/drawing/2014/main" id="{B4C49955-15DC-574A-89A5-F2092BCBBD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0A4511-BD22-3141-822C-86952DB1587F}"/>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99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F785767-CB95-DB42-9906-23B40CF29D6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42F2244-0845-9643-A164-807113E3504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F1AAAB-819A-3543-955B-0A232E1FD5D3}"/>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5" name="Plassholder for bunntekst 4">
            <a:extLst>
              <a:ext uri="{FF2B5EF4-FFF2-40B4-BE49-F238E27FC236}">
                <a16:creationId xmlns:a16="http://schemas.microsoft.com/office/drawing/2014/main" id="{F671F041-7C5E-8B48-86F3-2231BCC841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2591BC-5A4D-664D-A28C-1434968B9E70}"/>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109647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Rø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39343" y="1466850"/>
            <a:ext cx="9452104" cy="1899464"/>
          </a:xfrm>
        </p:spPr>
        <p:txBody>
          <a:bodyPr anchor="b">
            <a:normAutofit/>
          </a:bodyPr>
          <a:lstStyle>
            <a:lvl1pPr algn="l">
              <a:defRPr sz="6825">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1539343" y="3696320"/>
            <a:ext cx="9452104" cy="1190911"/>
          </a:xfrm>
        </p:spPr>
        <p:txBody>
          <a:bodyPr>
            <a:normAutofit/>
          </a:bodyPr>
          <a:lstStyle>
            <a:lvl1pPr marL="0" indent="0" algn="l">
              <a:buNone/>
              <a:defRPr sz="4050">
                <a:solidFill>
                  <a:schemeClr val="bg1"/>
                </a:solidFill>
                <a:latin typeface="Texta Medium" panose="02000000000000000000" pitchFamily="50" charset="0"/>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p>
        </p:txBody>
      </p:sp>
      <p:sp>
        <p:nvSpPr>
          <p:cNvPr id="11" name="Plassholder for tekst 10"/>
          <p:cNvSpPr>
            <a:spLocks noGrp="1"/>
          </p:cNvSpPr>
          <p:nvPr>
            <p:ph type="body" sz="quarter" idx="10" hasCustomPrompt="1"/>
          </p:nvPr>
        </p:nvSpPr>
        <p:spPr>
          <a:xfrm>
            <a:off x="1447941" y="6048376"/>
            <a:ext cx="5753662" cy="352425"/>
          </a:xfrm>
        </p:spPr>
        <p:txBody>
          <a:bodyPr>
            <a:normAutofit/>
          </a:bodyPr>
          <a:lstStyle>
            <a:lvl1pPr marL="0" indent="0">
              <a:buNone/>
              <a:defRPr sz="24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3351557" cy="1144094"/>
          </a:xfrm>
          <a:prstGeom prst="rect">
            <a:avLst/>
          </a:prstGeom>
        </p:spPr>
      </p:pic>
    </p:spTree>
    <p:extLst>
      <p:ext uri="{BB962C8B-B14F-4D97-AF65-F5344CB8AC3E}">
        <p14:creationId xmlns:p14="http://schemas.microsoft.com/office/powerpoint/2010/main" val="2081593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Bl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39343" y="1466850"/>
            <a:ext cx="9452104" cy="1899464"/>
          </a:xfrm>
        </p:spPr>
        <p:txBody>
          <a:bodyPr anchor="b">
            <a:normAutofit/>
          </a:bodyPr>
          <a:lstStyle>
            <a:lvl1pPr algn="l">
              <a:defRPr sz="6825">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1539343" y="3696320"/>
            <a:ext cx="9452104" cy="1190911"/>
          </a:xfrm>
        </p:spPr>
        <p:txBody>
          <a:bodyPr>
            <a:normAutofit/>
          </a:bodyPr>
          <a:lstStyle>
            <a:lvl1pPr marL="0" indent="0" algn="l">
              <a:buNone/>
              <a:defRPr sz="4050">
                <a:solidFill>
                  <a:schemeClr val="bg1"/>
                </a:solidFill>
                <a:latin typeface="Texta Medium" panose="02000000000000000000" pitchFamily="50" charset="0"/>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p>
        </p:txBody>
      </p:sp>
      <p:sp>
        <p:nvSpPr>
          <p:cNvPr id="11" name="Plassholder for tekst 10"/>
          <p:cNvSpPr>
            <a:spLocks noGrp="1"/>
          </p:cNvSpPr>
          <p:nvPr>
            <p:ph type="body" sz="quarter" idx="10" hasCustomPrompt="1"/>
          </p:nvPr>
        </p:nvSpPr>
        <p:spPr>
          <a:xfrm>
            <a:off x="1447941" y="6048376"/>
            <a:ext cx="5753662" cy="352425"/>
          </a:xfrm>
        </p:spPr>
        <p:txBody>
          <a:bodyPr>
            <a:normAutofit/>
          </a:bodyPr>
          <a:lstStyle>
            <a:lvl1pPr marL="0" indent="0">
              <a:buNone/>
              <a:defRPr sz="24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3351557" cy="1144094"/>
          </a:xfrm>
          <a:prstGeom prst="rect">
            <a:avLst/>
          </a:prstGeom>
        </p:spPr>
      </p:pic>
    </p:spTree>
    <p:extLst>
      <p:ext uri="{BB962C8B-B14F-4D97-AF65-F5344CB8AC3E}">
        <p14:creationId xmlns:p14="http://schemas.microsoft.com/office/powerpoint/2010/main" val="139601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12.02.2026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5052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45210" y="870285"/>
            <a:ext cx="10515600" cy="705853"/>
          </a:xfrm>
        </p:spPr>
        <p:txBody>
          <a:bodyPr anchor="t" anchorCtr="0">
            <a:normAutofit/>
          </a:bodyPr>
          <a:lstStyle>
            <a:lvl1pPr>
              <a:defRPr sz="5475">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945210" y="1794975"/>
            <a:ext cx="10515600" cy="936194"/>
          </a:xfrm>
        </p:spPr>
        <p:txBody>
          <a:bodyPr>
            <a:normAutofit/>
          </a:bodyPr>
          <a:lstStyle>
            <a:lvl1pPr marL="0" indent="0">
              <a:buNone/>
              <a:defRPr sz="3225">
                <a:solidFill>
                  <a:schemeClr val="bg1"/>
                </a:solidFill>
                <a:latin typeface="Texta Medium" panose="02000000000000000000" pitchFamily="50" charset="0"/>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lvl1pPr>
              <a:defRPr>
                <a:solidFill>
                  <a:schemeClr val="bg1"/>
                </a:solidFill>
              </a:defRPr>
            </a:lvl1pPr>
          </a:lstStyle>
          <a:p>
            <a:fld id="{983651F3-9B16-40C6-B209-3688FC9C95F6}" type="datetimeFigureOut">
              <a:rPr lang="nb-NO" smtClean="0"/>
              <a:pPr/>
              <a:t>12.02.2026</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318337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945210" y="216027"/>
            <a:ext cx="4861082" cy="1350214"/>
          </a:xfrm>
        </p:spPr>
        <p:txBody>
          <a:bodyPr/>
          <a:lstStyle/>
          <a:p>
            <a:r>
              <a:rPr lang="nb-NO"/>
              <a:t>Klikk for å redigere tittelstil</a:t>
            </a:r>
          </a:p>
        </p:txBody>
      </p:sp>
      <p:sp>
        <p:nvSpPr>
          <p:cNvPr id="3" name="Plassholder for innhold 2"/>
          <p:cNvSpPr>
            <a:spLocks noGrp="1"/>
          </p:cNvSpPr>
          <p:nvPr>
            <p:ph sz="half" idx="1"/>
          </p:nvPr>
        </p:nvSpPr>
        <p:spPr>
          <a:xfrm>
            <a:off x="945210" y="1944243"/>
            <a:ext cx="4861082" cy="410451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12.02.2026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p:cNvSpPr>
            <a:spLocks noGrp="1"/>
          </p:cNvSpPr>
          <p:nvPr>
            <p:ph type="pic" sz="quarter" idx="13"/>
          </p:nvPr>
        </p:nvSpPr>
        <p:spPr>
          <a:xfrm>
            <a:off x="6346413" y="945118"/>
            <a:ext cx="4861082" cy="4957820"/>
          </a:xfrm>
          <a:prstGeom prst="rect">
            <a:avLst/>
          </a:prstGeom>
          <a:blipFill>
            <a:blip r:embed="rId2"/>
            <a:stretch>
              <a:fillRect/>
            </a:stretch>
          </a:blipFill>
        </p:spPr>
        <p:txBody>
          <a:bodyPr lIns="0" tIns="720000" rIns="0" bIns="0" anchor="t" anchorCtr="1"/>
          <a:lstStyle>
            <a:lvl1pPr marL="0" indent="0">
              <a:buNone/>
              <a:defRPr sz="2100">
                <a:solidFill>
                  <a:schemeClr val="bg1"/>
                </a:solidFill>
              </a:defRPr>
            </a:lvl1pPr>
          </a:lstStyle>
          <a:p>
            <a:r>
              <a:rPr lang="nb-NO"/>
              <a:t>Klikk ikonet for å legge til et bilde</a:t>
            </a:r>
          </a:p>
        </p:txBody>
      </p:sp>
    </p:spTree>
    <p:extLst>
      <p:ext uri="{BB962C8B-B14F-4D97-AF65-F5344CB8AC3E}">
        <p14:creationId xmlns:p14="http://schemas.microsoft.com/office/powerpoint/2010/main" val="2417915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0"/>
            <a:ext cx="12192000" cy="6858000"/>
          </a:xfrm>
          <a:prstGeom prst="rect">
            <a:avLst/>
          </a:prstGeom>
          <a:blipFill>
            <a:blip r:embed="rId2"/>
            <a:stretch>
              <a:fillRect/>
            </a:stretch>
          </a:blipFill>
        </p:spPr>
        <p:txBody>
          <a:bodyPr lIns="0" tIns="1440000" rIns="0" bIns="0" anchor="t" anchorCtr="1"/>
          <a:lstStyle>
            <a:lvl1pPr marL="0" indent="0">
              <a:buNone/>
              <a:defRPr sz="2100">
                <a:solidFill>
                  <a:schemeClr val="bg1"/>
                </a:solidFill>
              </a:defRPr>
            </a:lvl1pPr>
          </a:lstStyle>
          <a:p>
            <a:r>
              <a:rPr lang="nb-NO"/>
              <a:t>Klikk ikonet for å legge til et bilde</a:t>
            </a:r>
          </a:p>
        </p:txBody>
      </p:sp>
    </p:spTree>
    <p:extLst>
      <p:ext uri="{BB962C8B-B14F-4D97-AF65-F5344CB8AC3E}">
        <p14:creationId xmlns:p14="http://schemas.microsoft.com/office/powerpoint/2010/main" val="230004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slide Rød">
    <p:bg>
      <p:bgPr>
        <a:solidFill>
          <a:schemeClr val="accent1"/>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945210" y="4253033"/>
            <a:ext cx="9992225" cy="463347"/>
          </a:xfrm>
          <a:prstGeom prst="rect">
            <a:avLst/>
          </a:prstGeom>
        </p:spPr>
        <p:txBody>
          <a:bodyPr lIns="0" tIns="0" rIns="0" bIns="0"/>
          <a:lstStyle>
            <a:lvl1pPr marL="0" indent="0">
              <a:buNone/>
              <a:defRPr sz="18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945210" y="918115"/>
            <a:ext cx="9992225" cy="2943368"/>
          </a:xfrm>
        </p:spPr>
        <p:txBody>
          <a:bodyPr>
            <a:normAutofit/>
          </a:bodyPr>
          <a:lstStyle>
            <a:lvl1pPr marL="405000" indent="-405000">
              <a:buClrTx/>
              <a:buFont typeface="Arial" panose="020B0604020202020204" pitchFamily="34" charset="0"/>
              <a:buChar char="•"/>
              <a:defRPr sz="345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2002218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tatslide Blå">
    <p:bg>
      <p:bgPr>
        <a:solidFill>
          <a:schemeClr val="accent2"/>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945210" y="4253033"/>
            <a:ext cx="9992225" cy="463347"/>
          </a:xfrm>
          <a:prstGeom prst="rect">
            <a:avLst/>
          </a:prstGeom>
        </p:spPr>
        <p:txBody>
          <a:bodyPr lIns="0" tIns="0" rIns="0" bIns="0"/>
          <a:lstStyle>
            <a:lvl1pPr marL="0" indent="0">
              <a:buNone/>
              <a:defRPr sz="18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945210" y="918115"/>
            <a:ext cx="9992225" cy="2943368"/>
          </a:xfrm>
        </p:spPr>
        <p:txBody>
          <a:bodyPr>
            <a:normAutofit/>
          </a:bodyPr>
          <a:lstStyle>
            <a:lvl1pPr marL="405000" indent="-405000">
              <a:buClrTx/>
              <a:buFont typeface="Arial" panose="020B0604020202020204" pitchFamily="34" charset="0"/>
              <a:buChar char="•"/>
              <a:defRPr sz="345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172272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423A2-ADAB-A746-92A5-D5937C9A11C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89360C1-68F7-114E-B3F8-CD1DF82D741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6E1983-5EDB-BC4D-8185-F2154079C3DA}"/>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5" name="Plassholder for bunntekst 4">
            <a:extLst>
              <a:ext uri="{FF2B5EF4-FFF2-40B4-BE49-F238E27FC236}">
                <a16:creationId xmlns:a16="http://schemas.microsoft.com/office/drawing/2014/main" id="{4550FBAC-15A5-8341-B9DB-E5FF10988C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7ADCE26-4B06-2748-95D4-611A7CB9E02B}"/>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25481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45210" y="1944243"/>
            <a:ext cx="4861082" cy="410451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346413" y="1944243"/>
            <a:ext cx="4861082" cy="410451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12.02.2026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697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839789" y="1944243"/>
            <a:ext cx="4861082" cy="742593"/>
          </a:xfrm>
        </p:spPr>
        <p:txBody>
          <a:bodyPr anchor="t" anchorCtr="0">
            <a:normAutofit/>
          </a:bodyPr>
          <a:lstStyle>
            <a:lvl1pPr marL="0" indent="0">
              <a:buNone/>
              <a:defRPr sz="255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9" y="2686050"/>
            <a:ext cx="4861082" cy="336270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346413" y="1944244"/>
            <a:ext cx="4861082" cy="741806"/>
          </a:xfrm>
        </p:spPr>
        <p:txBody>
          <a:bodyPr anchor="t" anchorCtr="0">
            <a:noAutofit/>
          </a:bodyPr>
          <a:lstStyle>
            <a:lvl1pPr marL="0" indent="0">
              <a:buNone/>
              <a:defRPr sz="255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b-NO"/>
              <a:t>Rediger tekststiler i malen</a:t>
            </a:r>
          </a:p>
        </p:txBody>
      </p:sp>
      <p:sp>
        <p:nvSpPr>
          <p:cNvPr id="6" name="Plassholder for innhold 5"/>
          <p:cNvSpPr>
            <a:spLocks noGrp="1"/>
          </p:cNvSpPr>
          <p:nvPr>
            <p:ph sz="quarter" idx="4"/>
          </p:nvPr>
        </p:nvSpPr>
        <p:spPr>
          <a:xfrm>
            <a:off x="6346413" y="2686050"/>
            <a:ext cx="4861082" cy="33627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12.02.2026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20504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Avslutning Rød">
    <p:bg>
      <p:bgPr>
        <a:solidFill>
          <a:schemeClr val="accent1"/>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8003" y="2976808"/>
            <a:ext cx="4395995" cy="3881192"/>
          </a:xfrm>
          <a:prstGeom prst="rect">
            <a:avLst/>
          </a:prstGeom>
        </p:spPr>
      </p:pic>
    </p:spTree>
    <p:extLst>
      <p:ext uri="{BB962C8B-B14F-4D97-AF65-F5344CB8AC3E}">
        <p14:creationId xmlns:p14="http://schemas.microsoft.com/office/powerpoint/2010/main" val="717548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Avslutning Blå">
    <p:bg>
      <p:bgPr>
        <a:solidFill>
          <a:schemeClr val="accent2"/>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8003" y="2976808"/>
            <a:ext cx="4395995" cy="3881192"/>
          </a:xfrm>
          <a:prstGeom prst="rect">
            <a:avLst/>
          </a:prstGeom>
        </p:spPr>
      </p:pic>
    </p:spTree>
    <p:extLst>
      <p:ext uri="{BB962C8B-B14F-4D97-AF65-F5344CB8AC3E}">
        <p14:creationId xmlns:p14="http://schemas.microsoft.com/office/powerpoint/2010/main" val="385556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12.02.2026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661277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12.02.2026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92019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4A1880-8022-B946-806A-05218BED4EE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0856216-3ECF-AA46-9D95-1AD9AB5FF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7870C8F-7996-554C-9FD1-75ED15C9F2F8}"/>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5" name="Plassholder for bunntekst 4">
            <a:extLst>
              <a:ext uri="{FF2B5EF4-FFF2-40B4-BE49-F238E27FC236}">
                <a16:creationId xmlns:a16="http://schemas.microsoft.com/office/drawing/2014/main" id="{AEB7E39B-5C38-4A48-B9A9-8ED5131242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2F630D-7E8E-BE49-9443-6C18903F0682}"/>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94034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1FC3BB-3B23-5D4C-9E71-36954310F2D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ADAED26-E902-F74A-A0B2-3FCDF9AAB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F8FE3DA6-130B-8A41-B2D9-76F15E8C5E24}"/>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5" name="Plassholder for bunntekst 4">
            <a:extLst>
              <a:ext uri="{FF2B5EF4-FFF2-40B4-BE49-F238E27FC236}">
                <a16:creationId xmlns:a16="http://schemas.microsoft.com/office/drawing/2014/main" id="{FF69CBC3-B3DD-A947-81DD-1930263588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5E8E6AD-B39D-3746-936E-5C9B1255B119}"/>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79342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3B82B4-491A-7143-A4E2-3A0C8805592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5EAACF9-77DD-B440-86C2-A1DD04DA7A1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95C3360-98A3-7741-B7EB-E279CD55398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44B3221-0D25-1B40-9C96-6F2BFB45DE67}"/>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6" name="Plassholder for bunntekst 5">
            <a:extLst>
              <a:ext uri="{FF2B5EF4-FFF2-40B4-BE49-F238E27FC236}">
                <a16:creationId xmlns:a16="http://schemas.microsoft.com/office/drawing/2014/main" id="{710F3BE1-DBEA-AF4A-BF5C-4ADEE1063E3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680783A-E049-DB46-B968-79E61AF04095}"/>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01283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62F53C-429A-3C43-A598-32D09C770C8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767BA0E-EAE4-1F47-A185-EADFA2EAC1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2B52F3D-FB5F-B74B-A2EE-40EAF53E8A9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89FD614-0459-8A40-96E0-20AC2322A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C5D7F72-1B97-774E-AAA0-175064B050A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4C38E9F-C3A7-5049-ADD6-5F7DDFBEFE6C}"/>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8" name="Plassholder for bunntekst 7">
            <a:extLst>
              <a:ext uri="{FF2B5EF4-FFF2-40B4-BE49-F238E27FC236}">
                <a16:creationId xmlns:a16="http://schemas.microsoft.com/office/drawing/2014/main" id="{A529917E-A36D-244B-97E0-2ECA8045F2E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8A855DD-E788-6746-B095-D22D3FECF9C4}"/>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4347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77957A-1AFD-FD4A-BB73-7436D4D399A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C3866F9-64AD-6642-9274-2B0D5C2CE63B}"/>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4" name="Plassholder for bunntekst 3">
            <a:extLst>
              <a:ext uri="{FF2B5EF4-FFF2-40B4-BE49-F238E27FC236}">
                <a16:creationId xmlns:a16="http://schemas.microsoft.com/office/drawing/2014/main" id="{FD84D03F-456A-3B4B-BD92-8F04DA79206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7097ED9-3E06-5E42-9946-7E1B45343A6F}"/>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36433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4242584-D6DE-4142-A52B-3126761A2DCD}"/>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3" name="Plassholder for bunntekst 2">
            <a:extLst>
              <a:ext uri="{FF2B5EF4-FFF2-40B4-BE49-F238E27FC236}">
                <a16:creationId xmlns:a16="http://schemas.microsoft.com/office/drawing/2014/main" id="{5816214B-9FDB-0A4B-8DB7-4ACDF89F12B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11B9C34-9EA3-2B4F-BAF6-60281182E754}"/>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190682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18EA7D-4018-7D46-A4A6-54AD306E4F0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6131765-B06B-924A-BDA0-99E4BC9AFA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54E39DD-65EA-BA41-AC6B-A7D41081F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1368ADE-1164-314C-8BE3-F46B8BB6EBCA}"/>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6" name="Plassholder for bunntekst 5">
            <a:extLst>
              <a:ext uri="{FF2B5EF4-FFF2-40B4-BE49-F238E27FC236}">
                <a16:creationId xmlns:a16="http://schemas.microsoft.com/office/drawing/2014/main" id="{E72017A8-4F9F-1A45-ADF3-EABE759FEB6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E0ADF43-930B-B340-AF62-E43AE50B9F21}"/>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36699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5F4FBA-4988-FB4E-8347-E943094E106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1D1BA6F-AF7C-CC48-B015-AEF5EFD514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63CED3EC-D07E-D246-B643-37085B134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54627DF-26A7-7C43-90F0-731B61BC09E1}"/>
              </a:ext>
            </a:extLst>
          </p:cNvPr>
          <p:cNvSpPr>
            <a:spLocks noGrp="1"/>
          </p:cNvSpPr>
          <p:nvPr>
            <p:ph type="dt" sz="half" idx="10"/>
          </p:nvPr>
        </p:nvSpPr>
        <p:spPr/>
        <p:txBody>
          <a:bodyPr/>
          <a:lstStyle/>
          <a:p>
            <a:fld id="{3E2423A2-71E3-8344-8DEC-5B0B897D7332}" type="datetimeFigureOut">
              <a:rPr lang="nb-NO" smtClean="0"/>
              <a:t>12.02.2026</a:t>
            </a:fld>
            <a:endParaRPr lang="nb-NO"/>
          </a:p>
        </p:txBody>
      </p:sp>
      <p:sp>
        <p:nvSpPr>
          <p:cNvPr id="6" name="Plassholder for bunntekst 5">
            <a:extLst>
              <a:ext uri="{FF2B5EF4-FFF2-40B4-BE49-F238E27FC236}">
                <a16:creationId xmlns:a16="http://schemas.microsoft.com/office/drawing/2014/main" id="{DE73E2FA-51CD-054B-BB19-B5D06E87D2A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5D254F7-72C8-7F40-916F-7AAEC61E9E2C}"/>
              </a:ext>
            </a:extLst>
          </p:cNvPr>
          <p:cNvSpPr>
            <a:spLocks noGrp="1"/>
          </p:cNvSpPr>
          <p:nvPr>
            <p:ph type="sldNum" sz="quarter" idx="12"/>
          </p:nvPr>
        </p:nvSpPr>
        <p:spPr/>
        <p:txBody>
          <a:bodyPr/>
          <a:lstStyle/>
          <a:p>
            <a:fld id="{29AE68A4-3557-2845-99A8-D61438332E25}" type="slidenum">
              <a:rPr lang="nb-NO" smtClean="0"/>
              <a:t>‹#›</a:t>
            </a:fld>
            <a:endParaRPr lang="nb-NO"/>
          </a:p>
        </p:txBody>
      </p:sp>
    </p:spTree>
    <p:extLst>
      <p:ext uri="{BB962C8B-B14F-4D97-AF65-F5344CB8AC3E}">
        <p14:creationId xmlns:p14="http://schemas.microsoft.com/office/powerpoint/2010/main" val="190186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6911A0B-D201-834C-85EA-AC4E4AEC8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A3890CC-A0FB-2B4D-92FA-F3D742DC7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BD7E83-FDDE-314D-B27D-451F7436C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423A2-71E3-8344-8DEC-5B0B897D7332}" type="datetimeFigureOut">
              <a:rPr lang="nb-NO" smtClean="0"/>
              <a:t>12.02.2026</a:t>
            </a:fld>
            <a:endParaRPr lang="nb-NO"/>
          </a:p>
        </p:txBody>
      </p:sp>
      <p:sp>
        <p:nvSpPr>
          <p:cNvPr id="5" name="Plassholder for bunntekst 4">
            <a:extLst>
              <a:ext uri="{FF2B5EF4-FFF2-40B4-BE49-F238E27FC236}">
                <a16:creationId xmlns:a16="http://schemas.microsoft.com/office/drawing/2014/main" id="{3294C55A-7752-3D49-B6B6-A8B8E8E52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C1D496D-8FD0-264C-B13E-1A8217F5E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E68A4-3557-2845-99A8-D61438332E25}" type="slidenum">
              <a:rPr lang="nb-NO" smtClean="0"/>
              <a:t>‹#›</a:t>
            </a:fld>
            <a:endParaRPr lang="nb-NO"/>
          </a:p>
        </p:txBody>
      </p:sp>
    </p:spTree>
    <p:extLst>
      <p:ext uri="{BB962C8B-B14F-4D97-AF65-F5344CB8AC3E}">
        <p14:creationId xmlns:p14="http://schemas.microsoft.com/office/powerpoint/2010/main" val="272846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45210" y="216027"/>
            <a:ext cx="10397314" cy="1350214"/>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45210" y="1943099"/>
            <a:ext cx="10397314" cy="410451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1" y="6446580"/>
            <a:ext cx="846221" cy="184666"/>
          </a:xfrm>
          <a:prstGeom prst="rect">
            <a:avLst/>
          </a:prstGeom>
        </p:spPr>
        <p:txBody>
          <a:bodyPr vert="horz" lIns="0" tIns="0" rIns="0" bIns="0" rtlCol="0" anchor="ctr">
            <a:normAutofit/>
          </a:bodyPr>
          <a:lstStyle>
            <a:lvl1pPr algn="l">
              <a:defRPr sz="1200">
                <a:solidFill>
                  <a:schemeClr val="tx1">
                    <a:tint val="75000"/>
                  </a:schemeClr>
                </a:solidFill>
              </a:defRPr>
            </a:lvl1pPr>
          </a:lstStyle>
          <a:p>
            <a:fld id="{983651F3-9B16-40C6-B209-3688FC9C95F6}" type="datetimeFigureOut">
              <a:rPr lang="nb-NO" smtClean="0"/>
              <a:t>12.02.2026</a:t>
            </a:fld>
            <a:endParaRPr lang="nb-NO"/>
          </a:p>
        </p:txBody>
      </p:sp>
      <p:sp>
        <p:nvSpPr>
          <p:cNvPr id="5" name="Plassholder for bunntekst 4"/>
          <p:cNvSpPr>
            <a:spLocks noGrp="1"/>
          </p:cNvSpPr>
          <p:nvPr>
            <p:ph type="ftr" sz="quarter" idx="3"/>
          </p:nvPr>
        </p:nvSpPr>
        <p:spPr>
          <a:xfrm>
            <a:off x="2374233" y="6446580"/>
            <a:ext cx="7443537" cy="184666"/>
          </a:xfrm>
          <a:prstGeom prst="rect">
            <a:avLst/>
          </a:prstGeom>
        </p:spPr>
        <p:txBody>
          <a:bodyPr vert="horz" lIns="0" tIns="0" rIns="0" bIns="0" rtlCol="0" anchor="ctr">
            <a:normAutofit/>
          </a:bodyP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11044989" y="6446580"/>
            <a:ext cx="308811" cy="184666"/>
          </a:xfrm>
          <a:prstGeom prst="rect">
            <a:avLst/>
          </a:prstGeom>
        </p:spPr>
        <p:txBody>
          <a:bodyPr vert="horz" lIns="0" tIns="0" rIns="0" bIns="0" rtlCol="0" anchor="ctr">
            <a:normAutofit/>
          </a:bodyPr>
          <a:lstStyle>
            <a:lvl1pPr algn="r">
              <a:defRPr sz="1200">
                <a:solidFill>
                  <a:schemeClr val="tx1">
                    <a:tint val="75000"/>
                  </a:schemeClr>
                </a:solidFill>
              </a:defRPr>
            </a:lvl1pPr>
          </a:lstStyle>
          <a:p>
            <a:fld id="{5751DFAA-887F-4071-8EAD-E8CA316FCF06}" type="slidenum">
              <a:rPr lang="nb-NO" smtClean="0"/>
              <a:t>‹#›</a:t>
            </a:fld>
            <a:endParaRPr lang="nb-NO"/>
          </a:p>
        </p:txBody>
      </p:sp>
    </p:spTree>
    <p:extLst>
      <p:ext uri="{BB962C8B-B14F-4D97-AF65-F5344CB8AC3E}">
        <p14:creationId xmlns:p14="http://schemas.microsoft.com/office/powerpoint/2010/main" val="20699985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309" rtl="0" eaLnBrk="1" latinLnBrk="0" hangingPunct="1">
        <a:lnSpc>
          <a:spcPct val="90000"/>
        </a:lnSpc>
        <a:spcBef>
          <a:spcPct val="0"/>
        </a:spcBef>
        <a:buNone/>
        <a:defRPr sz="5400" kern="1200">
          <a:solidFill>
            <a:schemeClr val="accent1"/>
          </a:solidFill>
          <a:latin typeface="+mj-lt"/>
          <a:ea typeface="+mj-ea"/>
          <a:cs typeface="+mj-cs"/>
        </a:defRPr>
      </a:lvl1pPr>
    </p:titleStyle>
    <p:bodyStyle>
      <a:lvl1pPr marL="297000" indent="-297000" algn="l" defTabSz="914309" rtl="0" eaLnBrk="1" latinLnBrk="0" hangingPunct="1">
        <a:lnSpc>
          <a:spcPct val="90000"/>
        </a:lnSpc>
        <a:spcBef>
          <a:spcPts val="1000"/>
        </a:spcBef>
        <a:buClr>
          <a:schemeClr val="accent1"/>
        </a:buClr>
        <a:buFont typeface="Arial" panose="020B0604020202020204" pitchFamily="34" charset="0"/>
        <a:buChar char="•"/>
        <a:defRPr sz="2550" kern="1200">
          <a:solidFill>
            <a:schemeClr val="tx1"/>
          </a:solidFill>
          <a:latin typeface="+mn-lt"/>
          <a:ea typeface="+mn-ea"/>
          <a:cs typeface="+mn-cs"/>
        </a:defRPr>
      </a:lvl1pPr>
      <a:lvl2pPr marL="594000" indent="-297000" algn="l" defTabSz="914309"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891000" indent="-297000" algn="l" defTabSz="914309" rtl="0" eaLnBrk="1" latinLnBrk="0" hangingPunct="1">
        <a:lnSpc>
          <a:spcPct val="90000"/>
        </a:lnSpc>
        <a:spcBef>
          <a:spcPts val="500"/>
        </a:spcBef>
        <a:buClr>
          <a:schemeClr val="accent1"/>
        </a:buClr>
        <a:buFont typeface="Arial" panose="020B0604020202020204" pitchFamily="34" charset="0"/>
        <a:buChar char="•"/>
        <a:defRPr sz="2100" kern="1200">
          <a:solidFill>
            <a:schemeClr val="tx1"/>
          </a:solidFill>
          <a:latin typeface="+mn-lt"/>
          <a:ea typeface="+mn-ea"/>
          <a:cs typeface="+mn-cs"/>
        </a:defRPr>
      </a:lvl3pPr>
      <a:lvl4pPr marL="1188000" indent="-297000" algn="l" defTabSz="914309"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485000" indent="-297000" algn="l" defTabSz="914309" rtl="0" eaLnBrk="1" latinLnBrk="0" hangingPunct="1">
        <a:lnSpc>
          <a:spcPct val="90000"/>
        </a:lnSpc>
        <a:spcBef>
          <a:spcPts val="5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9" Type="http://schemas.openxmlformats.org/officeDocument/2006/relationships/diagramData" Target="../diagrams/data8.xml"/><Relationship Id="rId21" Type="http://schemas.openxmlformats.org/officeDocument/2006/relationships/diagramQuickStyle" Target="../diagrams/quickStyle4.xml"/><Relationship Id="rId34" Type="http://schemas.openxmlformats.org/officeDocument/2006/relationships/diagramData" Target="../diagrams/data7.xml"/><Relationship Id="rId42" Type="http://schemas.openxmlformats.org/officeDocument/2006/relationships/diagramColors" Target="../diagrams/colors8.xml"/><Relationship Id="rId47" Type="http://schemas.openxmlformats.org/officeDocument/2006/relationships/diagramColors" Target="../diagrams/colors9.xml"/><Relationship Id="rId50" Type="http://schemas.openxmlformats.org/officeDocument/2006/relationships/diagramLayout" Target="../diagrams/layout10.xml"/><Relationship Id="rId7" Type="http://schemas.openxmlformats.org/officeDocument/2006/relationships/diagramColors" Target="../diagrams/colors1.xml"/><Relationship Id="rId2" Type="http://schemas.openxmlformats.org/officeDocument/2006/relationships/notesSlide" Target="../notesSlides/notesSlide12.xml"/><Relationship Id="rId16" Type="http://schemas.openxmlformats.org/officeDocument/2006/relationships/diagramQuickStyle" Target="../diagrams/quickStyle3.xml"/><Relationship Id="rId29" Type="http://schemas.openxmlformats.org/officeDocument/2006/relationships/diagramData" Target="../diagrams/data6.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37" Type="http://schemas.openxmlformats.org/officeDocument/2006/relationships/diagramColors" Target="../diagrams/colors7.xml"/><Relationship Id="rId40" Type="http://schemas.openxmlformats.org/officeDocument/2006/relationships/diagramLayout" Target="../diagrams/layout8.xml"/><Relationship Id="rId45" Type="http://schemas.openxmlformats.org/officeDocument/2006/relationships/diagramLayout" Target="../diagrams/layout9.xml"/><Relationship Id="rId53" Type="http://schemas.microsoft.com/office/2007/relationships/diagramDrawing" Target="../diagrams/drawing10.xml"/><Relationship Id="rId5" Type="http://schemas.openxmlformats.org/officeDocument/2006/relationships/diagramLayout" Target="../diagrams/layout1.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4" Type="http://schemas.openxmlformats.org/officeDocument/2006/relationships/diagramData" Target="../diagrams/data9.xml"/><Relationship Id="rId52" Type="http://schemas.openxmlformats.org/officeDocument/2006/relationships/diagramColors" Target="../diagrams/colors10.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35" Type="http://schemas.openxmlformats.org/officeDocument/2006/relationships/diagramLayout" Target="../diagrams/layout7.xml"/><Relationship Id="rId43" Type="http://schemas.microsoft.com/office/2007/relationships/diagramDrawing" Target="../diagrams/drawing8.xml"/><Relationship Id="rId48" Type="http://schemas.microsoft.com/office/2007/relationships/diagramDrawing" Target="../diagrams/drawing9.xml"/><Relationship Id="rId8" Type="http://schemas.microsoft.com/office/2007/relationships/diagramDrawing" Target="../diagrams/drawing1.xml"/><Relationship Id="rId51" Type="http://schemas.openxmlformats.org/officeDocument/2006/relationships/diagramQuickStyle" Target="../diagrams/quickStyle10.xml"/><Relationship Id="rId3" Type="http://schemas.openxmlformats.org/officeDocument/2006/relationships/image" Target="../media/image5.jpg"/><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38" Type="http://schemas.microsoft.com/office/2007/relationships/diagramDrawing" Target="../diagrams/drawing7.xml"/><Relationship Id="rId46" Type="http://schemas.openxmlformats.org/officeDocument/2006/relationships/diagramQuickStyle" Target="../diagrams/quickStyle9.xml"/><Relationship Id="rId20" Type="http://schemas.openxmlformats.org/officeDocument/2006/relationships/diagramLayout" Target="../diagrams/layout4.xml"/><Relationship Id="rId41" Type="http://schemas.openxmlformats.org/officeDocument/2006/relationships/diagramQuickStyle" Target="../diagrams/quickStyl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49"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47941" y="1656922"/>
            <a:ext cx="9452104" cy="1899464"/>
          </a:xfrm>
        </p:spPr>
        <p:txBody>
          <a:bodyPr>
            <a:normAutofit fontScale="90000"/>
          </a:bodyPr>
          <a:lstStyle/>
          <a:p>
            <a:br>
              <a:rPr lang="nb-NO" dirty="0"/>
            </a:br>
            <a:r>
              <a:rPr lang="nb-NO" dirty="0"/>
              <a:t>Velkommen til kurs i søknadsskriving</a:t>
            </a:r>
          </a:p>
        </p:txBody>
      </p:sp>
      <p:sp>
        <p:nvSpPr>
          <p:cNvPr id="3" name="Undertittel 2"/>
          <p:cNvSpPr>
            <a:spLocks noGrp="1"/>
          </p:cNvSpPr>
          <p:nvPr>
            <p:ph type="subTitle" idx="1"/>
          </p:nvPr>
        </p:nvSpPr>
        <p:spPr>
          <a:xfrm>
            <a:off x="1447941" y="4451470"/>
            <a:ext cx="9452104" cy="1190911"/>
          </a:xfrm>
        </p:spPr>
        <p:txBody>
          <a:bodyPr>
            <a:normAutofit fontScale="70000" lnSpcReduction="20000"/>
          </a:bodyPr>
          <a:lstStyle/>
          <a:p>
            <a:endParaRPr lang="nb-NO" dirty="0"/>
          </a:p>
          <a:p>
            <a:r>
              <a:rPr lang="nb-NO" dirty="0"/>
              <a:t>v/prosjektkoordinator for CP-foreningen Anita Hanken </a:t>
            </a:r>
          </a:p>
          <a:p>
            <a:r>
              <a:rPr lang="nb-NO" dirty="0"/>
              <a:t>i samarbeid med fylkeslagene Agder og Trøndelag</a:t>
            </a:r>
          </a:p>
        </p:txBody>
      </p:sp>
      <p:sp>
        <p:nvSpPr>
          <p:cNvPr id="4" name="Plassholder for tekst 3"/>
          <p:cNvSpPr>
            <a:spLocks noGrp="1"/>
          </p:cNvSpPr>
          <p:nvPr>
            <p:ph type="body" sz="quarter" idx="10"/>
          </p:nvPr>
        </p:nvSpPr>
        <p:spPr/>
        <p:txBody>
          <a:bodyPr/>
          <a:lstStyle/>
          <a:p>
            <a:r>
              <a:rPr lang="nb-NO" dirty="0"/>
              <a:t>09.02.2026</a:t>
            </a:r>
          </a:p>
        </p:txBody>
      </p:sp>
    </p:spTree>
    <p:extLst>
      <p:ext uri="{BB962C8B-B14F-4D97-AF65-F5344CB8AC3E}">
        <p14:creationId xmlns:p14="http://schemas.microsoft.com/office/powerpoint/2010/main" val="378820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6011-6509-1F4D-663A-9D50FD96F332}"/>
            </a:ext>
          </a:extLst>
        </p:cNvPr>
        <p:cNvGrpSpPr/>
        <p:nvPr/>
      </p:nvGrpSpPr>
      <p:grpSpPr>
        <a:xfrm>
          <a:off x="0" y="0"/>
          <a:ext cx="0" cy="0"/>
          <a:chOff x="0" y="0"/>
          <a:chExt cx="0" cy="0"/>
        </a:xfrm>
      </p:grpSpPr>
      <p:cxnSp>
        <p:nvCxnSpPr>
          <p:cNvPr id="6" name="Rett linje 5">
            <a:extLst>
              <a:ext uri="{FF2B5EF4-FFF2-40B4-BE49-F238E27FC236}">
                <a16:creationId xmlns:a16="http://schemas.microsoft.com/office/drawing/2014/main" id="{E8BB8042-03A9-F282-6054-5C70715CBFE9}"/>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42177104-4FDF-7DFB-CFB0-A1DDDF874B46}"/>
              </a:ext>
            </a:extLst>
          </p:cNvPr>
          <p:cNvSpPr txBox="1"/>
          <p:nvPr/>
        </p:nvSpPr>
        <p:spPr>
          <a:xfrm>
            <a:off x="5148292" y="2767280"/>
            <a:ext cx="6748346"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Avklare prosjektstatus: Oppgave 9 måneder etter startdato</a:t>
            </a:r>
          </a:p>
          <a:p>
            <a:pPr lvl="0">
              <a:defRPr/>
            </a:pPr>
            <a:endParaRPr lang="nb-NO" sz="2000" dirty="0">
              <a:solidFill>
                <a:srgbClr val="29358A"/>
              </a:solidFill>
            </a:endParaRPr>
          </a:p>
          <a:p>
            <a:pPr marL="342900" indent="-342900">
              <a:buFont typeface="Arial" panose="020B0604020202020204" pitchFamily="34" charset="0"/>
              <a:buChar char="•"/>
              <a:defRPr/>
            </a:pPr>
            <a:r>
              <a:rPr lang="nb-NO" sz="2000" dirty="0">
                <a:solidFill>
                  <a:srgbClr val="29358A"/>
                </a:solidFill>
              </a:rPr>
              <a:t>Framdriftsrapport: Etter avklaring av prosjektstatus</a:t>
            </a:r>
          </a:p>
          <a:p>
            <a:pPr marL="342900" indent="-342900">
              <a:buFont typeface="Arial" panose="020B0604020202020204" pitchFamily="34" charset="0"/>
              <a:buChar char="•"/>
              <a:defRPr/>
            </a:pPr>
            <a:endParaRPr lang="nb-NO" sz="2000" dirty="0">
              <a:solidFill>
                <a:srgbClr val="29358A"/>
              </a:solidFill>
            </a:endParaRPr>
          </a:p>
          <a:p>
            <a:pPr marL="342900" indent="-342900">
              <a:buFont typeface="Arial" panose="020B0604020202020204" pitchFamily="34" charset="0"/>
              <a:buChar char="•"/>
              <a:defRPr/>
            </a:pPr>
            <a:r>
              <a:rPr lang="nb-NO" sz="2000" dirty="0">
                <a:solidFill>
                  <a:srgbClr val="29358A"/>
                </a:solidFill>
              </a:rPr>
              <a:t>Sluttrapport: En måned før sluttdato, frist 90 dager etter.</a:t>
            </a:r>
          </a:p>
        </p:txBody>
      </p:sp>
      <p:pic>
        <p:nvPicPr>
          <p:cNvPr id="9" name="Bilde 8">
            <a:extLst>
              <a:ext uri="{FF2B5EF4-FFF2-40B4-BE49-F238E27FC236}">
                <a16:creationId xmlns:a16="http://schemas.microsoft.com/office/drawing/2014/main" id="{52372647-40D1-49E1-B188-D0021BC96FB8}"/>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39CD84A8-5878-77D8-B679-A6D1FD8D9620}"/>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0" dirty="0">
                <a:solidFill>
                  <a:srgbClr val="29358A"/>
                </a:solidFill>
                <a:latin typeface="Calibri Light" panose="020F0302020204030204"/>
              </a:rPr>
              <a:t>Helse</a:t>
            </a:r>
            <a:endPar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endParaRPr>
          </a:p>
        </p:txBody>
      </p:sp>
      <p:pic>
        <p:nvPicPr>
          <p:cNvPr id="2" name="Bilde 1">
            <a:extLst>
              <a:ext uri="{FF2B5EF4-FFF2-40B4-BE49-F238E27FC236}">
                <a16:creationId xmlns:a16="http://schemas.microsoft.com/office/drawing/2014/main" id="{876DB3A9-AAF4-E61A-2D8B-485FE3C4E22C}"/>
              </a:ext>
            </a:extLst>
          </p:cNvPr>
          <p:cNvPicPr>
            <a:picLocks noChangeAspect="1"/>
          </p:cNvPicPr>
          <p:nvPr/>
        </p:nvPicPr>
        <p:blipFill>
          <a:blip r:embed="rId4"/>
          <a:stretch>
            <a:fillRect/>
          </a:stretch>
        </p:blipFill>
        <p:spPr>
          <a:xfrm>
            <a:off x="671230" y="2305615"/>
            <a:ext cx="3959726" cy="26612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3708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4580F-22E6-FF86-050E-F14EA3B6DD2E}"/>
            </a:ext>
          </a:extLst>
        </p:cNvPr>
        <p:cNvGrpSpPr/>
        <p:nvPr/>
      </p:nvGrpSpPr>
      <p:grpSpPr>
        <a:xfrm>
          <a:off x="0" y="0"/>
          <a:ext cx="0" cy="0"/>
          <a:chOff x="0" y="0"/>
          <a:chExt cx="0" cy="0"/>
        </a:xfrm>
      </p:grpSpPr>
      <p:sp>
        <p:nvSpPr>
          <p:cNvPr id="4" name="TekstSylinder 3">
            <a:extLst>
              <a:ext uri="{FF2B5EF4-FFF2-40B4-BE49-F238E27FC236}">
                <a16:creationId xmlns:a16="http://schemas.microsoft.com/office/drawing/2014/main" id="{AFE108A4-8A7A-083C-C047-9B6A85B60A84}"/>
              </a:ext>
            </a:extLst>
          </p:cNvPr>
          <p:cNvSpPr txBox="1"/>
          <p:nvPr/>
        </p:nvSpPr>
        <p:spPr>
          <a:xfrm>
            <a:off x="856592" y="871598"/>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Hva ser </a:t>
            </a:r>
            <a:r>
              <a:rPr lang="nb-NO" sz="8000" dirty="0">
                <a:solidFill>
                  <a:srgbClr val="29358A"/>
                </a:solidFill>
                <a:latin typeface="Calibri Light" panose="020F0302020204030204"/>
              </a:rPr>
              <a:t>vi</a:t>
            </a: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 etter?</a:t>
            </a:r>
          </a:p>
        </p:txBody>
      </p:sp>
      <p:cxnSp>
        <p:nvCxnSpPr>
          <p:cNvPr id="6" name="Rett linje 5">
            <a:extLst>
              <a:ext uri="{FF2B5EF4-FFF2-40B4-BE49-F238E27FC236}">
                <a16:creationId xmlns:a16="http://schemas.microsoft.com/office/drawing/2014/main" id="{EEADFF76-AC19-810B-1CAC-75E57B8953A0}"/>
              </a:ext>
            </a:extLst>
          </p:cNvPr>
          <p:cNvCxnSpPr>
            <a:cxnSpLocks/>
          </p:cNvCxnSpPr>
          <p:nvPr/>
        </p:nvCxnSpPr>
        <p:spPr>
          <a:xfrm flipV="1">
            <a:off x="856592" y="2164572"/>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F853BFB2-4A69-CD28-7164-550CAA0421F1}"/>
              </a:ext>
            </a:extLst>
          </p:cNvPr>
          <p:cNvSpPr txBox="1"/>
          <p:nvPr/>
        </p:nvSpPr>
        <p:spPr>
          <a:xfrm>
            <a:off x="856593" y="2880276"/>
            <a:ext cx="10478812" cy="37394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Soliditet</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 Kvalitet og nyskaping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Virkning </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potensiell effekt. Kommunikasjon av resultater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Gjennomføring </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kvalitet og realistisk plan for gjennomføring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Stiftelsen Dams prioriteringer i </a:t>
            </a:r>
            <a:r>
              <a:rPr lang="nb-NO" sz="2800" b="1" dirty="0">
                <a:solidFill>
                  <a:srgbClr val="29358A"/>
                </a:solidFill>
                <a:latin typeface="Calibri" panose="020F0502020204030204"/>
              </a:rPr>
              <a:t>Helse</a:t>
            </a: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a:t>
            </a:r>
            <a:endParaRPr lang="nb-NO" sz="2800" dirty="0">
              <a:solidFill>
                <a:srgbClr val="29358A"/>
              </a:solidFill>
              <a:latin typeface="Calibri" panose="020F0502020204030204"/>
            </a:endParaRPr>
          </a:p>
          <a:p>
            <a:pPr marL="914400" lvl="1" indent="-457200">
              <a:buFont typeface="Wingdings" panose="05000000000000000000" pitchFamily="2" charset="2"/>
              <a:buChar char="Ø"/>
              <a:defRPr/>
            </a:pPr>
            <a:r>
              <a:rPr lang="nb-NO" sz="2500" dirty="0">
                <a:solidFill>
                  <a:srgbClr val="29358A"/>
                </a:solidFill>
              </a:rPr>
              <a:t>Frivillighet og tilrettelegging av frivillighet.</a:t>
            </a:r>
          </a:p>
          <a:p>
            <a:pPr marL="914400" lvl="1" indent="-457200">
              <a:buFont typeface="Wingdings" panose="05000000000000000000" pitchFamily="2" charset="2"/>
              <a:buChar char="Ø"/>
              <a:defRPr/>
            </a:pPr>
            <a:r>
              <a:rPr lang="nb-NO" sz="2500" dirty="0">
                <a:solidFill>
                  <a:srgbClr val="29358A"/>
                </a:solidFill>
              </a:rPr>
              <a:t>Brukermedvirkning – høy grad av brukermedvirkning og betydning for bruker</a:t>
            </a:r>
          </a:p>
          <a:p>
            <a:pPr marL="914400" lvl="1" indent="-457200">
              <a:buFont typeface="Wingdings" panose="05000000000000000000" pitchFamily="2" charset="2"/>
              <a:buChar char="Ø"/>
              <a:defRPr/>
            </a:pPr>
            <a:r>
              <a:rPr lang="nb-NO" sz="2500" dirty="0">
                <a:solidFill>
                  <a:srgbClr val="29358A"/>
                </a:solidFill>
              </a:rPr>
              <a:t>Søkerorganisasjonens rolle i prosjektet.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5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75573798-15BD-CB0D-98B3-F8336D9CA4E5}"/>
              </a:ext>
            </a:extLst>
          </p:cNvPr>
          <p:cNvPicPr>
            <a:picLocks noChangeAspect="1"/>
          </p:cNvPicPr>
          <p:nvPr/>
        </p:nvPicPr>
        <p:blipFill>
          <a:blip r:embed="rId3"/>
          <a:stretch>
            <a:fillRect/>
          </a:stretch>
        </p:blipFill>
        <p:spPr>
          <a:xfrm>
            <a:off x="10324040" y="158358"/>
            <a:ext cx="1572598" cy="1572598"/>
          </a:xfrm>
          <a:prstGeom prst="rect">
            <a:avLst/>
          </a:prstGeom>
        </p:spPr>
      </p:pic>
    </p:spTree>
    <p:extLst>
      <p:ext uri="{BB962C8B-B14F-4D97-AF65-F5344CB8AC3E}">
        <p14:creationId xmlns:p14="http://schemas.microsoft.com/office/powerpoint/2010/main" val="426234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856591" y="215007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856591" y="84694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10 søketips</a:t>
            </a:r>
          </a:p>
        </p:txBody>
      </p:sp>
      <p:graphicFrame>
        <p:nvGraphicFramePr>
          <p:cNvPr id="4" name="Diagram 3">
            <a:extLst>
              <a:ext uri="{FF2B5EF4-FFF2-40B4-BE49-F238E27FC236}">
                <a16:creationId xmlns:a16="http://schemas.microsoft.com/office/drawing/2014/main" id="{BEBC44C9-598E-8BBE-8E24-176173F55EBF}"/>
              </a:ext>
            </a:extLst>
          </p:cNvPr>
          <p:cNvGraphicFramePr/>
          <p:nvPr/>
        </p:nvGraphicFramePr>
        <p:xfrm>
          <a:off x="-193188" y="2717725"/>
          <a:ext cx="6289183" cy="599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766449CF-0A2B-2168-EFEF-F4D2A1F05134}"/>
              </a:ext>
            </a:extLst>
          </p:cNvPr>
          <p:cNvGraphicFramePr/>
          <p:nvPr/>
        </p:nvGraphicFramePr>
        <p:xfrm>
          <a:off x="-193187" y="3477654"/>
          <a:ext cx="6289182" cy="5992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 12">
            <a:extLst>
              <a:ext uri="{FF2B5EF4-FFF2-40B4-BE49-F238E27FC236}">
                <a16:creationId xmlns:a16="http://schemas.microsoft.com/office/drawing/2014/main" id="{2E13AE5F-94A5-99FD-0480-CAAE506A7353}"/>
              </a:ext>
            </a:extLst>
          </p:cNvPr>
          <p:cNvGraphicFramePr/>
          <p:nvPr/>
        </p:nvGraphicFramePr>
        <p:xfrm>
          <a:off x="-193188" y="4214486"/>
          <a:ext cx="6289183" cy="599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4" name="Diagram 13">
            <a:extLst>
              <a:ext uri="{FF2B5EF4-FFF2-40B4-BE49-F238E27FC236}">
                <a16:creationId xmlns:a16="http://schemas.microsoft.com/office/drawing/2014/main" id="{BB0197AE-3740-014E-F96B-9608453C584D}"/>
              </a:ext>
            </a:extLst>
          </p:cNvPr>
          <p:cNvGraphicFramePr/>
          <p:nvPr/>
        </p:nvGraphicFramePr>
        <p:xfrm>
          <a:off x="-102931" y="4964061"/>
          <a:ext cx="6289183" cy="59924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8" name="Diagram 17">
            <a:extLst>
              <a:ext uri="{FF2B5EF4-FFF2-40B4-BE49-F238E27FC236}">
                <a16:creationId xmlns:a16="http://schemas.microsoft.com/office/drawing/2014/main" id="{BA09C172-9FB3-6BA0-B177-7B49A7DCFAEA}"/>
              </a:ext>
            </a:extLst>
          </p:cNvPr>
          <p:cNvGraphicFramePr/>
          <p:nvPr/>
        </p:nvGraphicFramePr>
        <p:xfrm>
          <a:off x="-102931" y="5722881"/>
          <a:ext cx="6289183" cy="59924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9" name="Diagram 18">
            <a:extLst>
              <a:ext uri="{FF2B5EF4-FFF2-40B4-BE49-F238E27FC236}">
                <a16:creationId xmlns:a16="http://schemas.microsoft.com/office/drawing/2014/main" id="{E06A0FAD-DCAE-3407-7030-8EE9E53534AA}"/>
              </a:ext>
            </a:extLst>
          </p:cNvPr>
          <p:cNvGraphicFramePr/>
          <p:nvPr/>
        </p:nvGraphicFramePr>
        <p:xfrm>
          <a:off x="5687352" y="2717724"/>
          <a:ext cx="6289183" cy="599247"/>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0" name="Diagram 19">
            <a:extLst>
              <a:ext uri="{FF2B5EF4-FFF2-40B4-BE49-F238E27FC236}">
                <a16:creationId xmlns:a16="http://schemas.microsoft.com/office/drawing/2014/main" id="{D78FDA17-0110-31A8-6CB2-7B6AF1625C9F}"/>
              </a:ext>
            </a:extLst>
          </p:cNvPr>
          <p:cNvGraphicFramePr/>
          <p:nvPr/>
        </p:nvGraphicFramePr>
        <p:xfrm>
          <a:off x="5687352" y="3447557"/>
          <a:ext cx="6289183" cy="599247"/>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21" name="Diagram 20">
            <a:extLst>
              <a:ext uri="{FF2B5EF4-FFF2-40B4-BE49-F238E27FC236}">
                <a16:creationId xmlns:a16="http://schemas.microsoft.com/office/drawing/2014/main" id="{592CDED2-4553-1EB6-E8FE-B4EFF7CA3BA1}"/>
              </a:ext>
            </a:extLst>
          </p:cNvPr>
          <p:cNvGraphicFramePr/>
          <p:nvPr/>
        </p:nvGraphicFramePr>
        <p:xfrm>
          <a:off x="5687352" y="4210991"/>
          <a:ext cx="6289183" cy="599247"/>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22" name="Diagram 21">
            <a:extLst>
              <a:ext uri="{FF2B5EF4-FFF2-40B4-BE49-F238E27FC236}">
                <a16:creationId xmlns:a16="http://schemas.microsoft.com/office/drawing/2014/main" id="{EA48D6FE-0FA8-C439-6FCD-91984DD9844F}"/>
              </a:ext>
            </a:extLst>
          </p:cNvPr>
          <p:cNvGraphicFramePr/>
          <p:nvPr/>
        </p:nvGraphicFramePr>
        <p:xfrm>
          <a:off x="5687351" y="4935083"/>
          <a:ext cx="6289183" cy="599247"/>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aphicFrame>
        <p:nvGraphicFramePr>
          <p:cNvPr id="23" name="Diagram 22">
            <a:extLst>
              <a:ext uri="{FF2B5EF4-FFF2-40B4-BE49-F238E27FC236}">
                <a16:creationId xmlns:a16="http://schemas.microsoft.com/office/drawing/2014/main" id="{7845E1AB-C8E0-C823-F590-5631E83E2730}"/>
              </a:ext>
            </a:extLst>
          </p:cNvPr>
          <p:cNvGraphicFramePr/>
          <p:nvPr/>
        </p:nvGraphicFramePr>
        <p:xfrm>
          <a:off x="5687351" y="5655680"/>
          <a:ext cx="6289183" cy="599247"/>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spTree>
    <p:extLst>
      <p:ext uri="{BB962C8B-B14F-4D97-AF65-F5344CB8AC3E}">
        <p14:creationId xmlns:p14="http://schemas.microsoft.com/office/powerpoint/2010/main" val="3012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1+#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1+#ppt_w/2"/>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13" grpId="0">
        <p:bldAsOne/>
      </p:bldGraphic>
      <p:bldGraphic spid="14" grpId="0">
        <p:bldAsOne/>
      </p:bldGraphic>
      <p:bldGraphic spid="18" grpId="0">
        <p:bldAsOne/>
      </p:bldGraphic>
      <p:bldGraphic spid="19" grpId="0">
        <p:bldAsOne/>
      </p:bldGraphic>
      <p:bldGraphic spid="20" grpId="0">
        <p:bldAsOne/>
      </p:bldGraphic>
      <p:bldGraphic spid="21" grpId="0">
        <p:bldAsOne/>
      </p:bldGraphic>
      <p:bldGraphic spid="22" grpId="0">
        <p:bldAsOne/>
      </p:bldGraphic>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70C0"/>
                </a:solidFill>
              </a:rPr>
              <a:t>Brukerveiledningen</a:t>
            </a:r>
          </a:p>
        </p:txBody>
      </p:sp>
      <p:sp>
        <p:nvSpPr>
          <p:cNvPr id="3" name="Plassholder for innhold 2"/>
          <p:cNvSpPr>
            <a:spLocks noGrp="1"/>
          </p:cNvSpPr>
          <p:nvPr>
            <p:ph idx="1"/>
          </p:nvPr>
        </p:nvSpPr>
        <p:spPr/>
        <p:txBody>
          <a:bodyPr/>
          <a:lstStyle/>
          <a:p>
            <a:pPr marL="0" indent="0">
              <a:buNone/>
            </a:pPr>
            <a:r>
              <a:rPr lang="nb-NO" dirty="0"/>
              <a:t>Anbefaler alle å ta en titt på denne, og </a:t>
            </a:r>
            <a:r>
              <a:rPr lang="nb-NO"/>
              <a:t>bruke den som oppslagsverk. </a:t>
            </a:r>
            <a:endParaRPr lang="nb-NO" dirty="0"/>
          </a:p>
          <a:p>
            <a:pPr marL="0" indent="0">
              <a:buNone/>
            </a:pPr>
            <a:endParaRPr lang="nb-NO" dirty="0"/>
          </a:p>
          <a:p>
            <a:pPr>
              <a:buClrTx/>
            </a:pPr>
            <a:r>
              <a:rPr lang="nb-NO" dirty="0" err="1"/>
              <a:t>Scrolle</a:t>
            </a:r>
            <a:r>
              <a:rPr lang="nb-NO" dirty="0"/>
              <a:t> helt ned på siden </a:t>
            </a:r>
            <a:r>
              <a:rPr lang="nb-NO" b="1" dirty="0"/>
              <a:t>dam.no</a:t>
            </a:r>
            <a:r>
              <a:rPr lang="nb-NO" dirty="0"/>
              <a:t>, og klikke på linken. </a:t>
            </a:r>
          </a:p>
          <a:p>
            <a:pPr>
              <a:buClrTx/>
            </a:pPr>
            <a:r>
              <a:rPr lang="nb-NO" dirty="0"/>
              <a:t>Søk den opp på </a:t>
            </a:r>
            <a:r>
              <a:rPr lang="nb-NO" b="1" dirty="0"/>
              <a:t>dam.no</a:t>
            </a:r>
            <a:r>
              <a:rPr lang="nb-NO" dirty="0"/>
              <a:t>.</a:t>
            </a:r>
          </a:p>
          <a:p>
            <a:pPr>
              <a:buClrTx/>
            </a:pPr>
            <a:r>
              <a:rPr lang="nb-NO" dirty="0"/>
              <a:t>Fins også i søknadsskjemaet i </a:t>
            </a:r>
            <a:r>
              <a:rPr lang="nb-NO" b="1" dirty="0"/>
              <a:t>damnett.no</a:t>
            </a:r>
          </a:p>
          <a:p>
            <a:pPr marL="0" indent="0">
              <a:buNone/>
            </a:pPr>
            <a:endParaRPr lang="nb-NO" dirty="0"/>
          </a:p>
          <a:p>
            <a:pPr marL="0" indent="0">
              <a:buNone/>
            </a:pPr>
            <a:r>
              <a:rPr lang="nb-NO" dirty="0"/>
              <a:t> </a:t>
            </a:r>
          </a:p>
        </p:txBody>
      </p:sp>
    </p:spTree>
    <p:extLst>
      <p:ext uri="{BB962C8B-B14F-4D97-AF65-F5344CB8AC3E}">
        <p14:creationId xmlns:p14="http://schemas.microsoft.com/office/powerpoint/2010/main" val="362270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70C0"/>
                </a:solidFill>
              </a:rPr>
              <a:t>Logg inn i damnett.no</a:t>
            </a:r>
          </a:p>
        </p:txBody>
      </p:sp>
      <p:sp>
        <p:nvSpPr>
          <p:cNvPr id="3" name="Plassholder for innhold 2"/>
          <p:cNvSpPr>
            <a:spLocks noGrp="1"/>
          </p:cNvSpPr>
          <p:nvPr>
            <p:ph idx="1"/>
          </p:nvPr>
        </p:nvSpPr>
        <p:spPr>
          <a:xfrm>
            <a:off x="945210" y="1720921"/>
            <a:ext cx="10397314" cy="4885362"/>
          </a:xfrm>
        </p:spPr>
        <p:txBody>
          <a:bodyPr>
            <a:normAutofit fontScale="62500" lnSpcReduction="20000"/>
          </a:bodyPr>
          <a:lstStyle/>
          <a:p>
            <a:pPr marL="0" indent="0">
              <a:buNone/>
            </a:pPr>
            <a:endParaRPr lang="nb-NO" dirty="0"/>
          </a:p>
          <a:p>
            <a:pPr lvl="0">
              <a:lnSpc>
                <a:spcPct val="120000"/>
              </a:lnSpc>
              <a:buClrTx/>
            </a:pPr>
            <a:r>
              <a:rPr lang="nb-NO" dirty="0"/>
              <a:t>Hver bruker skal kun være registrert én gang i systemet. </a:t>
            </a:r>
          </a:p>
          <a:p>
            <a:pPr lvl="0">
              <a:lnSpc>
                <a:spcPct val="120000"/>
              </a:lnSpc>
              <a:buClrTx/>
            </a:pPr>
            <a:r>
              <a:rPr lang="nb-NO" dirty="0"/>
              <a:t>Overgang til Bank-ID: Ny bruker: Logg direkte inn med </a:t>
            </a:r>
            <a:r>
              <a:rPr lang="nb-NO" dirty="0" err="1"/>
              <a:t>BankID</a:t>
            </a:r>
            <a:r>
              <a:rPr lang="nb-NO" dirty="0"/>
              <a:t>. Hvis du allerede har en brukerkonto du ikke har brukt med </a:t>
            </a:r>
            <a:r>
              <a:rPr lang="nb-NO" dirty="0" err="1"/>
              <a:t>BankID</a:t>
            </a:r>
            <a:r>
              <a:rPr lang="nb-NO" dirty="0"/>
              <a:t> før: logge inn én gang med brukernavn og passord. Deretter logger du alltid inn med </a:t>
            </a:r>
            <a:r>
              <a:rPr lang="nb-NO" dirty="0" err="1"/>
              <a:t>BankID</a:t>
            </a:r>
            <a:r>
              <a:rPr lang="nb-NO" dirty="0"/>
              <a:t>. </a:t>
            </a:r>
          </a:p>
          <a:p>
            <a:pPr lvl="0">
              <a:lnSpc>
                <a:spcPct val="120000"/>
              </a:lnSpc>
              <a:buClrTx/>
            </a:pPr>
            <a:r>
              <a:rPr lang="nb-NO" dirty="0"/>
              <a:t>Husker du ikke om du har oppdatert til innlogging med </a:t>
            </a:r>
            <a:r>
              <a:rPr lang="nb-NO" dirty="0" err="1"/>
              <a:t>BankID</a:t>
            </a:r>
            <a:r>
              <a:rPr lang="nb-NO" dirty="0"/>
              <a:t> i </a:t>
            </a:r>
            <a:r>
              <a:rPr lang="nb-NO" dirty="0" err="1"/>
              <a:t>Damnett</a:t>
            </a:r>
            <a:r>
              <a:rPr lang="nb-NO" dirty="0"/>
              <a:t>? Prøv å logge inn med brukernavn. Hvis du ikke husker brukernavnet ditt, ta kontakt med prosjektkoordinatoren i søkerorganisasjonen.</a:t>
            </a:r>
          </a:p>
          <a:p>
            <a:pPr lvl="0">
              <a:lnSpc>
                <a:spcPct val="120000"/>
              </a:lnSpc>
              <a:buClrTx/>
            </a:pPr>
            <a:r>
              <a:rPr lang="nb-NO" dirty="0"/>
              <a:t>Ved spørsmål til bruken av </a:t>
            </a:r>
            <a:r>
              <a:rPr lang="nb-NO" dirty="0" err="1"/>
              <a:t>Damnett</a:t>
            </a:r>
            <a:r>
              <a:rPr lang="nb-NO" dirty="0"/>
              <a:t>, skal du først søke hjelp via brukerveiledningen og prosjektkoordinator i søkerorganisasjonen. Dersom ikke disse kan hjelpe, kan Stiftelsen Dam kontaktes.</a:t>
            </a:r>
          </a:p>
          <a:p>
            <a:pPr lvl="0">
              <a:lnSpc>
                <a:spcPct val="120000"/>
              </a:lnSpc>
              <a:buClrTx/>
            </a:pPr>
            <a:r>
              <a:rPr lang="nb-NO" dirty="0"/>
              <a:t>Etter vellykket innlogging velger du en søkerorganisasjon å knytte deg mot og du må bli godkjent av organisasjonen for å kunne skrive og sende inn søknader.</a:t>
            </a:r>
          </a:p>
          <a:p>
            <a:pPr lvl="0">
              <a:lnSpc>
                <a:spcPct val="120000"/>
              </a:lnSpc>
              <a:buClrTx/>
            </a:pPr>
            <a:r>
              <a:rPr lang="nb-NO" dirty="0"/>
              <a:t>Første gang du logger deg inn i </a:t>
            </a:r>
            <a:r>
              <a:rPr lang="nb-NO" dirty="0" err="1"/>
              <a:t>Damnett</a:t>
            </a:r>
            <a:r>
              <a:rPr lang="nb-NO" dirty="0"/>
              <a:t> må du fylle ut/redigere dine brukeropplysninger og godkjenne samtykkeerklæringen. </a:t>
            </a:r>
          </a:p>
          <a:p>
            <a:pPr lvl="0">
              <a:lnSpc>
                <a:spcPct val="120000"/>
              </a:lnSpc>
              <a:buClrTx/>
            </a:pPr>
            <a:r>
              <a:rPr lang="nb-NO" dirty="0"/>
              <a:t>Når du logger deg inn neste gang kommer du alltid inn i fanen Hjem. Alle oppgaver som skal løses finner du i fanen Oppgaver/Mine, det gjelder også utfylling av søknader.</a:t>
            </a:r>
          </a:p>
          <a:p>
            <a:pPr lvl="0">
              <a:lnSpc>
                <a:spcPct val="120000"/>
              </a:lnSpc>
              <a:buClrTx/>
            </a:pPr>
            <a:r>
              <a:rPr lang="nb-NO" dirty="0"/>
              <a:t>Vær også spesielt oppmerksom på de obligatoriske feltene (rød stjerne) som må være fylt ut for å få lagret.</a:t>
            </a:r>
          </a:p>
        </p:txBody>
      </p:sp>
    </p:spTree>
    <p:extLst>
      <p:ext uri="{BB962C8B-B14F-4D97-AF65-F5344CB8AC3E}">
        <p14:creationId xmlns:p14="http://schemas.microsoft.com/office/powerpoint/2010/main" val="282019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70C0"/>
                </a:solidFill>
              </a:rPr>
              <a:t>Hvordan skrive søknad?</a:t>
            </a:r>
          </a:p>
        </p:txBody>
      </p:sp>
      <p:sp>
        <p:nvSpPr>
          <p:cNvPr id="3" name="Plassholder for innhold 2"/>
          <p:cNvSpPr>
            <a:spLocks noGrp="1"/>
          </p:cNvSpPr>
          <p:nvPr>
            <p:ph idx="1"/>
          </p:nvPr>
        </p:nvSpPr>
        <p:spPr>
          <a:xfrm>
            <a:off x="945210" y="1731197"/>
            <a:ext cx="10397314" cy="4813442"/>
          </a:xfrm>
        </p:spPr>
        <p:txBody>
          <a:bodyPr>
            <a:normAutofit fontScale="55000" lnSpcReduction="20000"/>
          </a:bodyPr>
          <a:lstStyle/>
          <a:p>
            <a:pPr lvl="0">
              <a:lnSpc>
                <a:spcPct val="120000"/>
              </a:lnSpc>
              <a:buClrTx/>
            </a:pPr>
            <a:r>
              <a:rPr lang="nb-NO" dirty="0"/>
              <a:t>Send en e-post til prosjektkoordinator i CP-foreningen (Anita) med navn på prosjektet. Navnet kan endres senere i søknadsskjemaet. </a:t>
            </a:r>
          </a:p>
          <a:p>
            <a:pPr lvl="0">
              <a:lnSpc>
                <a:spcPct val="120000"/>
              </a:lnSpc>
              <a:buClrTx/>
            </a:pPr>
            <a:r>
              <a:rPr lang="nb-NO" dirty="0"/>
              <a:t>Søknadsskjemaet er et nettskjema i damnett.no</a:t>
            </a:r>
          </a:p>
          <a:p>
            <a:pPr lvl="0">
              <a:lnSpc>
                <a:spcPct val="120000"/>
              </a:lnSpc>
              <a:buClrTx/>
            </a:pPr>
            <a:r>
              <a:rPr lang="nb-NO" dirty="0"/>
              <a:t>Det er </a:t>
            </a:r>
            <a:r>
              <a:rPr lang="nb-NO" dirty="0" err="1"/>
              <a:t>autolagring</a:t>
            </a:r>
            <a:r>
              <a:rPr lang="nb-NO" dirty="0"/>
              <a:t> i skjemautfyllingen. </a:t>
            </a:r>
          </a:p>
          <a:p>
            <a:pPr lvl="0">
              <a:lnSpc>
                <a:spcPct val="120000"/>
              </a:lnSpc>
              <a:buClrTx/>
            </a:pPr>
            <a:r>
              <a:rPr lang="nb-NO" dirty="0"/>
              <a:t>I skjemaet er det lagt inn hjelpetekster som gir kort beskrivelse av hva som skal fylles inn.</a:t>
            </a:r>
          </a:p>
          <a:p>
            <a:pPr lvl="0">
              <a:lnSpc>
                <a:spcPct val="120000"/>
              </a:lnSpc>
              <a:buClrTx/>
            </a:pPr>
            <a:r>
              <a:rPr lang="nb-NO" dirty="0"/>
              <a:t>Hvis du ikke har gjort noe i skjemaet på 20 minutter blir du automatisk logget ut. </a:t>
            </a:r>
          </a:p>
          <a:p>
            <a:pPr lvl="0">
              <a:lnSpc>
                <a:spcPct val="120000"/>
              </a:lnSpc>
              <a:buClrTx/>
            </a:pPr>
            <a:r>
              <a:rPr lang="nb-NO" dirty="0"/>
              <a:t>Søknadsskjema inneholder følgende deler: </a:t>
            </a:r>
          </a:p>
          <a:p>
            <a:pPr lvl="1">
              <a:lnSpc>
                <a:spcPct val="120000"/>
              </a:lnSpc>
              <a:buClrTx/>
              <a:buFont typeface="Wingdings" panose="05000000000000000000" pitchFamily="2" charset="2"/>
              <a:buChar char="Ø"/>
            </a:pPr>
            <a:r>
              <a:rPr lang="nb-NO" dirty="0"/>
              <a:t>En innledende veiledning </a:t>
            </a:r>
          </a:p>
          <a:p>
            <a:pPr lvl="1">
              <a:lnSpc>
                <a:spcPct val="120000"/>
              </a:lnSpc>
              <a:buClrTx/>
              <a:buFont typeface="Wingdings" panose="05000000000000000000" pitchFamily="2" charset="2"/>
              <a:buChar char="Ø"/>
            </a:pPr>
            <a:r>
              <a:rPr lang="nb-NO" dirty="0"/>
              <a:t>Prosjektdetaljer</a:t>
            </a:r>
          </a:p>
          <a:p>
            <a:pPr lvl="1">
              <a:lnSpc>
                <a:spcPct val="120000"/>
              </a:lnSpc>
              <a:buClrTx/>
              <a:buFont typeface="Wingdings" panose="05000000000000000000" pitchFamily="2" charset="2"/>
              <a:buChar char="Ø"/>
            </a:pPr>
            <a:r>
              <a:rPr lang="nb-NO" dirty="0"/>
              <a:t>Fire deler nummerert fra 1 – 4:</a:t>
            </a:r>
          </a:p>
          <a:p>
            <a:pPr lvl="2">
              <a:lnSpc>
                <a:spcPct val="120000"/>
              </a:lnSpc>
              <a:buClrTx/>
            </a:pPr>
            <a:r>
              <a:rPr lang="nb-NO" dirty="0"/>
              <a:t>Soliditet eller Planlagte aktiviteter/tiltak </a:t>
            </a:r>
          </a:p>
          <a:p>
            <a:pPr lvl="2">
              <a:lnSpc>
                <a:spcPct val="120000"/>
              </a:lnSpc>
              <a:buClrTx/>
            </a:pPr>
            <a:r>
              <a:rPr lang="nb-NO" dirty="0"/>
              <a:t>Virkning </a:t>
            </a:r>
          </a:p>
          <a:p>
            <a:pPr lvl="2">
              <a:lnSpc>
                <a:spcPct val="120000"/>
              </a:lnSpc>
              <a:buClrTx/>
            </a:pPr>
            <a:r>
              <a:rPr lang="nb-NO" dirty="0"/>
              <a:t>Gjennomføring </a:t>
            </a:r>
          </a:p>
          <a:p>
            <a:pPr lvl="2">
              <a:lnSpc>
                <a:spcPct val="120000"/>
              </a:lnSpc>
              <a:buClrTx/>
            </a:pPr>
            <a:r>
              <a:rPr lang="nb-NO" dirty="0"/>
              <a:t>Stiftelsen Dams prioriteringer</a:t>
            </a:r>
          </a:p>
          <a:p>
            <a:pPr lvl="1">
              <a:lnSpc>
                <a:spcPct val="120000"/>
              </a:lnSpc>
              <a:buClrTx/>
              <a:buFont typeface="Wingdings" panose="05000000000000000000" pitchFamily="2" charset="2"/>
              <a:buChar char="Ø"/>
            </a:pPr>
            <a:r>
              <a:rPr lang="nb-NO" dirty="0"/>
              <a:t>Kategoriseringer </a:t>
            </a:r>
          </a:p>
          <a:p>
            <a:pPr lvl="1">
              <a:lnSpc>
                <a:spcPct val="120000"/>
              </a:lnSpc>
              <a:buClrTx/>
              <a:buFont typeface="Wingdings" panose="05000000000000000000" pitchFamily="2" charset="2"/>
              <a:buChar char="Ø"/>
            </a:pPr>
            <a:r>
              <a:rPr lang="nb-NO" dirty="0"/>
              <a:t>Tilbakemelding</a:t>
            </a:r>
          </a:p>
        </p:txBody>
      </p:sp>
    </p:spTree>
    <p:extLst>
      <p:ext uri="{BB962C8B-B14F-4D97-AF65-F5344CB8AC3E}">
        <p14:creationId xmlns:p14="http://schemas.microsoft.com/office/powerpoint/2010/main" val="388737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45210" y="1561672"/>
            <a:ext cx="10397314" cy="4222680"/>
          </a:xfrm>
        </p:spPr>
        <p:txBody>
          <a:bodyPr>
            <a:normAutofit fontScale="77500" lnSpcReduction="20000"/>
          </a:bodyPr>
          <a:lstStyle/>
          <a:p>
            <a:pPr lvl="0">
              <a:lnSpc>
                <a:spcPct val="120000"/>
              </a:lnSpc>
              <a:buClrTx/>
            </a:pPr>
            <a:r>
              <a:rPr lang="nb-NO" dirty="0"/>
              <a:t>Vinduet «Fylle ut søknad» har du alltid til høyre på skjermen når du er inne i søknaden. Her finner du lenke til denne brukerveiledningen.</a:t>
            </a:r>
          </a:p>
          <a:p>
            <a:pPr lvl="0">
              <a:lnSpc>
                <a:spcPct val="120000"/>
              </a:lnSpc>
              <a:buClrTx/>
            </a:pPr>
            <a:r>
              <a:rPr lang="nb-NO" dirty="0"/>
              <a:t>Ekspress-søknadene sender dere direkte inn til Dam, og dere får også direkte svar på den fra Dam. Klikk «Send inn» når dere er fornøyd med søknaden. Få gjerne noen til å lese gjennom søknaden før dere sender av gårde! Søker får en e-post som bekrefter innsendingen. </a:t>
            </a:r>
          </a:p>
          <a:p>
            <a:pPr lvl="0">
              <a:lnSpc>
                <a:spcPct val="120000"/>
              </a:lnSpc>
              <a:buClrTx/>
            </a:pPr>
            <a:r>
              <a:rPr lang="nb-NO" dirty="0"/>
              <a:t>Du kan invitere andre inn til å skrive i søknadsskjemaet, funksjonen ligger i egen fane i oppgaveboksen «Fylle ut søknad». De som kan inviteres er personer som er lagt inn med en rolle i søknaden eller som har sentrale roller for søkerorganisasjonen i </a:t>
            </a:r>
            <a:r>
              <a:rPr lang="nb-NO" dirty="0" err="1"/>
              <a:t>Damnett</a:t>
            </a:r>
            <a:r>
              <a:rPr lang="nb-NO" dirty="0"/>
              <a:t>. </a:t>
            </a:r>
          </a:p>
          <a:p>
            <a:pPr lvl="0">
              <a:lnSpc>
                <a:spcPct val="120000"/>
              </a:lnSpc>
              <a:buClrTx/>
            </a:pPr>
            <a:r>
              <a:rPr lang="nb-NO" dirty="0"/>
              <a:t>Du kan omfordele søknaden til prosjektkoordinator, men søknaden kan da ikke sendes tilbake til deg. </a:t>
            </a:r>
          </a:p>
        </p:txBody>
      </p:sp>
    </p:spTree>
    <p:extLst>
      <p:ext uri="{BB962C8B-B14F-4D97-AF65-F5344CB8AC3E}">
        <p14:creationId xmlns:p14="http://schemas.microsoft.com/office/powerpoint/2010/main" val="153019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70C0"/>
                </a:solidFill>
              </a:rPr>
              <a:t>Strukturen i </a:t>
            </a:r>
            <a:r>
              <a:rPr lang="nb-NO" dirty="0" err="1">
                <a:solidFill>
                  <a:srgbClr val="0070C0"/>
                </a:solidFill>
              </a:rPr>
              <a:t>Damnett</a:t>
            </a:r>
            <a:r>
              <a:rPr lang="nb-NO" dirty="0">
                <a:solidFill>
                  <a:srgbClr val="0070C0"/>
                </a:solidFill>
              </a:rPr>
              <a:t> </a:t>
            </a:r>
          </a:p>
        </p:txBody>
      </p:sp>
      <p:sp>
        <p:nvSpPr>
          <p:cNvPr id="3" name="Plassholder for innhold 2"/>
          <p:cNvSpPr>
            <a:spLocks noGrp="1"/>
          </p:cNvSpPr>
          <p:nvPr>
            <p:ph idx="1"/>
          </p:nvPr>
        </p:nvSpPr>
        <p:spPr>
          <a:xfrm>
            <a:off x="945210" y="1792841"/>
            <a:ext cx="10397314" cy="4484670"/>
          </a:xfrm>
        </p:spPr>
        <p:txBody>
          <a:bodyPr>
            <a:normAutofit fontScale="62500" lnSpcReduction="20000"/>
          </a:bodyPr>
          <a:lstStyle/>
          <a:p>
            <a:pPr marL="0" indent="0">
              <a:buNone/>
            </a:pPr>
            <a:endParaRPr lang="nb-NO" dirty="0"/>
          </a:p>
          <a:p>
            <a:pPr lvl="0">
              <a:lnSpc>
                <a:spcPct val="120000"/>
              </a:lnSpc>
              <a:buClrTx/>
            </a:pPr>
            <a:r>
              <a:rPr lang="nb-NO" dirty="0"/>
              <a:t>Når du logger inn, kommer du direkte til fanen Hjem. På øverste linje finner du tre </a:t>
            </a:r>
            <a:r>
              <a:rPr lang="nb-NO" dirty="0" err="1"/>
              <a:t>hovedfaner</a:t>
            </a:r>
            <a:r>
              <a:rPr lang="nb-NO" dirty="0"/>
              <a:t>: Oppgaver, Søknader og prosjekter, og Organisasjon.</a:t>
            </a:r>
          </a:p>
          <a:p>
            <a:pPr lvl="0">
              <a:lnSpc>
                <a:spcPct val="120000"/>
              </a:lnSpc>
              <a:buClrTx/>
            </a:pPr>
            <a:r>
              <a:rPr lang="nb-NO" dirty="0"/>
              <a:t>Oppgaver: Det er i denne fanen du jobber i når du fyller ut søknader eller andre oppgaver. </a:t>
            </a:r>
          </a:p>
          <a:p>
            <a:pPr lvl="0">
              <a:lnSpc>
                <a:spcPct val="120000"/>
              </a:lnSpc>
              <a:buClrTx/>
            </a:pPr>
            <a:r>
              <a:rPr lang="nb-NO" dirty="0"/>
              <a:t>Søknader og prosjekter: I denne fanen finner du informasjon om søknadene og prosjektene dine. </a:t>
            </a:r>
          </a:p>
          <a:p>
            <a:pPr lvl="0">
              <a:lnSpc>
                <a:spcPct val="120000"/>
              </a:lnSpc>
              <a:buClrTx/>
            </a:pPr>
            <a:r>
              <a:rPr lang="nb-NO" dirty="0"/>
              <a:t>Etter at Stiftelsen Dam har offentliggjort tildelingen, kan du sjekke resultatet i </a:t>
            </a:r>
            <a:r>
              <a:rPr lang="nb-NO" dirty="0" err="1"/>
              <a:t>Damnett</a:t>
            </a:r>
            <a:r>
              <a:rPr lang="nb-NO" dirty="0"/>
              <a:t>. Søker og prosjektkoordinator får også e-post varsel om tildelingene. Prosjektene vil nå ligge i fanen Søknader og prosjekter.  </a:t>
            </a:r>
          </a:p>
          <a:p>
            <a:pPr lvl="0">
              <a:lnSpc>
                <a:spcPct val="120000"/>
              </a:lnSpc>
              <a:buClrTx/>
            </a:pPr>
            <a:r>
              <a:rPr lang="nb-NO" dirty="0"/>
              <a:t>For de innvilgede prosjektene vil fagutvalgets kommentar til tildelingen ligge under fanen «Kommunikasjon» (når du har åpnet prosjektet). For søknader som er avslått gis det innsyn i fagutvalgets vurderinger. Den sendes ut i en e-post som også lagres under fanen Kommunikasjon. </a:t>
            </a:r>
          </a:p>
          <a:p>
            <a:pPr lvl="0">
              <a:lnSpc>
                <a:spcPct val="120000"/>
              </a:lnSpc>
              <a:buClrTx/>
            </a:pPr>
            <a:r>
              <a:rPr lang="nb-NO" dirty="0"/>
              <a:t>For programmet Ekspress går utbetalingen direkte til det lokale leddet som har søkt.</a:t>
            </a:r>
          </a:p>
          <a:p>
            <a:pPr lvl="0">
              <a:lnSpc>
                <a:spcPct val="120000"/>
              </a:lnSpc>
              <a:buClrTx/>
            </a:pPr>
            <a:r>
              <a:rPr lang="nb-NO" dirty="0"/>
              <a:t>Alle uløste oppgaver ligger i fanen </a:t>
            </a:r>
            <a:r>
              <a:rPr lang="nb-NO" dirty="0" err="1"/>
              <a:t>Oppgaver|Mine</a:t>
            </a:r>
            <a:r>
              <a:rPr lang="nb-NO" dirty="0"/>
              <a:t> og dette er delte oppgaver mellom deg som prosjektleder og den ansvarlige i søkerorganisasjonen.</a:t>
            </a:r>
          </a:p>
        </p:txBody>
      </p:sp>
    </p:spTree>
    <p:extLst>
      <p:ext uri="{BB962C8B-B14F-4D97-AF65-F5344CB8AC3E}">
        <p14:creationId xmlns:p14="http://schemas.microsoft.com/office/powerpoint/2010/main" val="490444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70C0"/>
                </a:solidFill>
              </a:rPr>
              <a:t>Sluttrapportering</a:t>
            </a:r>
          </a:p>
        </p:txBody>
      </p:sp>
      <p:sp>
        <p:nvSpPr>
          <p:cNvPr id="3" name="Plassholder for innhold 2"/>
          <p:cNvSpPr>
            <a:spLocks noGrp="1"/>
          </p:cNvSpPr>
          <p:nvPr>
            <p:ph idx="1"/>
          </p:nvPr>
        </p:nvSpPr>
        <p:spPr>
          <a:xfrm>
            <a:off x="945210" y="1515438"/>
            <a:ext cx="10397314" cy="5075433"/>
          </a:xfrm>
        </p:spPr>
        <p:txBody>
          <a:bodyPr>
            <a:normAutofit fontScale="55000" lnSpcReduction="20000"/>
          </a:bodyPr>
          <a:lstStyle/>
          <a:p>
            <a:pPr>
              <a:lnSpc>
                <a:spcPct val="120000"/>
              </a:lnSpc>
              <a:buClrTx/>
            </a:pPr>
            <a:endParaRPr lang="nb-NO" dirty="0"/>
          </a:p>
          <a:p>
            <a:pPr>
              <a:lnSpc>
                <a:spcPct val="120000"/>
              </a:lnSpc>
              <a:buClrTx/>
            </a:pPr>
            <a:r>
              <a:rPr lang="nb-NO" dirty="0"/>
              <a:t>Alle prosjekter som er igangsatt skal </a:t>
            </a:r>
            <a:r>
              <a:rPr lang="nb-NO" dirty="0" err="1"/>
              <a:t>sluttrapporteres</a:t>
            </a:r>
            <a:r>
              <a:rPr lang="nb-NO" dirty="0"/>
              <a:t>. </a:t>
            </a:r>
          </a:p>
          <a:p>
            <a:pPr>
              <a:lnSpc>
                <a:spcPct val="120000"/>
              </a:lnSpc>
              <a:buClrTx/>
            </a:pPr>
            <a:r>
              <a:rPr lang="nb-NO" dirty="0"/>
              <a:t>Enkel og selvforklarende rapportering. </a:t>
            </a:r>
          </a:p>
          <a:p>
            <a:pPr>
              <a:lnSpc>
                <a:spcPct val="120000"/>
              </a:lnSpc>
              <a:buClrTx/>
            </a:pPr>
            <a:r>
              <a:rPr lang="nb-NO" dirty="0"/>
              <a:t>Ikke la det gå for lang tid! Prosjektleder må rapportere. Det er vanskelig å rapportere på noe man ikke har tatt del i. </a:t>
            </a:r>
          </a:p>
          <a:p>
            <a:pPr>
              <a:lnSpc>
                <a:spcPct val="120000"/>
              </a:lnSpc>
              <a:buClrTx/>
            </a:pPr>
            <a:r>
              <a:rPr lang="nb-NO" dirty="0"/>
              <a:t>Sluttrapportfristen er en måned etter sluttdatoen som er satt i prosjektet. I enkelte tilfeller vil det bli gitt utsettelser dersom det er gode grunner til dette.</a:t>
            </a:r>
          </a:p>
          <a:p>
            <a:pPr>
              <a:lnSpc>
                <a:spcPct val="120000"/>
              </a:lnSpc>
              <a:buClrTx/>
            </a:pPr>
            <a:r>
              <a:rPr lang="nb-NO" dirty="0"/>
              <a:t>Fristen framgår i oppgaven «Fylle ut sluttrapport» som klargjøres i </a:t>
            </a:r>
            <a:r>
              <a:rPr lang="nb-NO" dirty="0" err="1"/>
              <a:t>Damnett</a:t>
            </a:r>
            <a:r>
              <a:rPr lang="nb-NO" dirty="0"/>
              <a:t> når sluttdatoen nærmer seg. Du finner den under </a:t>
            </a:r>
            <a:r>
              <a:rPr lang="nb-NO" dirty="0" err="1"/>
              <a:t>Oppgaver|Mine</a:t>
            </a:r>
            <a:r>
              <a:rPr lang="nb-NO" dirty="0"/>
              <a:t>. Når sluttrapporten åpnes/er klar for utfylling vil du motta en e-post med overskriften «</a:t>
            </a:r>
            <a:r>
              <a:rPr lang="nb-NO" dirty="0" err="1"/>
              <a:t>Damnett</a:t>
            </a:r>
            <a:r>
              <a:rPr lang="nb-NO" dirty="0"/>
              <a:t>: Sluttrapportoppgaven er klargjort».</a:t>
            </a:r>
          </a:p>
          <a:p>
            <a:pPr>
              <a:lnSpc>
                <a:spcPct val="120000"/>
              </a:lnSpc>
              <a:buClrTx/>
            </a:pPr>
            <a:r>
              <a:rPr lang="nb-NO" dirty="0"/>
              <a:t>For Ekspress ligger regnskapsrapporten inne som en del av sluttrapporten. Det skal legges inn inntekter og utgifter i et regnskapsoppsett. Tallene kommenteres i åpent kommentarfelt. </a:t>
            </a:r>
          </a:p>
          <a:p>
            <a:pPr>
              <a:lnSpc>
                <a:spcPct val="120000"/>
              </a:lnSpc>
              <a:buClrTx/>
            </a:pPr>
            <a:r>
              <a:rPr lang="nb-NO" dirty="0"/>
              <a:t>Alt du skal gjøre i forbindelse med rapporteringsoppgaven gjør du i oppgaveboksen til høyre på skjermen og det er et </a:t>
            </a:r>
            <a:r>
              <a:rPr lang="nb-NO" dirty="0" err="1"/>
              <a:t>skrollefelt</a:t>
            </a:r>
            <a:r>
              <a:rPr lang="nb-NO" dirty="0"/>
              <a:t> som du ofte må benytte for å se alt innholdet i oppgaven. </a:t>
            </a:r>
          </a:p>
          <a:p>
            <a:pPr>
              <a:lnSpc>
                <a:spcPct val="120000"/>
              </a:lnSpc>
              <a:buClrTx/>
            </a:pPr>
            <a:r>
              <a:rPr lang="nb-NO" dirty="0"/>
              <a:t>Dersom Stiftelsen Dam ikke godkjenner rapporteringen vil den bli sendt direkte tilbake til deg som prosjektleder med kommentarer. På nytt blir du varslet med en e-post.</a:t>
            </a:r>
          </a:p>
          <a:p>
            <a:pPr>
              <a:lnSpc>
                <a:spcPct val="120000"/>
              </a:lnSpc>
              <a:buClrTx/>
            </a:pPr>
            <a:r>
              <a:rPr lang="nb-NO" dirty="0"/>
              <a:t>Det vil i noen tilfeller være behov for å forlenge prosjektperioden, eller det kan være aktuelt å tilbakebetale midler ved prosjektperiodens slutt.</a:t>
            </a:r>
          </a:p>
          <a:p>
            <a:endParaRPr lang="nb-NO" dirty="0"/>
          </a:p>
        </p:txBody>
      </p:sp>
    </p:spTree>
    <p:extLst>
      <p:ext uri="{BB962C8B-B14F-4D97-AF65-F5344CB8AC3E}">
        <p14:creationId xmlns:p14="http://schemas.microsoft.com/office/powerpoint/2010/main" val="87443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856591" y="215007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6898780" y="2622936"/>
            <a:ext cx="4211559" cy="38625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Utlysninger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Brukerveiledninger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FAQ</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Søketips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rPr>
              <a:t>Prosjektbibliotek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35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856591" y="8266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err="1">
                <a:ln>
                  <a:noFill/>
                </a:ln>
                <a:solidFill>
                  <a:srgbClr val="29358A"/>
                </a:solidFill>
                <a:effectLst/>
                <a:uLnTx/>
                <a:uFillTx/>
                <a:latin typeface="Calibri Light" panose="020F0302020204030204"/>
                <a:ea typeface="+mn-ea"/>
                <a:cs typeface="+mn-cs"/>
              </a:rPr>
              <a:t>Dam.no</a:t>
            </a:r>
            <a:endPar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endParaRPr>
          </a:p>
        </p:txBody>
      </p:sp>
      <p:pic>
        <p:nvPicPr>
          <p:cNvPr id="3" name="Bilde 2" descr="Et bilde som inneholder klær, tekst, skjermbilde, mann&#10;&#10;Automatisk generert beskrivelse">
            <a:extLst>
              <a:ext uri="{FF2B5EF4-FFF2-40B4-BE49-F238E27FC236}">
                <a16:creationId xmlns:a16="http://schemas.microsoft.com/office/drawing/2014/main" id="{A6DC2376-AE99-6CBA-B58F-383650ED3E0C}"/>
              </a:ext>
            </a:extLst>
          </p:cNvPr>
          <p:cNvPicPr>
            <a:picLocks noChangeAspect="1"/>
          </p:cNvPicPr>
          <p:nvPr/>
        </p:nvPicPr>
        <p:blipFill>
          <a:blip r:embed="rId4"/>
          <a:stretch>
            <a:fillRect/>
          </a:stretch>
        </p:blipFill>
        <p:spPr>
          <a:xfrm rot="21164155">
            <a:off x="1226081" y="2448018"/>
            <a:ext cx="4640478" cy="3923686"/>
          </a:xfrm>
          <a:prstGeom prst="rect">
            <a:avLst/>
          </a:prstGeom>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94975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70C0"/>
                </a:solidFill>
              </a:rPr>
              <a:t>Program </a:t>
            </a:r>
          </a:p>
        </p:txBody>
      </p:sp>
      <p:sp>
        <p:nvSpPr>
          <p:cNvPr id="3" name="Plassholder for innhold 2"/>
          <p:cNvSpPr>
            <a:spLocks noGrp="1"/>
          </p:cNvSpPr>
          <p:nvPr>
            <p:ph idx="1"/>
          </p:nvPr>
        </p:nvSpPr>
        <p:spPr>
          <a:xfrm>
            <a:off x="897343" y="2212258"/>
            <a:ext cx="10397314" cy="3853418"/>
          </a:xfrm>
        </p:spPr>
        <p:txBody>
          <a:bodyPr/>
          <a:lstStyle/>
          <a:p>
            <a:pPr>
              <a:buClr>
                <a:schemeClr val="tx1"/>
              </a:buClr>
              <a:buFont typeface="Wingdings" panose="05000000000000000000" pitchFamily="2" charset="2"/>
              <a:buChar char="Ø"/>
            </a:pPr>
            <a:r>
              <a:rPr lang="nb-NO" sz="2400" dirty="0"/>
              <a:t>Stiftelsen Dam: Ekspress og Helse v/Anita</a:t>
            </a:r>
          </a:p>
          <a:p>
            <a:pPr>
              <a:buClr>
                <a:schemeClr val="tx1"/>
              </a:buClr>
              <a:buFont typeface="Wingdings" panose="05000000000000000000" pitchFamily="2" charset="2"/>
              <a:buChar char="Ø"/>
            </a:pPr>
            <a:endParaRPr lang="nb-NO" sz="2400" dirty="0"/>
          </a:p>
          <a:p>
            <a:pPr>
              <a:buClr>
                <a:schemeClr val="tx1"/>
              </a:buClr>
              <a:buFont typeface="Wingdings" panose="05000000000000000000" pitchFamily="2" charset="2"/>
              <a:buChar char="Ø"/>
            </a:pPr>
            <a:r>
              <a:rPr lang="nb-NO" sz="2400" dirty="0"/>
              <a:t>Andre søknadsordninger v/Lise og Monica</a:t>
            </a:r>
          </a:p>
          <a:p>
            <a:pPr>
              <a:buClr>
                <a:schemeClr val="tx1"/>
              </a:buClr>
              <a:buFont typeface="Wingdings" panose="05000000000000000000" pitchFamily="2" charset="2"/>
              <a:buChar char="Ø"/>
            </a:pPr>
            <a:endParaRPr lang="nb-NO" sz="2400" dirty="0"/>
          </a:p>
          <a:p>
            <a:pPr>
              <a:buClr>
                <a:schemeClr val="tx1"/>
              </a:buClr>
              <a:buFont typeface="Wingdings" panose="05000000000000000000" pitchFamily="2" charset="2"/>
              <a:buChar char="Ø"/>
            </a:pPr>
            <a:r>
              <a:rPr lang="nb-NO" sz="2400" dirty="0"/>
              <a:t>Spørsmålsrunde og erfaringsdeling</a:t>
            </a:r>
          </a:p>
          <a:p>
            <a:pPr>
              <a:buClr>
                <a:schemeClr val="tx1"/>
              </a:buClr>
              <a:buFont typeface="Wingdings" panose="05000000000000000000" pitchFamily="2" charset="2"/>
              <a:buChar char="Ø"/>
            </a:pPr>
            <a:endParaRPr lang="nb-NO" sz="2400" dirty="0"/>
          </a:p>
          <a:p>
            <a:pPr>
              <a:buClr>
                <a:schemeClr val="tx1"/>
              </a:buClr>
              <a:buFont typeface="Wingdings" panose="05000000000000000000" pitchFamily="2" charset="2"/>
              <a:buChar char="Ø"/>
              <a:defRPr/>
            </a:pPr>
            <a:r>
              <a:rPr kumimoji="0" lang="nb-NO" sz="2400" b="0" i="0" u="none" strike="noStrike" kern="1200" cap="none" spc="0" normalizeH="0" baseline="0" noProof="0" dirty="0">
                <a:ln>
                  <a:noFill/>
                </a:ln>
                <a:solidFill>
                  <a:prstClr val="black"/>
                </a:solidFill>
                <a:effectLst/>
                <a:uLnTx/>
                <a:uFillTx/>
                <a:latin typeface="Georgia"/>
                <a:ea typeface="+mn-ea"/>
                <a:cs typeface="+mn-cs"/>
              </a:rPr>
              <a:t>Samarbeid på tvers av fylkeslagene</a:t>
            </a:r>
            <a:endParaRPr lang="nb-NO" sz="2400" dirty="0"/>
          </a:p>
          <a:p>
            <a:pPr marL="0" indent="0">
              <a:buNone/>
            </a:pPr>
            <a:endParaRPr lang="nb-NO" dirty="0"/>
          </a:p>
        </p:txBody>
      </p:sp>
    </p:spTree>
    <p:extLst>
      <p:ext uri="{BB962C8B-B14F-4D97-AF65-F5344CB8AC3E}">
        <p14:creationId xmlns:p14="http://schemas.microsoft.com/office/powerpoint/2010/main" val="6598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3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295362" y="1875846"/>
            <a:ext cx="6724870"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rPr>
              <a:t>For medlemsorganisasjoner.</a:t>
            </a: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Kan søke om 5.000 - 40.000 kroner med varighet på maks 12 måneder.</a:t>
            </a:r>
            <a:endParaRPr kumimoji="0" lang="nb-NO" sz="2000" b="0" i="0" u="none" strike="noStrike" kern="1200" cap="none" spc="0" normalizeH="0" baseline="0" noProof="0" dirty="0">
              <a:ln>
                <a:noFill/>
              </a:ln>
              <a:solidFill>
                <a:srgbClr val="29358A"/>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Enklere søknad og rapportering – kort vei fra idé til gjennomføring.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Løpende søknadsbehandling – svar etter maks 45 dager (i praksis rundt 20 dager).</a:t>
            </a:r>
            <a:endParaRPr kumimoji="0" lang="nb-NO" sz="2000" b="0" i="0" u="none" strike="noStrike" kern="1200" cap="none" spc="0" normalizeH="0" baseline="0" noProof="0" dirty="0">
              <a:ln>
                <a:noFill/>
              </a:ln>
              <a:solidFill>
                <a:srgbClr val="29358A"/>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rPr>
              <a:t>Skal bidra til lokal aktivitet og frivillighet.</a:t>
            </a: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rPr>
              <a:t>Prosjektet må ha </a:t>
            </a:r>
            <a:r>
              <a:rPr kumimoji="0" lang="nb-NO" sz="2000" b="0" i="0" u="none" strike="noStrike" kern="1200" cap="none" spc="0" normalizeH="0" baseline="0" noProof="0" dirty="0" err="1">
                <a:ln>
                  <a:noFill/>
                </a:ln>
                <a:solidFill>
                  <a:srgbClr val="29358A"/>
                </a:solidFill>
                <a:effectLst/>
                <a:uLnTx/>
                <a:uFillTx/>
                <a:latin typeface="Calibri" panose="020F0502020204030204"/>
              </a:rPr>
              <a:t>oppstartsdato</a:t>
            </a:r>
            <a:r>
              <a:rPr kumimoji="0" lang="nb-NO" sz="2000" b="0" i="0" u="none" strike="noStrike" kern="1200" cap="none" spc="0" normalizeH="0" baseline="0" noProof="0" dirty="0">
                <a:ln>
                  <a:noFill/>
                </a:ln>
                <a:solidFill>
                  <a:srgbClr val="29358A"/>
                </a:solidFill>
                <a:effectLst/>
                <a:uLnTx/>
                <a:uFillTx/>
                <a:latin typeface="Calibri" panose="020F0502020204030204"/>
              </a:rPr>
              <a:t> tidligst 60 dager og senest 180 dager etter at søknaden er sendt inn.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Innvilgelsesprosenten er rundt 50 prosent, men karaktergrensen varierer i løpet av året.</a:t>
            </a:r>
            <a:endParaRPr kumimoji="0" lang="nb-NO" sz="2000" b="0" i="0" u="none" strike="noStrike" kern="1200" cap="none" spc="0" normalizeH="0" baseline="0" noProof="0" dirty="0">
              <a:ln>
                <a:noFill/>
              </a:ln>
              <a:solidFill>
                <a:srgbClr val="29358A"/>
              </a:solidFill>
              <a:effectLst/>
              <a:uLnTx/>
              <a:uFillTx/>
              <a:latin typeface="Calibri" panose="020F0502020204030204"/>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Ekspress</a:t>
            </a:r>
          </a:p>
        </p:txBody>
      </p:sp>
      <p:pic>
        <p:nvPicPr>
          <p:cNvPr id="3" name="Bilde 2">
            <a:extLst>
              <a:ext uri="{FF2B5EF4-FFF2-40B4-BE49-F238E27FC236}">
                <a16:creationId xmlns:a16="http://schemas.microsoft.com/office/drawing/2014/main" id="{34C4ECCE-1884-F63C-90F5-5419C91330E2}"/>
              </a:ext>
            </a:extLst>
          </p:cNvPr>
          <p:cNvPicPr>
            <a:picLocks noChangeAspect="1"/>
          </p:cNvPicPr>
          <p:nvPr/>
        </p:nvPicPr>
        <p:blipFill>
          <a:blip r:embed="rId4"/>
          <a:stretch>
            <a:fillRect/>
          </a:stretch>
        </p:blipFill>
        <p:spPr>
          <a:xfrm>
            <a:off x="7351677" y="1730955"/>
            <a:ext cx="4544961" cy="2253544"/>
          </a:xfrm>
          <a:prstGeom prst="rect">
            <a:avLst/>
          </a:prstGeom>
        </p:spPr>
      </p:pic>
    </p:spTree>
    <p:extLst>
      <p:ext uri="{BB962C8B-B14F-4D97-AF65-F5344CB8AC3E}">
        <p14:creationId xmlns:p14="http://schemas.microsoft.com/office/powerpoint/2010/main" val="401670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427665" y="1730956"/>
            <a:ext cx="11430321" cy="289310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ndParaRPr>
          </a:p>
          <a:p>
            <a:pPr marL="342900" lvl="0" indent="-342900">
              <a:buFont typeface="Arial" panose="020B0604020202020204" pitchFamily="34" charset="0"/>
              <a:buChar char="•"/>
              <a:defRPr/>
            </a:pPr>
            <a:r>
              <a:rPr lang="nb-NO" dirty="0">
                <a:solidFill>
                  <a:srgbClr val="29358A"/>
                </a:solidFill>
              </a:rPr>
              <a:t>Støtte til indirekte kostnader (eks. administrasjonskostnader, husleie og strømutgifter).</a:t>
            </a:r>
          </a:p>
          <a:p>
            <a:pPr marL="342900" lvl="0" indent="-342900">
              <a:buFont typeface="Arial" panose="020B0604020202020204" pitchFamily="34" charset="0"/>
              <a:buChar char="•"/>
              <a:defRPr/>
            </a:pPr>
            <a:r>
              <a:rPr lang="nb-NO" dirty="0" err="1">
                <a:solidFill>
                  <a:srgbClr val="29358A"/>
                </a:solidFill>
              </a:rPr>
              <a:t>Delfinansiering</a:t>
            </a:r>
            <a:r>
              <a:rPr lang="nb-NO" dirty="0">
                <a:solidFill>
                  <a:srgbClr val="29358A"/>
                </a:solidFill>
              </a:rPr>
              <a:t> av større prosjekter der søknadssummen utgjør mindre enn en tredjedel av totalbudsjettet. Dersom du søker om 40.000 kr, må totalbudsjettet være maksimalt 120.000 kroner.</a:t>
            </a:r>
          </a:p>
          <a:p>
            <a:pPr marL="342900" lvl="0" indent="-342900">
              <a:buFont typeface="Arial" panose="020B0604020202020204" pitchFamily="34" charset="0"/>
              <a:buChar char="•"/>
              <a:defRPr/>
            </a:pPr>
            <a:r>
              <a:rPr lang="nb-NO" dirty="0">
                <a:solidFill>
                  <a:srgbClr val="29358A"/>
                </a:solidFill>
              </a:rPr>
              <a:t>Landsomfattende prosjekter.</a:t>
            </a:r>
          </a:p>
          <a:p>
            <a:pPr marL="342900" lvl="0" indent="-342900">
              <a:buFont typeface="Arial" panose="020B0604020202020204" pitchFamily="34" charset="0"/>
              <a:buChar char="•"/>
              <a:defRPr/>
            </a:pPr>
            <a:r>
              <a:rPr lang="nb-NO" dirty="0">
                <a:solidFill>
                  <a:srgbClr val="29358A"/>
                </a:solidFill>
              </a:rPr>
              <a:t>Finansiering av utstyr som ikke er knyttet opp mot prosjektaktivitet.</a:t>
            </a:r>
          </a:p>
          <a:p>
            <a:pPr marL="342900" lvl="0" indent="-342900">
              <a:buFont typeface="Arial" panose="020B0604020202020204" pitchFamily="34" charset="0"/>
              <a:buChar char="•"/>
              <a:defRPr/>
            </a:pPr>
            <a:r>
              <a:rPr lang="nb-NO" dirty="0">
                <a:solidFill>
                  <a:srgbClr val="29358A"/>
                </a:solidFill>
              </a:rPr>
              <a:t>Ordinært organisasjonsarbeid i form av ordinær møtevirksomhet, samlinger for styremedlemmer og andre tillitsvalgte, medlemsverving og opplæring/skolering i administrativt arbeid. </a:t>
            </a:r>
          </a:p>
          <a:p>
            <a:pPr marL="342900" lvl="0" indent="-342900">
              <a:buFont typeface="Arial" panose="020B0604020202020204" pitchFamily="34" charset="0"/>
              <a:buChar char="•"/>
              <a:defRPr/>
            </a:pPr>
            <a:r>
              <a:rPr lang="nb-NO" dirty="0">
                <a:solidFill>
                  <a:srgbClr val="29358A"/>
                </a:solidFill>
              </a:rPr>
              <a:t>Prosjekter delt på flere søknader (hver søknad må beskrive et selvstendig prosjekt).</a:t>
            </a:r>
          </a:p>
          <a:p>
            <a:pPr marL="342900" lvl="0" indent="-342900">
              <a:buFont typeface="Arial" panose="020B0604020202020204" pitchFamily="34" charset="0"/>
              <a:buChar char="•"/>
              <a:defRPr/>
            </a:pPr>
            <a:r>
              <a:rPr lang="nb-NO" dirty="0">
                <a:solidFill>
                  <a:srgbClr val="29358A"/>
                </a:solidFill>
              </a:rPr>
              <a:t>Identiske prosjekter (søknader som er identiske med søknader som er behandlet tidligere blir avslått).</a:t>
            </a: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427665" y="428937"/>
            <a:ext cx="1047881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6600" dirty="0">
                <a:solidFill>
                  <a:srgbClr val="29358A"/>
                </a:solidFill>
                <a:latin typeface="Calibri Light" panose="020F0302020204030204"/>
              </a:rPr>
              <a:t>Hva kan det ikke søkes om?</a:t>
            </a:r>
            <a:endParaRPr kumimoji="0" lang="nb-NO" sz="6600" b="0" i="0" u="none" strike="noStrike" kern="1200" cap="none" spc="0" normalizeH="0" baseline="0" noProof="0" dirty="0">
              <a:ln>
                <a:noFill/>
              </a:ln>
              <a:solidFill>
                <a:srgbClr val="29358A"/>
              </a:solidFill>
              <a:effectLst/>
              <a:uLnTx/>
              <a:uFillTx/>
              <a:latin typeface="Calibri Light" panose="020F0302020204030204"/>
            </a:endParaRPr>
          </a:p>
        </p:txBody>
      </p:sp>
      <p:pic>
        <p:nvPicPr>
          <p:cNvPr id="5" name="Bilde 4">
            <a:extLst>
              <a:ext uri="{FF2B5EF4-FFF2-40B4-BE49-F238E27FC236}">
                <a16:creationId xmlns:a16="http://schemas.microsoft.com/office/drawing/2014/main" id="{AD7B0372-4025-D702-FEAC-AA8DFA87A7DB}"/>
              </a:ext>
            </a:extLst>
          </p:cNvPr>
          <p:cNvPicPr>
            <a:picLocks noChangeAspect="1"/>
          </p:cNvPicPr>
          <p:nvPr/>
        </p:nvPicPr>
        <p:blipFill>
          <a:blip r:embed="rId4"/>
          <a:stretch>
            <a:fillRect/>
          </a:stretch>
        </p:blipFill>
        <p:spPr>
          <a:xfrm>
            <a:off x="3952568" y="4728288"/>
            <a:ext cx="3775587" cy="1875124"/>
          </a:xfrm>
          <a:prstGeom prst="rect">
            <a:avLst/>
          </a:prstGeom>
        </p:spPr>
      </p:pic>
    </p:spTree>
    <p:extLst>
      <p:ext uri="{BB962C8B-B14F-4D97-AF65-F5344CB8AC3E}">
        <p14:creationId xmlns:p14="http://schemas.microsoft.com/office/powerpoint/2010/main" val="75175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816260" y="2173858"/>
            <a:ext cx="9055354" cy="3477875"/>
          </a:xfrm>
          <a:prstGeom prst="rect">
            <a:avLst/>
          </a:prstGeom>
          <a:noFill/>
        </p:spPr>
        <p:txBody>
          <a:bodyPr wrap="square" rtlCol="0">
            <a:spAutoFit/>
          </a:bodyPr>
          <a:lstStyle/>
          <a:p>
            <a:pPr marL="342900" indent="-342900">
              <a:buFont typeface="Arial" panose="020B0604020202020204" pitchFamily="34" charset="0"/>
              <a:buChar char="•"/>
            </a:pPr>
            <a:r>
              <a:rPr lang="nb-NO" sz="2000" dirty="0">
                <a:solidFill>
                  <a:srgbClr val="29358A"/>
                </a:solidFill>
                <a:latin typeface="Calibri" panose="020F0502020204030204"/>
              </a:rPr>
              <a:t>Alle som skal søke må opprette bruker i </a:t>
            </a:r>
            <a:r>
              <a:rPr lang="nb-NO" sz="2000" dirty="0" err="1">
                <a:solidFill>
                  <a:srgbClr val="29358A"/>
                </a:solidFill>
                <a:latin typeface="Calibri" panose="020F0502020204030204"/>
              </a:rPr>
              <a:t>Damnett</a:t>
            </a:r>
            <a:r>
              <a:rPr lang="nb-NO" sz="2000" dirty="0">
                <a:solidFill>
                  <a:srgbClr val="29358A"/>
                </a:solidFill>
                <a:latin typeface="Calibri" panose="020F0502020204030204"/>
              </a:rPr>
              <a:t> og be om tilknytning til CP-foreningen.</a:t>
            </a: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Søknaden opprettes sentralt i </a:t>
            </a:r>
            <a:r>
              <a:rPr lang="nb-NO" sz="2000" dirty="0">
                <a:solidFill>
                  <a:srgbClr val="29358A"/>
                </a:solidFill>
                <a:latin typeface="Calibri" panose="020F0502020204030204"/>
              </a:rPr>
              <a:t>organisasjonen, som knytter den til søker/prosjektleder.</a:t>
            </a: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Les </a:t>
            </a:r>
            <a:r>
              <a:rPr kumimoji="0" lang="nb-NO" sz="2000" b="0" i="0" u="none" strike="noStrike" kern="1200" cap="none" spc="0" normalizeH="0" baseline="0" noProof="0" dirty="0" err="1">
                <a:ln>
                  <a:noFill/>
                </a:ln>
                <a:solidFill>
                  <a:srgbClr val="29358A"/>
                </a:solidFill>
                <a:effectLst/>
                <a:uLnTx/>
                <a:uFillTx/>
                <a:latin typeface="Calibri" panose="020F0502020204030204"/>
                <a:ea typeface="+mn-ea"/>
                <a:cs typeface="+mn-cs"/>
              </a:rPr>
              <a:t>utlysnin</a:t>
            </a:r>
            <a:r>
              <a:rPr lang="nb-NO" sz="2000" dirty="0">
                <a:solidFill>
                  <a:srgbClr val="29358A"/>
                </a:solidFill>
                <a:latin typeface="Calibri" panose="020F0502020204030204"/>
              </a:rPr>
              <a:t>gen og brukerveiledningen nøye.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Søker/prosjektleder sender selv inn søknaden til Stiftelsen Dam, og får bekreftelse på epost på at den er sendt inn.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Hvordan søke?</a:t>
            </a:r>
          </a:p>
        </p:txBody>
      </p:sp>
      <p:pic>
        <p:nvPicPr>
          <p:cNvPr id="4" name="Bilde 3">
            <a:extLst>
              <a:ext uri="{FF2B5EF4-FFF2-40B4-BE49-F238E27FC236}">
                <a16:creationId xmlns:a16="http://schemas.microsoft.com/office/drawing/2014/main" id="{87789E9E-1BE8-9C15-1321-F69315FAA68D}"/>
              </a:ext>
            </a:extLst>
          </p:cNvPr>
          <p:cNvPicPr>
            <a:picLocks noChangeAspect="1"/>
          </p:cNvPicPr>
          <p:nvPr/>
        </p:nvPicPr>
        <p:blipFill>
          <a:blip r:embed="rId4"/>
          <a:stretch>
            <a:fillRect/>
          </a:stretch>
        </p:blipFill>
        <p:spPr>
          <a:xfrm>
            <a:off x="816260" y="4602284"/>
            <a:ext cx="4548010" cy="2255716"/>
          </a:xfrm>
          <a:prstGeom prst="rect">
            <a:avLst/>
          </a:prstGeom>
        </p:spPr>
      </p:pic>
    </p:spTree>
    <p:extLst>
      <p:ext uri="{BB962C8B-B14F-4D97-AF65-F5344CB8AC3E}">
        <p14:creationId xmlns:p14="http://schemas.microsoft.com/office/powerpoint/2010/main" val="376612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840814" y="2437873"/>
            <a:ext cx="5986916" cy="4093428"/>
          </a:xfrm>
          <a:prstGeom prst="rect">
            <a:avLst/>
          </a:prstGeom>
          <a:noFill/>
        </p:spPr>
        <p:txBody>
          <a:bodyPr wrap="square" rtlCol="0">
            <a:spAutoFit/>
          </a:bodyPr>
          <a:lstStyle/>
          <a:p>
            <a:pPr marL="342900" indent="-342900">
              <a:buFont typeface="Arial" panose="020B0604020202020204" pitchFamily="34" charset="0"/>
              <a:buChar char="•"/>
            </a:pPr>
            <a:r>
              <a:rPr lang="nb-NO" sz="2000" dirty="0">
                <a:solidFill>
                  <a:srgbClr val="29358A"/>
                </a:solidFill>
                <a:latin typeface="Calibri" panose="020F0502020204030204"/>
              </a:rPr>
              <a:t>Først en administrativ screening</a:t>
            </a: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Deretter vurderer et eksternt fagutvalg søknaden.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I Ekspress får hver enkelt søknad to vurderinger.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Vedtak om innvilgelse eller avslag, og offentliggjøring av dette hver uke.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Se gjerne mer på </a:t>
            </a:r>
            <a:r>
              <a:rPr kumimoji="0" lang="nb-NO" sz="2000" b="1" i="0" u="none" strike="noStrike" kern="1200" cap="none" spc="0" normalizeH="0" baseline="0" noProof="0" dirty="0" err="1">
                <a:ln>
                  <a:noFill/>
                </a:ln>
                <a:solidFill>
                  <a:srgbClr val="29358A"/>
                </a:solidFill>
                <a:effectLst/>
                <a:uLnTx/>
                <a:uFillTx/>
                <a:latin typeface="Calibri" panose="020F0502020204030204"/>
                <a:ea typeface="+mn-ea"/>
                <a:cs typeface="+mn-cs"/>
              </a:rPr>
              <a:t>dam.no</a:t>
            </a:r>
            <a:r>
              <a:rPr kumimoji="0" lang="nb-NO" sz="2000" b="1" i="0" u="none" strike="noStrike" kern="1200" cap="none" spc="0" normalizeH="0" baseline="0" noProof="0" dirty="0">
                <a:ln>
                  <a:noFill/>
                </a:ln>
                <a:solidFill>
                  <a:srgbClr val="29358A"/>
                </a:solidFill>
                <a:effectLst/>
                <a:uLnTx/>
                <a:uFillTx/>
                <a:latin typeface="Calibri" panose="020F0502020204030204"/>
                <a:ea typeface="+mn-ea"/>
                <a:cs typeface="+mn-cs"/>
              </a:rPr>
              <a:t>/ekspress</a:t>
            </a:r>
            <a:r>
              <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AC8254F2-C84C-EB4F-BEF3-72E690723958}"/>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Søknadsbehandling</a:t>
            </a:r>
          </a:p>
        </p:txBody>
      </p:sp>
      <p:pic>
        <p:nvPicPr>
          <p:cNvPr id="4" name="Bilde 3">
            <a:extLst>
              <a:ext uri="{FF2B5EF4-FFF2-40B4-BE49-F238E27FC236}">
                <a16:creationId xmlns:a16="http://schemas.microsoft.com/office/drawing/2014/main" id="{817E9BB1-CD77-66FA-19F1-5089FCC4433C}"/>
              </a:ext>
            </a:extLst>
          </p:cNvPr>
          <p:cNvPicPr>
            <a:picLocks noChangeAspect="1"/>
          </p:cNvPicPr>
          <p:nvPr/>
        </p:nvPicPr>
        <p:blipFill>
          <a:blip r:embed="rId4"/>
          <a:stretch>
            <a:fillRect/>
          </a:stretch>
        </p:blipFill>
        <p:spPr>
          <a:xfrm>
            <a:off x="6827730" y="3429000"/>
            <a:ext cx="4940434" cy="2418736"/>
          </a:xfrm>
          <a:prstGeom prst="rect">
            <a:avLst/>
          </a:prstGeom>
        </p:spPr>
      </p:pic>
    </p:spTree>
    <p:extLst>
      <p:ext uri="{BB962C8B-B14F-4D97-AF65-F5344CB8AC3E}">
        <p14:creationId xmlns:p14="http://schemas.microsoft.com/office/powerpoint/2010/main" val="244838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3E5CF357-1285-894A-B4C5-B96E23FF5FA3}"/>
              </a:ext>
            </a:extLst>
          </p:cNvPr>
          <p:cNvSpPr txBox="1"/>
          <p:nvPr/>
        </p:nvSpPr>
        <p:spPr>
          <a:xfrm>
            <a:off x="856592" y="871598"/>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Hva ser </a:t>
            </a:r>
            <a:r>
              <a:rPr lang="nb-NO" sz="8000" dirty="0">
                <a:solidFill>
                  <a:srgbClr val="29358A"/>
                </a:solidFill>
                <a:latin typeface="Calibri Light" panose="020F0302020204030204"/>
              </a:rPr>
              <a:t>vi</a:t>
            </a:r>
            <a:r>
              <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rPr>
              <a:t> etter?</a:t>
            </a:r>
          </a:p>
        </p:txBody>
      </p:sp>
      <p:cxnSp>
        <p:nvCxnSpPr>
          <p:cNvPr id="6" name="Rett linje 5">
            <a:extLst>
              <a:ext uri="{FF2B5EF4-FFF2-40B4-BE49-F238E27FC236}">
                <a16:creationId xmlns:a16="http://schemas.microsoft.com/office/drawing/2014/main" id="{678772C2-52A1-4C49-B5C8-D7F9132D487A}"/>
              </a:ext>
            </a:extLst>
          </p:cNvPr>
          <p:cNvCxnSpPr>
            <a:cxnSpLocks/>
          </p:cNvCxnSpPr>
          <p:nvPr/>
        </p:nvCxnSpPr>
        <p:spPr>
          <a:xfrm flipV="1">
            <a:off x="856592" y="2164572"/>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B8CBC7A6-39E3-B043-9B24-533131EFFB7B}"/>
              </a:ext>
            </a:extLst>
          </p:cNvPr>
          <p:cNvSpPr txBox="1"/>
          <p:nvPr/>
        </p:nvSpPr>
        <p:spPr>
          <a:xfrm>
            <a:off x="856593" y="2880276"/>
            <a:ext cx="10478812" cy="33547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Soliditet</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 Kvalitet og nyskaping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Virkning </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potensiell effekt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Gjennomføring </a:t>
            </a:r>
            <a:r>
              <a:rPr kumimoji="0" lang="nb-NO" sz="2800" b="0" i="0" u="none" strike="noStrike" kern="1200" cap="none" spc="0" normalizeH="0" baseline="0" noProof="0" dirty="0">
                <a:ln>
                  <a:noFill/>
                </a:ln>
                <a:solidFill>
                  <a:srgbClr val="29358A"/>
                </a:solidFill>
                <a:effectLst/>
                <a:uLnTx/>
                <a:uFillTx/>
                <a:latin typeface="Calibri" panose="020F0502020204030204"/>
                <a:ea typeface="+mn-ea"/>
                <a:cs typeface="+mn-cs"/>
              </a:rPr>
              <a:t>– realistisk plan for gjennomføring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1" i="0" u="none" strike="noStrike" kern="1200" cap="none" spc="0" normalizeH="0" baseline="0" noProof="0" dirty="0">
                <a:ln>
                  <a:noFill/>
                </a:ln>
                <a:solidFill>
                  <a:srgbClr val="29358A"/>
                </a:solidFill>
                <a:effectLst/>
                <a:uLnTx/>
                <a:uFillTx/>
                <a:latin typeface="Calibri" panose="020F0502020204030204"/>
                <a:ea typeface="+mn-ea"/>
                <a:cs typeface="+mn-cs"/>
              </a:rPr>
              <a:t>Stiftelsen Dams prioriteringer i Ekspress:</a:t>
            </a:r>
            <a:endParaRPr lang="nb-NO" sz="2800" dirty="0">
              <a:solidFill>
                <a:srgbClr val="29358A"/>
              </a:solidFill>
              <a:latin typeface="Calibri" panose="020F0502020204030204"/>
            </a:endParaRPr>
          </a:p>
          <a:p>
            <a:pPr marL="914400" lvl="1" indent="-457200">
              <a:buFont typeface="Wingdings" panose="05000000000000000000" pitchFamily="2" charset="2"/>
              <a:buChar char="Ø"/>
              <a:defRPr/>
            </a:pPr>
            <a:r>
              <a:rPr lang="nb-NO" sz="2500" dirty="0">
                <a:solidFill>
                  <a:srgbClr val="29358A"/>
                </a:solidFill>
              </a:rPr>
              <a:t>Frivillighet og tilrettelegging av frivillighet.</a:t>
            </a:r>
          </a:p>
          <a:p>
            <a:pPr marL="914400" lvl="1" indent="-457200">
              <a:buFont typeface="Wingdings" panose="05000000000000000000" pitchFamily="2" charset="2"/>
              <a:buChar char="Ø"/>
              <a:defRPr/>
            </a:pPr>
            <a:r>
              <a:rPr lang="nb-NO" sz="2500" dirty="0">
                <a:solidFill>
                  <a:srgbClr val="29358A"/>
                </a:solidFill>
              </a:rPr>
              <a:t>Brukerinvolvering og at prosjektet eller tiltaket har nærhet til bruker. </a:t>
            </a:r>
          </a:p>
          <a:p>
            <a:pPr marL="914400" lvl="1" indent="-457200">
              <a:buFont typeface="Wingdings" panose="05000000000000000000" pitchFamily="2" charset="2"/>
              <a:buChar char="Ø"/>
              <a:defRPr/>
            </a:pPr>
            <a:r>
              <a:rPr lang="nb-NO" sz="2500" dirty="0">
                <a:solidFill>
                  <a:srgbClr val="29358A"/>
                </a:solidFill>
              </a:rPr>
              <a:t>Stimulering til engasjement og </a:t>
            </a:r>
            <a:r>
              <a:rPr lang="nb-NO" sz="2500" dirty="0" err="1">
                <a:solidFill>
                  <a:srgbClr val="29358A"/>
                </a:solidFill>
              </a:rPr>
              <a:t>ildsjelaktivitet</a:t>
            </a:r>
            <a:r>
              <a:rPr lang="nb-NO" sz="2500" dirty="0">
                <a:solidFill>
                  <a:srgbClr val="29358A"/>
                </a:solidFill>
              </a:rPr>
              <a:t> lokalt.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500" b="0" i="0" u="none" strike="noStrike" kern="1200" cap="none" spc="0" normalizeH="0" baseline="0" noProof="0" dirty="0">
              <a:ln>
                <a:noFill/>
              </a:ln>
              <a:solidFill>
                <a:srgbClr val="29358A"/>
              </a:solidFill>
              <a:effectLst/>
              <a:uLnTx/>
              <a:uFillTx/>
              <a:latin typeface="Calibri" panose="020F0502020204030204"/>
              <a:ea typeface="+mn-ea"/>
              <a:cs typeface="+mn-cs"/>
            </a:endParaRPr>
          </a:p>
        </p:txBody>
      </p:sp>
      <p:pic>
        <p:nvPicPr>
          <p:cNvPr id="9" name="Bilde 8">
            <a:extLst>
              <a:ext uri="{FF2B5EF4-FFF2-40B4-BE49-F238E27FC236}">
                <a16:creationId xmlns:a16="http://schemas.microsoft.com/office/drawing/2014/main" id="{3A0F6D91-A9A0-0D4E-8838-D1E025957515}"/>
              </a:ext>
            </a:extLst>
          </p:cNvPr>
          <p:cNvPicPr>
            <a:picLocks noChangeAspect="1"/>
          </p:cNvPicPr>
          <p:nvPr/>
        </p:nvPicPr>
        <p:blipFill>
          <a:blip r:embed="rId3"/>
          <a:stretch>
            <a:fillRect/>
          </a:stretch>
        </p:blipFill>
        <p:spPr>
          <a:xfrm>
            <a:off x="10324040" y="158358"/>
            <a:ext cx="1572598" cy="1572598"/>
          </a:xfrm>
          <a:prstGeom prst="rect">
            <a:avLst/>
          </a:prstGeom>
        </p:spPr>
      </p:pic>
    </p:spTree>
    <p:extLst>
      <p:ext uri="{BB962C8B-B14F-4D97-AF65-F5344CB8AC3E}">
        <p14:creationId xmlns:p14="http://schemas.microsoft.com/office/powerpoint/2010/main" val="311623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8B414-F3F2-AD58-F4E2-A43313571FD5}"/>
            </a:ext>
          </a:extLst>
        </p:cNvPr>
        <p:cNvGrpSpPr/>
        <p:nvPr/>
      </p:nvGrpSpPr>
      <p:grpSpPr>
        <a:xfrm>
          <a:off x="0" y="0"/>
          <a:ext cx="0" cy="0"/>
          <a:chOff x="0" y="0"/>
          <a:chExt cx="0" cy="0"/>
        </a:xfrm>
      </p:grpSpPr>
      <p:cxnSp>
        <p:nvCxnSpPr>
          <p:cNvPr id="6" name="Rett linje 5">
            <a:extLst>
              <a:ext uri="{FF2B5EF4-FFF2-40B4-BE49-F238E27FC236}">
                <a16:creationId xmlns:a16="http://schemas.microsoft.com/office/drawing/2014/main" id="{12AF3718-24B2-7F83-123E-51C1DBB48BE3}"/>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C8A6FD82-B4EA-B12B-1B60-7A7AE7ABA578}"/>
              </a:ext>
            </a:extLst>
          </p:cNvPr>
          <p:cNvSpPr txBox="1"/>
          <p:nvPr/>
        </p:nvSpPr>
        <p:spPr>
          <a:xfrm>
            <a:off x="5030669" y="2119002"/>
            <a:ext cx="6748346"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Løpende søknadsbehandling – svar etter maks 45 dager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Selvstendige prosjekter med helseformål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Minimum 40.000 og maksimalt 400.000 kroner.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Prosjekter med varighet inntil 24 måneder. Prosjektet må ha oppstartsdato tidligst 60 dager og senest 180 dager etter at søknaden er sendt inn.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Innvilgelsesprosenten er rundt 30 prosent, men karaktergrensen varierer i løpet av året.</a:t>
            </a:r>
          </a:p>
          <a:p>
            <a:pPr marR="0" lvl="0" algn="l" defTabSz="914400" rtl="0" eaLnBrk="1" fontAlgn="auto" latinLnBrk="0" hangingPunct="1">
              <a:lnSpc>
                <a:spcPct val="100000"/>
              </a:lnSpc>
              <a:spcBef>
                <a:spcPts val="0"/>
              </a:spcBef>
              <a:spcAft>
                <a:spcPts val="0"/>
              </a:spcAft>
              <a:buClrTx/>
              <a:buSzTx/>
              <a:tabLst/>
              <a:defRPr/>
            </a:pPr>
            <a:endParaRPr kumimoji="0" lang="nb-NO" sz="2000" b="0" i="0" u="none" strike="noStrike" kern="1200" cap="none" spc="0" normalizeH="0" baseline="0" noProof="0" dirty="0">
              <a:ln>
                <a:noFill/>
              </a:ln>
              <a:solidFill>
                <a:srgbClr val="29358A"/>
              </a:solidFill>
              <a:effectLst/>
              <a:uLnTx/>
              <a:uFillTx/>
              <a:latin typeface="Calibri" panose="020F0502020204030204"/>
            </a:endParaRPr>
          </a:p>
        </p:txBody>
      </p:sp>
      <p:pic>
        <p:nvPicPr>
          <p:cNvPr id="9" name="Bilde 8">
            <a:extLst>
              <a:ext uri="{FF2B5EF4-FFF2-40B4-BE49-F238E27FC236}">
                <a16:creationId xmlns:a16="http://schemas.microsoft.com/office/drawing/2014/main" id="{7F189F24-F451-8F64-0EF6-C0D326C8B140}"/>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5E025CE4-13A4-D04D-03D3-0F3F2B953225}"/>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0" dirty="0">
                <a:solidFill>
                  <a:srgbClr val="29358A"/>
                </a:solidFill>
                <a:latin typeface="Calibri Light" panose="020F0302020204030204"/>
              </a:rPr>
              <a:t>Helse</a:t>
            </a:r>
            <a:endPar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endParaRPr>
          </a:p>
        </p:txBody>
      </p:sp>
      <p:pic>
        <p:nvPicPr>
          <p:cNvPr id="2" name="Bilde 1">
            <a:extLst>
              <a:ext uri="{FF2B5EF4-FFF2-40B4-BE49-F238E27FC236}">
                <a16:creationId xmlns:a16="http://schemas.microsoft.com/office/drawing/2014/main" id="{F44C8733-A226-9B30-8A13-C2074BE5D3BC}"/>
              </a:ext>
            </a:extLst>
          </p:cNvPr>
          <p:cNvPicPr>
            <a:picLocks noChangeAspect="1"/>
          </p:cNvPicPr>
          <p:nvPr/>
        </p:nvPicPr>
        <p:blipFill>
          <a:blip r:embed="rId4"/>
          <a:stretch>
            <a:fillRect/>
          </a:stretch>
        </p:blipFill>
        <p:spPr>
          <a:xfrm>
            <a:off x="671230" y="2305615"/>
            <a:ext cx="3959726" cy="26612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3433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F0830-FDE6-2286-93A9-9B6158480C64}"/>
            </a:ext>
          </a:extLst>
        </p:cNvPr>
        <p:cNvGrpSpPr/>
        <p:nvPr/>
      </p:nvGrpSpPr>
      <p:grpSpPr>
        <a:xfrm>
          <a:off x="0" y="0"/>
          <a:ext cx="0" cy="0"/>
          <a:chOff x="0" y="0"/>
          <a:chExt cx="0" cy="0"/>
        </a:xfrm>
      </p:grpSpPr>
      <p:cxnSp>
        <p:nvCxnSpPr>
          <p:cNvPr id="6" name="Rett linje 5">
            <a:extLst>
              <a:ext uri="{FF2B5EF4-FFF2-40B4-BE49-F238E27FC236}">
                <a16:creationId xmlns:a16="http://schemas.microsoft.com/office/drawing/2014/main" id="{7CE07847-71D7-FAE5-C005-6FD09ED07A5B}"/>
              </a:ext>
            </a:extLst>
          </p:cNvPr>
          <p:cNvCxnSpPr>
            <a:cxnSpLocks/>
          </p:cNvCxnSpPr>
          <p:nvPr/>
        </p:nvCxnSpPr>
        <p:spPr>
          <a:xfrm flipV="1">
            <a:off x="520132" y="1730956"/>
            <a:ext cx="4110824" cy="20310"/>
          </a:xfrm>
          <a:prstGeom prst="line">
            <a:avLst/>
          </a:prstGeom>
          <a:ln>
            <a:solidFill>
              <a:srgbClr val="29358A"/>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9700DE0F-8CA5-B6CA-7133-5E44C7274A28}"/>
              </a:ext>
            </a:extLst>
          </p:cNvPr>
          <p:cNvSpPr txBox="1"/>
          <p:nvPr/>
        </p:nvSpPr>
        <p:spPr>
          <a:xfrm>
            <a:off x="5030669" y="2119002"/>
            <a:ext cx="6748346"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2000" dirty="0">
              <a:solidFill>
                <a:srgbClr val="29358A"/>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2000" dirty="0">
                <a:solidFill>
                  <a:srgbClr val="29358A"/>
                </a:solidFill>
                <a:latin typeface="Calibri" panose="020F0502020204030204"/>
              </a:rPr>
              <a:t>Støtter tidsavgrensede helseprosjekter og -tiltak rettet mot målgrupper i Norge som fremmer levekår, fysisk og psykisk helse, mestring, livskvalitet eller sosial deltakelse.</a:t>
            </a:r>
          </a:p>
          <a:p>
            <a:pPr lvl="0">
              <a:defRPr/>
            </a:pPr>
            <a:endParaRPr lang="nb-NO" sz="2000" dirty="0">
              <a:solidFill>
                <a:srgbClr val="29358A"/>
              </a:solidFill>
            </a:endParaRPr>
          </a:p>
          <a:p>
            <a:pPr marL="342900" indent="-342900">
              <a:buFont typeface="Arial" panose="020B0604020202020204" pitchFamily="34" charset="0"/>
              <a:buChar char="•"/>
              <a:defRPr/>
            </a:pPr>
            <a:r>
              <a:rPr lang="nb-NO" sz="2000" dirty="0">
                <a:solidFill>
                  <a:srgbClr val="29358A"/>
                </a:solidFill>
              </a:rPr>
              <a:t>Selvstendige prosjekter med helseformål: omfatter blant annet arbeid for økt deltakelse og likestilling for funksjonshemmede, forebyggende helsearbeid, rehabilitering, habilitering, omsorgsarbeid og folkehelsearbeid.</a:t>
            </a:r>
          </a:p>
        </p:txBody>
      </p:sp>
      <p:pic>
        <p:nvPicPr>
          <p:cNvPr id="9" name="Bilde 8">
            <a:extLst>
              <a:ext uri="{FF2B5EF4-FFF2-40B4-BE49-F238E27FC236}">
                <a16:creationId xmlns:a16="http://schemas.microsoft.com/office/drawing/2014/main" id="{D08E0754-D365-0765-5351-0FBF6E37876C}"/>
              </a:ext>
            </a:extLst>
          </p:cNvPr>
          <p:cNvPicPr>
            <a:picLocks noChangeAspect="1"/>
          </p:cNvPicPr>
          <p:nvPr/>
        </p:nvPicPr>
        <p:blipFill>
          <a:blip r:embed="rId3"/>
          <a:stretch>
            <a:fillRect/>
          </a:stretch>
        </p:blipFill>
        <p:spPr>
          <a:xfrm>
            <a:off x="10324040" y="158358"/>
            <a:ext cx="1572598" cy="1572598"/>
          </a:xfrm>
          <a:prstGeom prst="rect">
            <a:avLst/>
          </a:prstGeom>
        </p:spPr>
      </p:pic>
      <p:sp>
        <p:nvSpPr>
          <p:cNvPr id="11" name="TekstSylinder 10">
            <a:extLst>
              <a:ext uri="{FF2B5EF4-FFF2-40B4-BE49-F238E27FC236}">
                <a16:creationId xmlns:a16="http://schemas.microsoft.com/office/drawing/2014/main" id="{55CB5B26-9194-E9F4-297B-50DEE0A5E7A0}"/>
              </a:ext>
            </a:extLst>
          </p:cNvPr>
          <p:cNvSpPr txBox="1"/>
          <p:nvPr/>
        </p:nvSpPr>
        <p:spPr>
          <a:xfrm>
            <a:off x="520132" y="282937"/>
            <a:ext cx="10478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0" dirty="0">
                <a:solidFill>
                  <a:srgbClr val="29358A"/>
                </a:solidFill>
                <a:latin typeface="Calibri Light" panose="020F0302020204030204"/>
              </a:rPr>
              <a:t>Helse</a:t>
            </a:r>
            <a:endParaRPr kumimoji="0" lang="nb-NO" sz="8000" b="0" i="0" u="none" strike="noStrike" kern="1200" cap="none" spc="0" normalizeH="0" baseline="0" noProof="0" dirty="0">
              <a:ln>
                <a:noFill/>
              </a:ln>
              <a:solidFill>
                <a:srgbClr val="29358A"/>
              </a:solidFill>
              <a:effectLst/>
              <a:uLnTx/>
              <a:uFillTx/>
              <a:latin typeface="Calibri Light" panose="020F0302020204030204"/>
              <a:ea typeface="+mn-ea"/>
              <a:cs typeface="+mn-cs"/>
            </a:endParaRPr>
          </a:p>
        </p:txBody>
      </p:sp>
      <p:pic>
        <p:nvPicPr>
          <p:cNvPr id="2" name="Bilde 1">
            <a:extLst>
              <a:ext uri="{FF2B5EF4-FFF2-40B4-BE49-F238E27FC236}">
                <a16:creationId xmlns:a16="http://schemas.microsoft.com/office/drawing/2014/main" id="{3D91C10A-FCAD-FBD8-CB2F-7BB9940EB499}"/>
              </a:ext>
            </a:extLst>
          </p:cNvPr>
          <p:cNvPicPr>
            <a:picLocks noChangeAspect="1"/>
          </p:cNvPicPr>
          <p:nvPr/>
        </p:nvPicPr>
        <p:blipFill>
          <a:blip r:embed="rId4"/>
          <a:stretch>
            <a:fillRect/>
          </a:stretch>
        </p:blipFill>
        <p:spPr>
          <a:xfrm>
            <a:off x="671230" y="2305615"/>
            <a:ext cx="3959726" cy="26612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63058320"/>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4" id="{36B7EDA5-7DE0-7548-9554-7F928680F1A9}" vid="{6702D135-6F1B-5846-8801-35D848324198}"/>
    </a:ext>
  </a:extLst>
</a:theme>
</file>

<file path=ppt/theme/theme2.xml><?xml version="1.0" encoding="utf-8"?>
<a:theme xmlns:a="http://schemas.openxmlformats.org/drawingml/2006/main" name="Office-tema">
  <a:themeElements>
    <a:clrScheme name="CP Foreningen">
      <a:dk1>
        <a:sysClr val="windowText" lastClr="000000"/>
      </a:dk1>
      <a:lt1>
        <a:sysClr val="window" lastClr="FFFFFF"/>
      </a:lt1>
      <a:dk2>
        <a:srgbClr val="44546A"/>
      </a:dk2>
      <a:lt2>
        <a:srgbClr val="E7E6E6"/>
      </a:lt2>
      <a:accent1>
        <a:srgbClr val="D33352"/>
      </a:accent1>
      <a:accent2>
        <a:srgbClr val="0970B5"/>
      </a:accent2>
      <a:accent3>
        <a:srgbClr val="575757"/>
      </a:accent3>
      <a:accent4>
        <a:srgbClr val="FFC000"/>
      </a:accent4>
      <a:accent5>
        <a:srgbClr val="4472C4"/>
      </a:accent5>
      <a:accent6>
        <a:srgbClr val="70AD47"/>
      </a:accent6>
      <a:hlink>
        <a:srgbClr val="0563C1"/>
      </a:hlink>
      <a:folHlink>
        <a:srgbClr val="954F72"/>
      </a:folHlink>
    </a:clrScheme>
    <a:fontScheme name="CP Foreningen">
      <a:majorFont>
        <a:latin typeface="Texta Heavy"/>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CPForeningen.potx" id="{1D9952DC-7C98-4F32-AAB5-AF491C57C25E}" vid="{4D0042C1-F576-4E01-878D-DA868565030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2112</Words>
  <Application>Microsoft Office PowerPoint</Application>
  <PresentationFormat>Widescreen</PresentationFormat>
  <Paragraphs>200</Paragraphs>
  <Slides>20</Slides>
  <Notes>20</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20</vt:i4>
      </vt:variant>
    </vt:vector>
  </HeadingPairs>
  <TitlesOfParts>
    <vt:vector size="30" baseType="lpstr">
      <vt:lpstr>Arial</vt:lpstr>
      <vt:lpstr>Calibri</vt:lpstr>
      <vt:lpstr>Calibri Light</vt:lpstr>
      <vt:lpstr>Georgia</vt:lpstr>
      <vt:lpstr>Texta</vt:lpstr>
      <vt:lpstr>Texta Heavy</vt:lpstr>
      <vt:lpstr>Texta Medium</vt:lpstr>
      <vt:lpstr>Wingdings</vt:lpstr>
      <vt:lpstr>1_Office-tema</vt:lpstr>
      <vt:lpstr>Office-tema</vt:lpstr>
      <vt:lpstr> Velkommen til kurs i søknadsskriving</vt:lpstr>
      <vt:lpstr>Program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Brukerveiledningen</vt:lpstr>
      <vt:lpstr>Logg inn i damnett.no</vt:lpstr>
      <vt:lpstr>Hvordan skrive søknad?</vt:lpstr>
      <vt:lpstr>PowerPoint-presentasjon</vt:lpstr>
      <vt:lpstr>Strukturen i Damnett </vt:lpstr>
      <vt:lpstr>Sluttrapportering</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Hege Bjørnsdatter Braaten</dc:creator>
  <cp:lastModifiedBy>Anita Hanken</cp:lastModifiedBy>
  <cp:revision>41</cp:revision>
  <cp:lastPrinted>2023-12-11T14:24:11Z</cp:lastPrinted>
  <dcterms:created xsi:type="dcterms:W3CDTF">2023-04-18T08:17:14Z</dcterms:created>
  <dcterms:modified xsi:type="dcterms:W3CDTF">2026-02-12T08:29:58Z</dcterms:modified>
</cp:coreProperties>
</file>