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6"/>
  </p:notesMasterIdLst>
  <p:handoutMasterIdLst>
    <p:handoutMasterId r:id="rId17"/>
  </p:handoutMasterIdLst>
  <p:sldIdLst>
    <p:sldId id="361" r:id="rId2"/>
    <p:sldId id="324" r:id="rId3"/>
    <p:sldId id="339" r:id="rId4"/>
    <p:sldId id="335" r:id="rId5"/>
    <p:sldId id="345" r:id="rId6"/>
    <p:sldId id="363" r:id="rId7"/>
    <p:sldId id="366" r:id="rId8"/>
    <p:sldId id="368" r:id="rId9"/>
    <p:sldId id="375" r:id="rId10"/>
    <p:sldId id="365" r:id="rId11"/>
    <p:sldId id="376" r:id="rId12"/>
    <p:sldId id="379" r:id="rId13"/>
    <p:sldId id="381" r:id="rId14"/>
    <p:sldId id="382" r:id="rId15"/>
  </p:sldIdLst>
  <p:sldSz cx="9144000" cy="6858000" type="screen4x3"/>
  <p:notesSz cx="6669088" cy="9872663"/>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rd inndeling" id="{9C8DC0BD-C2AA-42F0-B801-104CCA5E889C}">
          <p14:sldIdLst>
            <p14:sldId id="361"/>
            <p14:sldId id="324"/>
            <p14:sldId id="339"/>
            <p14:sldId id="335"/>
            <p14:sldId id="345"/>
          </p14:sldIdLst>
        </p14:section>
        <p14:section name="Inndeling uten navn" id="{F043CB0F-AAFC-49C2-8E36-FC0A174FDBFB}">
          <p14:sldIdLst>
            <p14:sldId id="363"/>
            <p14:sldId id="366"/>
            <p14:sldId id="368"/>
            <p14:sldId id="375"/>
            <p14:sldId id="365"/>
            <p14:sldId id="376"/>
            <p14:sldId id="379"/>
            <p14:sldId id="381"/>
            <p14:sldId id="38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Elisabeth Ross Raftemo" initials="AER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594"/>
    <a:srgbClr val="4292C6"/>
    <a:srgbClr val="6BA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aks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ys stil 1 - aks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ys stil 2 - aks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ys stil 2 - aks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ys stil 3 - aks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ddels stil 1 - aks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aks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iddels stil 4 - aks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116" autoAdjust="0"/>
  </p:normalViewPr>
  <p:slideViewPr>
    <p:cSldViewPr>
      <p:cViewPr>
        <p:scale>
          <a:sx n="70" d="100"/>
          <a:sy n="70"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3" d="100"/>
        <a:sy n="83" d="100"/>
      </p:scale>
      <p:origin x="0" y="0"/>
    </p:cViewPr>
  </p:sorterViewPr>
  <p:notesViewPr>
    <p:cSldViewPr>
      <p:cViewPr varScale="1">
        <p:scale>
          <a:sx n="59" d="100"/>
          <a:sy n="59" d="100"/>
        </p:scale>
        <p:origin x="-1752" y="-62"/>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pPr>
              <a:defRPr/>
            </a:pPr>
            <a:endParaRPr lang="nb-NO"/>
          </a:p>
        </p:txBody>
      </p:sp>
      <p:sp>
        <p:nvSpPr>
          <p:cNvPr id="3" name="Plassholder for dato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pPr>
              <a:defRPr/>
            </a:pPr>
            <a:fld id="{6E1C909E-66CA-42D5-9649-96D806D5A2E4}" type="datetimeFigureOut">
              <a:rPr lang="nb-NO"/>
              <a:pPr>
                <a:defRPr/>
              </a:pPr>
              <a:t>01.02.2017</a:t>
            </a:fld>
            <a:endParaRPr lang="nb-NO"/>
          </a:p>
        </p:txBody>
      </p:sp>
      <p:sp>
        <p:nvSpPr>
          <p:cNvPr id="4" name="Plassholder for bunntekst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pPr>
              <a:defRPr/>
            </a:pPr>
            <a:endParaRPr lang="nb-NO"/>
          </a:p>
        </p:txBody>
      </p:sp>
      <p:sp>
        <p:nvSpPr>
          <p:cNvPr id="5" name="Plassholder for lysbildenumm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pPr>
              <a:defRPr/>
            </a:pPr>
            <a:fld id="{A76A3AA9-7EF9-469B-8EBA-F64B0425DEAA}" type="slidenum">
              <a:rPr lang="nb-NO"/>
              <a:pPr>
                <a:defRPr/>
              </a:pPr>
              <a:t>‹#›</a:t>
            </a:fld>
            <a:endParaRPr lang="nb-NO"/>
          </a:p>
        </p:txBody>
      </p:sp>
    </p:spTree>
    <p:extLst>
      <p:ext uri="{BB962C8B-B14F-4D97-AF65-F5344CB8AC3E}">
        <p14:creationId xmlns:p14="http://schemas.microsoft.com/office/powerpoint/2010/main" val="318102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250" cy="493713"/>
          </a:xfrm>
          <a:prstGeom prst="rect">
            <a:avLst/>
          </a:prstGeom>
        </p:spPr>
        <p:txBody>
          <a:bodyPr vert="horz" lIns="91440" tIns="45720" rIns="91440" bIns="45720" rtlCol="0"/>
          <a:lstStyle>
            <a:lvl1pPr algn="l" eaLnBrk="0" hangingPunct="0">
              <a:defRPr sz="1200"/>
            </a:lvl1pPr>
          </a:lstStyle>
          <a:p>
            <a:pPr>
              <a:defRPr/>
            </a:pPr>
            <a:endParaRPr lang="nb-NO"/>
          </a:p>
        </p:txBody>
      </p:sp>
      <p:sp>
        <p:nvSpPr>
          <p:cNvPr id="3" name="Plassholder for dato 2"/>
          <p:cNvSpPr>
            <a:spLocks noGrp="1"/>
          </p:cNvSpPr>
          <p:nvPr>
            <p:ph type="dt" idx="1"/>
          </p:nvPr>
        </p:nvSpPr>
        <p:spPr>
          <a:xfrm>
            <a:off x="3778250" y="0"/>
            <a:ext cx="2889250" cy="493713"/>
          </a:xfrm>
          <a:prstGeom prst="rect">
            <a:avLst/>
          </a:prstGeom>
        </p:spPr>
        <p:txBody>
          <a:bodyPr vert="horz" lIns="91440" tIns="45720" rIns="91440" bIns="45720" rtlCol="0"/>
          <a:lstStyle>
            <a:lvl1pPr algn="r" eaLnBrk="0" hangingPunct="0">
              <a:defRPr sz="1200"/>
            </a:lvl1pPr>
          </a:lstStyle>
          <a:p>
            <a:pPr>
              <a:defRPr/>
            </a:pPr>
            <a:fld id="{A8DD468C-5AF4-4247-AEC6-7BF015A47A40}" type="datetimeFigureOut">
              <a:rPr lang="nb-NO"/>
              <a:pPr>
                <a:defRPr/>
              </a:pPr>
              <a:t>01.02.2017</a:t>
            </a:fld>
            <a:endParaRPr lang="nb-NO"/>
          </a:p>
        </p:txBody>
      </p:sp>
      <p:sp>
        <p:nvSpPr>
          <p:cNvPr id="4" name="Plassholder for lysbilde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Plassholder for notater 4"/>
          <p:cNvSpPr>
            <a:spLocks noGrp="1"/>
          </p:cNvSpPr>
          <p:nvPr>
            <p:ph type="body" sz="quarter" idx="3"/>
          </p:nvPr>
        </p:nvSpPr>
        <p:spPr>
          <a:xfrm>
            <a:off x="666750" y="4689475"/>
            <a:ext cx="5335588" cy="4443413"/>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eaLnBrk="0" hangingPunct="0">
              <a:defRPr sz="1200"/>
            </a:lvl1pPr>
          </a:lstStyle>
          <a:p>
            <a:pPr>
              <a:defRPr/>
            </a:pPr>
            <a:endParaRPr lang="nb-NO"/>
          </a:p>
        </p:txBody>
      </p:sp>
      <p:sp>
        <p:nvSpPr>
          <p:cNvPr id="7" name="Plassholder for lysbildenumm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eaLnBrk="0" hangingPunct="0">
              <a:defRPr sz="1200"/>
            </a:lvl1pPr>
          </a:lstStyle>
          <a:p>
            <a:pPr>
              <a:defRPr/>
            </a:pPr>
            <a:fld id="{80F8FEB6-20C9-4E0D-AA1D-080C93ECA116}" type="slidenum">
              <a:rPr lang="nb-NO"/>
              <a:pPr>
                <a:defRPr/>
              </a:pPr>
              <a:t>‹#›</a:t>
            </a:fld>
            <a:endParaRPr lang="nb-NO"/>
          </a:p>
        </p:txBody>
      </p:sp>
    </p:spTree>
    <p:extLst>
      <p:ext uri="{BB962C8B-B14F-4D97-AF65-F5344CB8AC3E}">
        <p14:creationId xmlns:p14="http://schemas.microsoft.com/office/powerpoint/2010/main" val="4275709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Takk for muligheten til å presentere WE-studien her på CP konferansen. Jeg jobber som barnelege i Habilitering  i Tønsberg og startet i 2016 som </a:t>
            </a:r>
            <a:r>
              <a:rPr lang="nb-NO" baseline="0" dirty="0" err="1" smtClean="0"/>
              <a:t>PhD</a:t>
            </a:r>
            <a:r>
              <a:rPr lang="nb-NO" baseline="0" dirty="0" smtClean="0"/>
              <a:t> ved NTNU. WE studien inngår i mitt </a:t>
            </a:r>
            <a:r>
              <a:rPr lang="nb-NO" baseline="0" dirty="0" err="1" smtClean="0"/>
              <a:t>PhD</a:t>
            </a:r>
            <a:r>
              <a:rPr lang="nb-NO" baseline="0" dirty="0" smtClean="0"/>
              <a:t>-prosjekt.</a:t>
            </a:r>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1</a:t>
            </a:fld>
            <a:endParaRPr lang="nb-NO"/>
          </a:p>
        </p:txBody>
      </p:sp>
    </p:spTree>
    <p:extLst>
      <p:ext uri="{BB962C8B-B14F-4D97-AF65-F5344CB8AC3E}">
        <p14:creationId xmlns:p14="http://schemas.microsoft.com/office/powerpoint/2010/main" val="336005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WE studien</a:t>
            </a:r>
            <a:r>
              <a:rPr lang="nb-NO" baseline="0" dirty="0" smtClean="0"/>
              <a:t> er en stor studie med mange partnere. Fra 1/1-17 kom Haukeland </a:t>
            </a:r>
            <a:r>
              <a:rPr lang="nb-NO" baseline="0" dirty="0" err="1" smtClean="0"/>
              <a:t>Universistetsykehus</a:t>
            </a:r>
            <a:r>
              <a:rPr lang="nb-NO" baseline="0" dirty="0" smtClean="0"/>
              <a:t> med som behandlingssted, og studien har nå 5 behandlende sykehus og alle 4 helseregionene er representert. Her ser dere studiegruppen, nasjonal </a:t>
            </a:r>
            <a:r>
              <a:rPr lang="nb-NO" baseline="0" dirty="0" err="1" smtClean="0"/>
              <a:t>kooridernede</a:t>
            </a:r>
            <a:r>
              <a:rPr lang="nb-NO" baseline="0" dirty="0" smtClean="0"/>
              <a:t> utprøver er professor Torstein Vik ved NTNU og prosjektkoordinator er Siri Merete Brændvik ved St. Olavs Hospital og NTNU.</a:t>
            </a:r>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10</a:t>
            </a:fld>
            <a:endParaRPr lang="nb-NO"/>
          </a:p>
        </p:txBody>
      </p:sp>
    </p:spTree>
    <p:extLst>
      <p:ext uri="{BB962C8B-B14F-4D97-AF65-F5344CB8AC3E}">
        <p14:creationId xmlns:p14="http://schemas.microsoft.com/office/powerpoint/2010/main" val="294964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D3813922-9C3E-4078-8B00-0729ACD8BA40}" type="slidenum">
              <a:rPr lang="nb-NO" smtClean="0"/>
              <a:pPr/>
              <a:t>11</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 står vi nå? 20 barn er rekruttert</a:t>
            </a:r>
            <a:r>
              <a:rPr lang="nb-NO" baseline="0" dirty="0" smtClean="0"/>
              <a:t>. Foreldrene er positive til at barna skal delta. Vi er optimistiske!</a:t>
            </a:r>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12</a:t>
            </a:fld>
            <a:endParaRPr lang="nb-NO"/>
          </a:p>
        </p:txBody>
      </p:sp>
    </p:spTree>
    <p:extLst>
      <p:ext uri="{BB962C8B-B14F-4D97-AF65-F5344CB8AC3E}">
        <p14:creationId xmlns:p14="http://schemas.microsoft.com/office/powerpoint/2010/main" val="264009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Målsetting</a:t>
            </a:r>
            <a:r>
              <a:rPr lang="nb-NO" baseline="0" dirty="0" smtClean="0"/>
              <a:t> med WE studien er å finne ut om behandling med Botox i leggmuskulaturen gjør det lettere å gå for barn med CP. </a:t>
            </a:r>
          </a:p>
          <a:p>
            <a:r>
              <a:rPr lang="nb-NO" baseline="0" dirty="0" smtClean="0"/>
              <a:t>Studien vil gi økt kunnskap som kan gjøre behandlingen bedre og mer målrettet.  Denne kunnskapen vil være nyttig bakgrunn for å lage nasjonale retningslinjer for behandlingen.</a:t>
            </a:r>
            <a:endParaRPr lang="nb-NO" dirty="0"/>
          </a:p>
        </p:txBody>
      </p:sp>
      <p:sp>
        <p:nvSpPr>
          <p:cNvPr id="4" name="Plassholder for lysbildenummer 3"/>
          <p:cNvSpPr>
            <a:spLocks noGrp="1"/>
          </p:cNvSpPr>
          <p:nvPr>
            <p:ph type="sldNum" sz="quarter" idx="10"/>
          </p:nvPr>
        </p:nvSpPr>
        <p:spPr/>
        <p:txBody>
          <a:bodyPr/>
          <a:lstStyle/>
          <a:p>
            <a:fld id="{D3813922-9C3E-4078-8B00-0729ACD8BA40}" type="slidenum">
              <a:rPr lang="nb-NO" smtClean="0"/>
              <a:pPr/>
              <a:t>13</a:t>
            </a:fld>
            <a:endParaRPr lang="nb-NO"/>
          </a:p>
        </p:txBody>
      </p:sp>
    </p:spTree>
    <p:extLst>
      <p:ext uri="{BB962C8B-B14F-4D97-AF65-F5344CB8AC3E}">
        <p14:creationId xmlns:p14="http://schemas.microsoft.com/office/powerpoint/2010/main" val="384034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Takk for oppmerksomheten. Jeg har med informasjonsark </a:t>
            </a:r>
            <a:r>
              <a:rPr lang="nb-NO" baseline="0" smtClean="0"/>
              <a:t>om studien </a:t>
            </a:r>
            <a:r>
              <a:rPr lang="nb-NO" baseline="0" dirty="0" smtClean="0"/>
              <a:t>som de som er interessert kan få utenfor auditoriet nå i pausen.</a:t>
            </a:r>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14</a:t>
            </a:fld>
            <a:endParaRPr lang="nb-NO"/>
          </a:p>
        </p:txBody>
      </p:sp>
    </p:spTree>
    <p:extLst>
      <p:ext uri="{BB962C8B-B14F-4D97-AF65-F5344CB8AC3E}">
        <p14:creationId xmlns:p14="http://schemas.microsoft.com/office/powerpoint/2010/main" val="17220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Først</a:t>
            </a:r>
            <a:r>
              <a:rPr lang="en-US" dirty="0" smtClean="0"/>
              <a:t> </a:t>
            </a:r>
            <a:r>
              <a:rPr lang="en-US" dirty="0" err="1" smtClean="0"/>
              <a:t>litt</a:t>
            </a:r>
            <a:r>
              <a:rPr lang="en-US" baseline="0" dirty="0" smtClean="0"/>
              <a:t> </a:t>
            </a:r>
            <a:r>
              <a:rPr lang="en-US" baseline="0" dirty="0" err="1" smtClean="0"/>
              <a:t>bakgrunn</a:t>
            </a:r>
            <a:r>
              <a:rPr lang="en-US" baseline="0" dirty="0" smtClean="0"/>
              <a:t> for </a:t>
            </a:r>
            <a:r>
              <a:rPr lang="en-US" baseline="0" dirty="0" err="1" smtClean="0"/>
              <a:t>studien</a:t>
            </a:r>
            <a:r>
              <a:rPr lang="en-US" baseline="0" dirty="0" smtClean="0"/>
              <a:t>. </a:t>
            </a:r>
            <a:r>
              <a:rPr lang="en-US" dirty="0" err="1" smtClean="0"/>
              <a:t>Intramuskulære</a:t>
            </a:r>
            <a:r>
              <a:rPr lang="en-US" baseline="0" dirty="0" smtClean="0"/>
              <a:t> </a:t>
            </a:r>
            <a:r>
              <a:rPr lang="en-US" baseline="0" dirty="0" err="1" smtClean="0"/>
              <a:t>injeksjoner</a:t>
            </a:r>
            <a:r>
              <a:rPr lang="en-US" baseline="0" dirty="0" smtClean="0"/>
              <a:t> med </a:t>
            </a:r>
            <a:r>
              <a:rPr lang="en-US" baseline="0" dirty="0" err="1" smtClean="0"/>
              <a:t>botulinumtoksin</a:t>
            </a:r>
            <a:r>
              <a:rPr lang="en-US" baseline="0" dirty="0" smtClean="0"/>
              <a:t> A, med </a:t>
            </a:r>
            <a:r>
              <a:rPr lang="en-US" baseline="0" dirty="0" err="1" smtClean="0"/>
              <a:t>forkortelsen</a:t>
            </a:r>
            <a:r>
              <a:rPr lang="en-US" baseline="0" dirty="0" smtClean="0"/>
              <a:t> </a:t>
            </a:r>
            <a:r>
              <a:rPr lang="en-US" baseline="0" dirty="0" err="1" smtClean="0"/>
              <a:t>BoNT</a:t>
            </a:r>
            <a:r>
              <a:rPr lang="en-US" baseline="0" dirty="0" smtClean="0"/>
              <a:t>-A </a:t>
            </a:r>
            <a:r>
              <a:rPr lang="en-US" baseline="0" dirty="0" err="1" smtClean="0"/>
              <a:t>eller</a:t>
            </a:r>
            <a:r>
              <a:rPr lang="en-US" baseline="0" dirty="0" smtClean="0"/>
              <a:t> </a:t>
            </a:r>
            <a:r>
              <a:rPr lang="en-US" baseline="0" dirty="0" err="1" smtClean="0"/>
              <a:t>produktnavnet</a:t>
            </a:r>
            <a:r>
              <a:rPr lang="en-US" baseline="0" dirty="0" smtClean="0"/>
              <a:t> Botox </a:t>
            </a:r>
            <a:r>
              <a:rPr lang="en-US" baseline="0" dirty="0" err="1" smtClean="0"/>
              <a:t>som</a:t>
            </a:r>
            <a:r>
              <a:rPr lang="en-US" baseline="0" dirty="0" smtClean="0"/>
              <a:t> mange </a:t>
            </a:r>
            <a:r>
              <a:rPr lang="en-US" baseline="0" dirty="0" err="1" smtClean="0"/>
              <a:t>bruker</a:t>
            </a:r>
            <a:r>
              <a:rPr lang="en-US" baseline="0" dirty="0" smtClean="0"/>
              <a:t>, </a:t>
            </a:r>
            <a:r>
              <a:rPr lang="en-US" baseline="0" dirty="0" err="1" smtClean="0"/>
              <a:t>har</a:t>
            </a:r>
            <a:r>
              <a:rPr lang="en-US" baseline="0" dirty="0" smtClean="0"/>
              <a:t> </a:t>
            </a:r>
            <a:r>
              <a:rPr lang="en-US" baseline="0" dirty="0" err="1" smtClean="0"/>
              <a:t>blitt</a:t>
            </a:r>
            <a:r>
              <a:rPr lang="en-US" baseline="0" dirty="0" smtClean="0"/>
              <a:t> </a:t>
            </a:r>
            <a:r>
              <a:rPr lang="en-US" baseline="0" dirty="0" err="1" smtClean="0"/>
              <a:t>brukt</a:t>
            </a:r>
            <a:r>
              <a:rPr lang="en-US" baseline="0" dirty="0" smtClean="0"/>
              <a:t> </a:t>
            </a:r>
            <a:r>
              <a:rPr lang="en-US" baseline="0" dirty="0" err="1" smtClean="0"/>
              <a:t>som</a:t>
            </a:r>
            <a:r>
              <a:rPr lang="en-US" baseline="0" dirty="0" smtClean="0"/>
              <a:t> </a:t>
            </a:r>
            <a:r>
              <a:rPr lang="en-US" baseline="0" dirty="0" err="1" smtClean="0"/>
              <a:t>spastisitetsreduserende</a:t>
            </a:r>
            <a:r>
              <a:rPr lang="en-US" baseline="0" dirty="0" smtClean="0"/>
              <a:t> </a:t>
            </a:r>
            <a:r>
              <a:rPr lang="en-US" baseline="0" dirty="0" err="1" smtClean="0"/>
              <a:t>behandling</a:t>
            </a:r>
            <a:r>
              <a:rPr lang="en-US" baseline="0" dirty="0" smtClean="0"/>
              <a:t> </a:t>
            </a:r>
            <a:r>
              <a:rPr lang="en-US" baseline="0" dirty="0" err="1" smtClean="0"/>
              <a:t>til</a:t>
            </a:r>
            <a:r>
              <a:rPr lang="en-US" baseline="0" dirty="0" smtClean="0"/>
              <a:t> barn med CP i </a:t>
            </a:r>
            <a:r>
              <a:rPr lang="en-US" baseline="0" dirty="0" err="1" smtClean="0"/>
              <a:t>mer</a:t>
            </a:r>
            <a:r>
              <a:rPr lang="en-US" baseline="0" dirty="0" smtClean="0"/>
              <a:t> </a:t>
            </a:r>
            <a:r>
              <a:rPr lang="en-US" baseline="0" dirty="0" err="1" smtClean="0"/>
              <a:t>enn</a:t>
            </a:r>
            <a:r>
              <a:rPr lang="en-US" baseline="0" dirty="0" smtClean="0"/>
              <a:t> 20 </a:t>
            </a:r>
            <a:r>
              <a:rPr lang="en-US" baseline="0" dirty="0" err="1" smtClean="0"/>
              <a:t>år</a:t>
            </a:r>
            <a:r>
              <a:rPr lang="en-US" baseline="0" dirty="0" smtClean="0"/>
              <a:t>. </a:t>
            </a:r>
            <a:r>
              <a:rPr lang="en-US" baseline="0" dirty="0" err="1" smtClean="0"/>
              <a:t>Til</a:t>
            </a:r>
            <a:r>
              <a:rPr lang="en-US" baseline="0" dirty="0" smtClean="0"/>
              <a:t> </a:t>
            </a:r>
            <a:r>
              <a:rPr lang="en-US" baseline="0" dirty="0" err="1" smtClean="0"/>
              <a:t>tross</a:t>
            </a:r>
            <a:r>
              <a:rPr lang="en-US" baseline="0" dirty="0" smtClean="0"/>
              <a:t> for </a:t>
            </a:r>
            <a:r>
              <a:rPr lang="en-US" baseline="0" dirty="0" err="1" smtClean="0"/>
              <a:t>utstrakt</a:t>
            </a:r>
            <a:r>
              <a:rPr lang="en-US" baseline="0" dirty="0" smtClean="0"/>
              <a:t> </a:t>
            </a:r>
            <a:r>
              <a:rPr lang="en-US" baseline="0" dirty="0" err="1" smtClean="0"/>
              <a:t>bruk</a:t>
            </a:r>
            <a:r>
              <a:rPr lang="en-US" baseline="0" dirty="0" smtClean="0"/>
              <a:t>, </a:t>
            </a:r>
            <a:r>
              <a:rPr lang="en-US" baseline="0" dirty="0" err="1" smtClean="0"/>
              <a:t>mangler</a:t>
            </a:r>
            <a:r>
              <a:rPr lang="en-US" baseline="0" dirty="0" smtClean="0"/>
              <a:t> vi </a:t>
            </a:r>
            <a:r>
              <a:rPr lang="en-US" baseline="0" dirty="0" err="1" smtClean="0"/>
              <a:t>evidensbaserte</a:t>
            </a:r>
            <a:r>
              <a:rPr lang="en-US" baseline="0" dirty="0" smtClean="0"/>
              <a:t> </a:t>
            </a:r>
            <a:r>
              <a:rPr lang="en-US" baseline="0" dirty="0" err="1" smtClean="0"/>
              <a:t>retningslinjer</a:t>
            </a:r>
            <a:r>
              <a:rPr lang="en-US" baseline="0" dirty="0" smtClean="0"/>
              <a:t> for </a:t>
            </a:r>
            <a:r>
              <a:rPr lang="en-US" baseline="0" dirty="0" err="1" smtClean="0"/>
              <a:t>behandlingen</a:t>
            </a:r>
            <a:r>
              <a:rPr lang="en-US" baseline="0" dirty="0" smtClean="0"/>
              <a:t>, </a:t>
            </a:r>
            <a:r>
              <a:rPr lang="en-US" baseline="0" dirty="0" err="1" smtClean="0"/>
              <a:t>og</a:t>
            </a:r>
            <a:r>
              <a:rPr lang="en-US" baseline="0" dirty="0" smtClean="0"/>
              <a:t> </a:t>
            </a:r>
            <a:r>
              <a:rPr lang="en-US" baseline="0" dirty="0" err="1" smtClean="0"/>
              <a:t>dette</a:t>
            </a:r>
            <a:r>
              <a:rPr lang="en-US" baseline="0" dirty="0" smtClean="0"/>
              <a:t> </a:t>
            </a:r>
            <a:r>
              <a:rPr lang="en-US" baseline="0" dirty="0" err="1" smtClean="0"/>
              <a:t>medfører</a:t>
            </a:r>
            <a:r>
              <a:rPr lang="en-US" baseline="0" dirty="0" smtClean="0"/>
              <a:t> store </a:t>
            </a:r>
            <a:r>
              <a:rPr lang="en-US" baseline="0" dirty="0" err="1" smtClean="0"/>
              <a:t>variasjoner</a:t>
            </a:r>
            <a:r>
              <a:rPr lang="en-US" baseline="0" dirty="0" smtClean="0"/>
              <a:t> i </a:t>
            </a:r>
            <a:r>
              <a:rPr lang="en-US" baseline="0" dirty="0" err="1" smtClean="0"/>
              <a:t>dosering</a:t>
            </a:r>
            <a:r>
              <a:rPr lang="en-US" baseline="0" dirty="0" smtClean="0"/>
              <a:t>, </a:t>
            </a:r>
            <a:r>
              <a:rPr lang="en-US" baseline="0" dirty="0" err="1" smtClean="0"/>
              <a:t>behandlingsintervall</a:t>
            </a:r>
            <a:r>
              <a:rPr lang="en-US" baseline="0" dirty="0" smtClean="0"/>
              <a:t>, </a:t>
            </a:r>
            <a:r>
              <a:rPr lang="en-US" baseline="0" dirty="0" err="1" smtClean="0"/>
              <a:t>tilleggsbehandling</a:t>
            </a:r>
            <a:r>
              <a:rPr lang="en-US" baseline="0" dirty="0" smtClean="0"/>
              <a:t> </a:t>
            </a:r>
            <a:r>
              <a:rPr lang="en-US" baseline="0" dirty="0" err="1" smtClean="0"/>
              <a:t>og</a:t>
            </a:r>
            <a:r>
              <a:rPr lang="en-US" baseline="0" dirty="0" smtClean="0"/>
              <a:t> </a:t>
            </a:r>
            <a:r>
              <a:rPr lang="en-US" baseline="0" dirty="0" err="1" smtClean="0"/>
              <a:t>ledsagende</a:t>
            </a:r>
            <a:r>
              <a:rPr lang="en-US" baseline="0" dirty="0" smtClean="0"/>
              <a:t> </a:t>
            </a:r>
            <a:r>
              <a:rPr lang="en-US" baseline="0" dirty="0" err="1" smtClean="0"/>
              <a:t>tiltak</a:t>
            </a:r>
            <a:r>
              <a:rPr lang="en-US" baseline="0" dirty="0" smtClean="0"/>
              <a:t>, </a:t>
            </a:r>
            <a:r>
              <a:rPr lang="en-US" baseline="0" dirty="0" err="1" smtClean="0"/>
              <a:t>både</a:t>
            </a:r>
            <a:r>
              <a:rPr lang="en-US" baseline="0" dirty="0" smtClean="0"/>
              <a:t> her i </a:t>
            </a:r>
            <a:r>
              <a:rPr lang="en-US" baseline="0" dirty="0" err="1" smtClean="0"/>
              <a:t>Norge</a:t>
            </a:r>
            <a:r>
              <a:rPr lang="en-US" baseline="0" dirty="0" smtClean="0"/>
              <a:t> </a:t>
            </a:r>
            <a:r>
              <a:rPr lang="en-US" baseline="0" dirty="0" err="1" smtClean="0"/>
              <a:t>og</a:t>
            </a:r>
            <a:r>
              <a:rPr lang="en-US" baseline="0" dirty="0" smtClean="0"/>
              <a:t> </a:t>
            </a:r>
            <a:r>
              <a:rPr lang="en-US" baseline="0" dirty="0" err="1" smtClean="0"/>
              <a:t>internasjonalt</a:t>
            </a:r>
            <a:r>
              <a:rPr lang="en-US" baseline="0" dirty="0" smtClean="0"/>
              <a:t>.</a:t>
            </a:r>
            <a:endParaRPr lang="en-US" dirty="0" smtClean="0"/>
          </a:p>
          <a:p>
            <a:endParaRPr lang="en-US" dirty="0" smtClean="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2</a:t>
            </a:fld>
            <a:endParaRPr lang="nb-NO"/>
          </a:p>
        </p:txBody>
      </p:sp>
    </p:spTree>
    <p:extLst>
      <p:ext uri="{BB962C8B-B14F-4D97-AF65-F5344CB8AC3E}">
        <p14:creationId xmlns:p14="http://schemas.microsoft.com/office/powerpoint/2010/main" val="41975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baseline="0" dirty="0" smtClean="0"/>
              <a:t> Data fra Cerebral pareseregisteret i Norge (CPRN) viser at </a:t>
            </a:r>
            <a:r>
              <a:rPr lang="nb-NO" baseline="0" dirty="0" err="1" smtClean="0"/>
              <a:t>ca</a:t>
            </a:r>
            <a:r>
              <a:rPr lang="nb-NO" baseline="0" dirty="0" smtClean="0"/>
              <a:t> 60% av barn med spastisk cerebral parese får behandling med </a:t>
            </a:r>
            <a:r>
              <a:rPr lang="nb-NO" baseline="0" dirty="0" err="1" smtClean="0"/>
              <a:t>BoNT</a:t>
            </a:r>
            <a:r>
              <a:rPr lang="nb-NO" baseline="0" dirty="0" smtClean="0"/>
              <a:t>-A injeksjoner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3</a:t>
            </a:fld>
            <a:endParaRPr lang="nb-NO"/>
          </a:p>
        </p:txBody>
      </p:sp>
    </p:spTree>
    <p:extLst>
      <p:ext uri="{BB962C8B-B14F-4D97-AF65-F5344CB8AC3E}">
        <p14:creationId xmlns:p14="http://schemas.microsoft.com/office/powerpoint/2010/main" val="309525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baseline="0" dirty="0" smtClean="0"/>
              <a:t>Vi har imidlertid nylig gjort en undersøkelse  som viser at barn med CP som fikk </a:t>
            </a:r>
            <a:r>
              <a:rPr lang="nb-NO" baseline="0" dirty="0" err="1" smtClean="0"/>
              <a:t>BoNT</a:t>
            </a:r>
            <a:r>
              <a:rPr lang="nb-NO" baseline="0" dirty="0" smtClean="0"/>
              <a:t>-A behandling varierte signifikant mellom de ulike helseregionene. Vi fant også betydelige forskjeller i andelen barn som fikk behandling ved de ulike </a:t>
            </a:r>
            <a:r>
              <a:rPr lang="nb-NO" baseline="0" dirty="0" err="1" smtClean="0"/>
              <a:t>habiliteringssenterene</a:t>
            </a:r>
            <a:r>
              <a:rPr lang="nb-NO" baseline="0" dirty="0" smtClean="0"/>
              <a:t>, med variasjon fra 33-84%. . Undersøkelsen viste også at det er store forskjeller i øvre maksimale dose </a:t>
            </a:r>
            <a:r>
              <a:rPr lang="nb-NO" baseline="0" dirty="0" err="1" smtClean="0"/>
              <a:t>BoNT</a:t>
            </a:r>
            <a:r>
              <a:rPr lang="nb-NO" baseline="0" dirty="0" smtClean="0"/>
              <a:t>-A som blir gitt per behandling. </a:t>
            </a:r>
          </a:p>
          <a:p>
            <a:endParaRPr lang="nb-NO" baseline="0" dirty="0" smtClean="0"/>
          </a:p>
          <a:p>
            <a:endParaRPr lang="nb-NO" baseline="0" dirty="0" smtClean="0"/>
          </a:p>
          <a:p>
            <a:endParaRPr lang="nb-NO" baseline="0" dirty="0" smtClean="0"/>
          </a:p>
          <a:p>
            <a:r>
              <a:rPr lang="nb-NO" baseline="0" dirty="0" smtClean="0"/>
              <a:t>(Andelen av barn med CP som fikk behandling var gjennomsnittlig lavere i fylker med lavere befolkningstetthet og dermed færre barn med CP (N&lt;60), sammenliknet med fylker med høyere befolkningstetthet.)</a:t>
            </a:r>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4</a:t>
            </a:fld>
            <a:endParaRPr lang="nb-NO"/>
          </a:p>
        </p:txBody>
      </p:sp>
    </p:spTree>
    <p:extLst>
      <p:ext uri="{BB962C8B-B14F-4D97-AF65-F5344CB8AC3E}">
        <p14:creationId xmlns:p14="http://schemas.microsoft.com/office/powerpoint/2010/main" val="234892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dirty="0" smtClean="0"/>
              <a:t>Vi vet </a:t>
            </a:r>
            <a:r>
              <a:rPr lang="en-US" baseline="0" dirty="0" err="1" smtClean="0"/>
              <a:t>altså</a:t>
            </a:r>
            <a:r>
              <a:rPr lang="en-US" baseline="0" dirty="0" smtClean="0"/>
              <a:t> at </a:t>
            </a:r>
            <a:r>
              <a:rPr lang="en-US" baseline="0" dirty="0" err="1" smtClean="0"/>
              <a:t>BoNT</a:t>
            </a:r>
            <a:r>
              <a:rPr lang="en-US" baseline="0" dirty="0" smtClean="0"/>
              <a:t>-A </a:t>
            </a:r>
            <a:r>
              <a:rPr lang="en-US" baseline="0" dirty="0" err="1" smtClean="0"/>
              <a:t>er</a:t>
            </a:r>
            <a:r>
              <a:rPr lang="en-US" baseline="0" dirty="0" smtClean="0"/>
              <a:t> </a:t>
            </a:r>
            <a:r>
              <a:rPr lang="en-US" baseline="0" dirty="0" err="1" smtClean="0"/>
              <a:t>hyppig</a:t>
            </a:r>
            <a:r>
              <a:rPr lang="en-US" baseline="0" dirty="0" smtClean="0"/>
              <a:t> </a:t>
            </a:r>
            <a:r>
              <a:rPr lang="en-US" baseline="0" dirty="0" err="1" smtClean="0"/>
              <a:t>brukt</a:t>
            </a:r>
            <a:r>
              <a:rPr lang="en-US" baseline="0" dirty="0" smtClean="0"/>
              <a:t> </a:t>
            </a:r>
            <a:r>
              <a:rPr lang="en-US" baseline="0" dirty="0" err="1" smtClean="0"/>
              <a:t>som</a:t>
            </a:r>
            <a:r>
              <a:rPr lang="en-US" baseline="0" dirty="0" smtClean="0"/>
              <a:t> </a:t>
            </a:r>
            <a:r>
              <a:rPr lang="en-US" baseline="0" dirty="0" err="1" smtClean="0"/>
              <a:t>spastisitetsdempende</a:t>
            </a:r>
            <a:r>
              <a:rPr lang="en-US" baseline="0" dirty="0" smtClean="0"/>
              <a:t> </a:t>
            </a:r>
            <a:r>
              <a:rPr lang="en-US" baseline="0" dirty="0" err="1" smtClean="0"/>
              <a:t>behandling</a:t>
            </a:r>
            <a:r>
              <a:rPr lang="en-US" baseline="0" dirty="0" smtClean="0"/>
              <a:t> </a:t>
            </a:r>
            <a:r>
              <a:rPr lang="en-US" baseline="0" dirty="0" err="1" smtClean="0"/>
              <a:t>til</a:t>
            </a:r>
            <a:r>
              <a:rPr lang="en-US" baseline="0" dirty="0" smtClean="0"/>
              <a:t> barn med CP i </a:t>
            </a:r>
            <a:r>
              <a:rPr lang="en-US" baseline="0" dirty="0" err="1" smtClean="0"/>
              <a:t>Norge</a:t>
            </a:r>
            <a:r>
              <a:rPr lang="en-US" baseline="0" dirty="0" smtClean="0"/>
              <a:t>, men at </a:t>
            </a:r>
            <a:r>
              <a:rPr lang="en-US" baseline="0" dirty="0" err="1" smtClean="0"/>
              <a:t>andelen</a:t>
            </a:r>
            <a:r>
              <a:rPr lang="en-US" baseline="0" dirty="0" smtClean="0"/>
              <a:t> </a:t>
            </a:r>
            <a:r>
              <a:rPr lang="en-US" baseline="0" dirty="0" err="1" smtClean="0"/>
              <a:t>som</a:t>
            </a:r>
            <a:r>
              <a:rPr lang="en-US" baseline="0" dirty="0" smtClean="0"/>
              <a:t> </a:t>
            </a:r>
            <a:r>
              <a:rPr lang="en-US" baseline="0" dirty="0" err="1" smtClean="0"/>
              <a:t>får</a:t>
            </a:r>
            <a:r>
              <a:rPr lang="en-US" baseline="0" dirty="0" smtClean="0"/>
              <a:t> </a:t>
            </a:r>
            <a:r>
              <a:rPr lang="en-US" baseline="0" dirty="0" err="1" smtClean="0"/>
              <a:t>behandlingen</a:t>
            </a:r>
            <a:r>
              <a:rPr lang="en-US" baseline="0" dirty="0" smtClean="0"/>
              <a:t> </a:t>
            </a:r>
            <a:r>
              <a:rPr lang="en-US" baseline="0" dirty="0" err="1" smtClean="0"/>
              <a:t>varierer</a:t>
            </a:r>
            <a:r>
              <a:rPr lang="en-US" baseline="0" dirty="0" smtClean="0"/>
              <a:t> </a:t>
            </a:r>
            <a:r>
              <a:rPr lang="en-US" baseline="0" dirty="0" err="1" smtClean="0"/>
              <a:t>betydelig</a:t>
            </a:r>
            <a:r>
              <a:rPr lang="en-US" baseline="0" dirty="0" smtClean="0"/>
              <a:t> </a:t>
            </a:r>
            <a:r>
              <a:rPr lang="en-US" baseline="0" dirty="0" err="1" smtClean="0"/>
              <a:t>mellom</a:t>
            </a:r>
            <a:r>
              <a:rPr lang="en-US" baseline="0" dirty="0" smtClean="0"/>
              <a:t> </a:t>
            </a:r>
            <a:r>
              <a:rPr lang="en-US" baseline="0" dirty="0" err="1" smtClean="0"/>
              <a:t>helseregionenene</a:t>
            </a:r>
            <a:r>
              <a:rPr lang="en-US" baseline="0" dirty="0" smtClean="0"/>
              <a:t> og </a:t>
            </a:r>
            <a:r>
              <a:rPr lang="en-US" baseline="0" dirty="0" err="1" smtClean="0"/>
              <a:t>habiliteringssentrene</a:t>
            </a:r>
            <a:r>
              <a:rPr lang="en-US" baseline="0" dirty="0" smtClean="0"/>
              <a:t>. Data </a:t>
            </a:r>
            <a:r>
              <a:rPr lang="en-US" baseline="0" dirty="0" err="1" smtClean="0"/>
              <a:t>fra</a:t>
            </a:r>
            <a:r>
              <a:rPr lang="en-US" baseline="0" dirty="0" smtClean="0"/>
              <a:t> CPRN </a:t>
            </a:r>
            <a:r>
              <a:rPr lang="en-US" baseline="0" dirty="0" err="1" smtClean="0"/>
              <a:t>har</a:t>
            </a:r>
            <a:r>
              <a:rPr lang="en-US" baseline="0" dirty="0" smtClean="0"/>
              <a:t> </a:t>
            </a:r>
            <a:r>
              <a:rPr lang="en-US" baseline="0" dirty="0" err="1" smtClean="0"/>
              <a:t>også</a:t>
            </a:r>
            <a:r>
              <a:rPr lang="en-US" baseline="0" dirty="0" smtClean="0"/>
              <a:t> </a:t>
            </a:r>
            <a:r>
              <a:rPr lang="en-US" baseline="0" dirty="0" err="1" smtClean="0"/>
              <a:t>vist</a:t>
            </a:r>
            <a:r>
              <a:rPr lang="en-US" baseline="0" dirty="0" smtClean="0"/>
              <a:t>  </a:t>
            </a:r>
            <a:r>
              <a:rPr lang="en-US" baseline="0" dirty="0" err="1" smtClean="0"/>
              <a:t>forskjeller</a:t>
            </a:r>
            <a:r>
              <a:rPr lang="en-US" baseline="0" dirty="0" smtClean="0"/>
              <a:t> i </a:t>
            </a:r>
            <a:r>
              <a:rPr lang="en-US" baseline="0" dirty="0" err="1" smtClean="0"/>
              <a:t>behandling</a:t>
            </a:r>
            <a:r>
              <a:rPr lang="en-US" baseline="0" dirty="0" smtClean="0"/>
              <a:t> </a:t>
            </a:r>
            <a:r>
              <a:rPr lang="en-US" baseline="0" dirty="0" err="1" smtClean="0"/>
              <a:t>mellom</a:t>
            </a:r>
            <a:r>
              <a:rPr lang="en-US" baseline="0" dirty="0" smtClean="0"/>
              <a:t> de </a:t>
            </a:r>
            <a:r>
              <a:rPr lang="en-US" baseline="0" dirty="0" err="1" smtClean="0"/>
              <a:t>ulike</a:t>
            </a:r>
            <a:r>
              <a:rPr lang="en-US" baseline="0" dirty="0" smtClean="0"/>
              <a:t> GMFCS og MACS </a:t>
            </a:r>
            <a:r>
              <a:rPr lang="en-US" baseline="0" dirty="0" err="1" smtClean="0"/>
              <a:t>nivå</a:t>
            </a:r>
            <a:r>
              <a:rPr lang="en-US" baseline="0" dirty="0" smtClean="0"/>
              <a:t>, </a:t>
            </a:r>
            <a:r>
              <a:rPr lang="en-US" baseline="0" dirty="0" err="1" smtClean="0"/>
              <a:t>barna</a:t>
            </a:r>
            <a:r>
              <a:rPr lang="en-US" baseline="0" dirty="0" smtClean="0"/>
              <a:t> med GMFCS og MACS </a:t>
            </a:r>
            <a:r>
              <a:rPr lang="en-US" baseline="0" dirty="0" err="1" smtClean="0"/>
              <a:t>nivå</a:t>
            </a:r>
            <a:r>
              <a:rPr lang="en-US" baseline="0" dirty="0" smtClean="0"/>
              <a:t> 3 </a:t>
            </a:r>
            <a:r>
              <a:rPr lang="en-US" baseline="0" dirty="0" err="1" smtClean="0"/>
              <a:t>fikk</a:t>
            </a:r>
            <a:r>
              <a:rPr lang="en-US" baseline="0" dirty="0" smtClean="0"/>
              <a:t> </a:t>
            </a:r>
            <a:r>
              <a:rPr lang="en-US" baseline="0" dirty="0" err="1" smtClean="0"/>
              <a:t>mer</a:t>
            </a:r>
            <a:r>
              <a:rPr lang="en-US" baseline="0" dirty="0" smtClean="0"/>
              <a:t> </a:t>
            </a:r>
            <a:r>
              <a:rPr lang="en-US" baseline="0" dirty="0" err="1" smtClean="0"/>
              <a:t>behandling</a:t>
            </a:r>
            <a:r>
              <a:rPr lang="en-US" baseline="0" dirty="0" smtClean="0"/>
              <a:t> </a:t>
            </a:r>
            <a:r>
              <a:rPr lang="en-US" baseline="0" dirty="0" err="1" smtClean="0"/>
              <a:t>enn</a:t>
            </a:r>
            <a:r>
              <a:rPr lang="en-US" baseline="0" dirty="0" smtClean="0"/>
              <a:t> </a:t>
            </a:r>
            <a:r>
              <a:rPr lang="en-US" baseline="0" dirty="0" err="1" smtClean="0"/>
              <a:t>barna</a:t>
            </a:r>
            <a:r>
              <a:rPr lang="en-US" baseline="0" dirty="0" smtClean="0"/>
              <a:t> med </a:t>
            </a:r>
            <a:r>
              <a:rPr lang="en-US" baseline="0" dirty="0" err="1" smtClean="0"/>
              <a:t>dårligere</a:t>
            </a:r>
            <a:r>
              <a:rPr lang="en-US" baseline="0" dirty="0" smtClean="0"/>
              <a:t>  </a:t>
            </a:r>
            <a:r>
              <a:rPr lang="en-US" baseline="0" dirty="0" err="1" smtClean="0"/>
              <a:t>motorisk</a:t>
            </a:r>
            <a:r>
              <a:rPr lang="en-US" baseline="0" dirty="0" smtClean="0"/>
              <a:t> </a:t>
            </a:r>
            <a:r>
              <a:rPr lang="en-US" baseline="0" dirty="0" err="1" smtClean="0"/>
              <a:t>funksjonsnivå</a:t>
            </a:r>
            <a:r>
              <a:rPr lang="en-US" baseline="0" dirty="0" smtClean="0"/>
              <a:t> ,GMFCS og MACS 5.</a:t>
            </a:r>
          </a:p>
          <a:p>
            <a:r>
              <a:rPr lang="en-US" baseline="0" dirty="0" err="1" smtClean="0"/>
              <a:t>Disse</a:t>
            </a:r>
            <a:r>
              <a:rPr lang="en-US" baseline="0" dirty="0" smtClean="0"/>
              <a:t> </a:t>
            </a:r>
            <a:r>
              <a:rPr lang="en-US" baseline="0" dirty="0" err="1" smtClean="0"/>
              <a:t>forskjellene</a:t>
            </a:r>
            <a:r>
              <a:rPr lang="en-US" baseline="0" dirty="0" smtClean="0"/>
              <a:t> </a:t>
            </a:r>
            <a:r>
              <a:rPr lang="en-US" baseline="0" dirty="0" err="1" smtClean="0"/>
              <a:t>kan</a:t>
            </a:r>
            <a:r>
              <a:rPr lang="en-US" baseline="0" dirty="0" smtClean="0"/>
              <a:t> </a:t>
            </a:r>
            <a:r>
              <a:rPr lang="en-US" baseline="0" dirty="0" err="1" smtClean="0"/>
              <a:t>forklares</a:t>
            </a:r>
            <a:r>
              <a:rPr lang="en-US" baseline="0" dirty="0" smtClean="0"/>
              <a:t> </a:t>
            </a:r>
            <a:r>
              <a:rPr lang="en-US" baseline="0" dirty="0" err="1" smtClean="0"/>
              <a:t>ut</a:t>
            </a:r>
            <a:r>
              <a:rPr lang="en-US" baseline="0" dirty="0" smtClean="0"/>
              <a:t> i </a:t>
            </a:r>
            <a:r>
              <a:rPr lang="en-US" baseline="0" dirty="0" err="1" smtClean="0"/>
              <a:t>fra</a:t>
            </a:r>
            <a:r>
              <a:rPr lang="en-US" baseline="0" dirty="0" smtClean="0"/>
              <a:t> </a:t>
            </a:r>
            <a:r>
              <a:rPr lang="en-US" baseline="0" dirty="0" err="1" smtClean="0"/>
              <a:t>mangel</a:t>
            </a:r>
            <a:r>
              <a:rPr lang="en-US" baseline="0" dirty="0" smtClean="0"/>
              <a:t> </a:t>
            </a:r>
            <a:r>
              <a:rPr lang="en-US" baseline="0" dirty="0" err="1" smtClean="0"/>
              <a:t>på</a:t>
            </a:r>
            <a:r>
              <a:rPr lang="en-US" baseline="0" dirty="0" smtClean="0"/>
              <a:t> </a:t>
            </a:r>
            <a:r>
              <a:rPr lang="en-US" baseline="0" dirty="0" err="1" smtClean="0"/>
              <a:t>nasjonale</a:t>
            </a:r>
            <a:r>
              <a:rPr lang="en-US" baseline="0" dirty="0" smtClean="0"/>
              <a:t>  </a:t>
            </a:r>
            <a:r>
              <a:rPr lang="en-US" baseline="0" dirty="0" err="1" smtClean="0"/>
              <a:t>retningslinjer</a:t>
            </a:r>
            <a:r>
              <a:rPr lang="en-US" baseline="0" dirty="0" smtClean="0"/>
              <a:t>, </a:t>
            </a:r>
            <a:r>
              <a:rPr lang="en-US" baseline="0" dirty="0" err="1" smtClean="0"/>
              <a:t>som</a:t>
            </a:r>
            <a:r>
              <a:rPr lang="en-US" baseline="0" dirty="0" smtClean="0"/>
              <a:t> </a:t>
            </a:r>
            <a:r>
              <a:rPr lang="en-US" baseline="0" dirty="0" err="1" smtClean="0"/>
              <a:t>igjen</a:t>
            </a:r>
            <a:r>
              <a:rPr lang="en-US" baseline="0" dirty="0" smtClean="0"/>
              <a:t> </a:t>
            </a:r>
            <a:r>
              <a:rPr lang="en-US" baseline="0" dirty="0" err="1" smtClean="0"/>
              <a:t>kan</a:t>
            </a:r>
            <a:r>
              <a:rPr lang="en-US" baseline="0" dirty="0" smtClean="0"/>
              <a:t> </a:t>
            </a:r>
            <a:r>
              <a:rPr lang="en-US" baseline="0" dirty="0" err="1" smtClean="0"/>
              <a:t>skyldes</a:t>
            </a:r>
            <a:r>
              <a:rPr lang="en-US" baseline="0" dirty="0" smtClean="0"/>
              <a:t> </a:t>
            </a:r>
            <a:r>
              <a:rPr lang="en-US" baseline="0" dirty="0" err="1" smtClean="0"/>
              <a:t>manglende</a:t>
            </a:r>
            <a:r>
              <a:rPr lang="en-US" baseline="0" dirty="0" smtClean="0"/>
              <a:t> </a:t>
            </a:r>
            <a:r>
              <a:rPr lang="en-US" baseline="0" dirty="0" err="1" smtClean="0"/>
              <a:t>evidens</a:t>
            </a:r>
            <a:r>
              <a:rPr lang="en-US" baseline="0" dirty="0" smtClean="0"/>
              <a:t> for </a:t>
            </a:r>
            <a:r>
              <a:rPr lang="en-US" baseline="0" dirty="0" err="1" smtClean="0"/>
              <a:t>behandlingseffekten</a:t>
            </a:r>
            <a:r>
              <a:rPr lang="en-US" baseline="0" dirty="0" smtClean="0"/>
              <a:t> </a:t>
            </a:r>
            <a:r>
              <a:rPr lang="en-US" baseline="0" dirty="0" err="1" smtClean="0"/>
              <a:t>av</a:t>
            </a:r>
            <a:r>
              <a:rPr lang="en-US" baseline="0" dirty="0" smtClean="0"/>
              <a:t> </a:t>
            </a:r>
            <a:r>
              <a:rPr lang="en-US" baseline="0" dirty="0" err="1" smtClean="0"/>
              <a:t>BoNT</a:t>
            </a:r>
            <a:r>
              <a:rPr lang="en-US" baseline="0" dirty="0" smtClean="0"/>
              <a:t>-A </a:t>
            </a:r>
            <a:r>
              <a:rPr lang="en-US" baseline="0" dirty="0" err="1" smtClean="0"/>
              <a:t>på</a:t>
            </a:r>
            <a:r>
              <a:rPr lang="en-US" baseline="0" dirty="0" smtClean="0"/>
              <a:t> </a:t>
            </a:r>
            <a:r>
              <a:rPr lang="en-US" baseline="0" dirty="0" err="1" smtClean="0"/>
              <a:t>motorisk</a:t>
            </a:r>
            <a:r>
              <a:rPr lang="en-US" baseline="0" dirty="0" smtClean="0"/>
              <a:t> </a:t>
            </a:r>
            <a:r>
              <a:rPr lang="en-US" baseline="0" dirty="0" err="1" smtClean="0"/>
              <a:t>funksjon</a:t>
            </a:r>
            <a:endParaRPr lang="en-US" dirty="0" smtClean="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5</a:t>
            </a:fld>
            <a:endParaRPr lang="nb-NO"/>
          </a:p>
        </p:txBody>
      </p:sp>
    </p:spTree>
    <p:extLst>
      <p:ext uri="{BB962C8B-B14F-4D97-AF65-F5344CB8AC3E}">
        <p14:creationId xmlns:p14="http://schemas.microsoft.com/office/powerpoint/2010/main" val="131873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har ønsket å bidra</a:t>
            </a:r>
            <a:r>
              <a:rPr lang="nb-NO" baseline="0" dirty="0" smtClean="0"/>
              <a:t> til økt evidens for behandlingseffekt av </a:t>
            </a:r>
            <a:r>
              <a:rPr lang="nb-NO" baseline="0" dirty="0" err="1" smtClean="0"/>
              <a:t>BoNT</a:t>
            </a:r>
            <a:r>
              <a:rPr lang="nb-NO" baseline="0" dirty="0" smtClean="0"/>
              <a:t>-A. I WE-studien vil vi undersøke om behandling med </a:t>
            </a:r>
            <a:r>
              <a:rPr lang="nb-NO" baseline="0" dirty="0" err="1" smtClean="0"/>
              <a:t>botulinumtoksin</a:t>
            </a:r>
            <a:r>
              <a:rPr lang="nb-NO" baseline="0" dirty="0" smtClean="0"/>
              <a:t> gjør det lettere å gå for barn med CP.</a:t>
            </a:r>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6</a:t>
            </a:fld>
            <a:endParaRPr lang="nb-NO"/>
          </a:p>
        </p:txBody>
      </p:sp>
    </p:spTree>
    <p:extLst>
      <p:ext uri="{BB962C8B-B14F-4D97-AF65-F5344CB8AC3E}">
        <p14:creationId xmlns:p14="http://schemas.microsoft.com/office/powerpoint/2010/main" val="328961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WE studien er en norsk randomisert dobbel blindet placebo kontrollert multisenter studie. Det betyr at de inkluderte får enten Botox eller saltvann., men hverken barna, foreldrene eller de som gir behandlingen vet hvem som får hva. </a:t>
            </a:r>
          </a:p>
          <a:p>
            <a:r>
              <a:rPr lang="nb-NO" baseline="0" dirty="0" smtClean="0"/>
              <a:t>De som kan delta er barn med CP  i alderen 4-17 år, med GMFCS nivå I og II</a:t>
            </a:r>
          </a:p>
          <a:p>
            <a:r>
              <a:rPr lang="nb-NO" baseline="0" dirty="0" smtClean="0"/>
              <a:t>Rekrutteringsperiode er på 3 år. Studien er godkjent av SLV og REK og er industriuavhengig.</a:t>
            </a:r>
          </a:p>
          <a:p>
            <a:r>
              <a:rPr lang="nb-NO" dirty="0" smtClean="0"/>
              <a:t>Første pasient</a:t>
            </a:r>
            <a:r>
              <a:rPr lang="nb-NO" baseline="0" dirty="0" smtClean="0"/>
              <a:t>  fikk behandling høsten -15. og studien trenger totalt 96 pasienter.</a:t>
            </a:r>
            <a:endParaRPr lang="nb-NO" dirty="0"/>
          </a:p>
        </p:txBody>
      </p:sp>
      <p:sp>
        <p:nvSpPr>
          <p:cNvPr id="4" name="Plassholder for lysbildenummer 3"/>
          <p:cNvSpPr>
            <a:spLocks noGrp="1"/>
          </p:cNvSpPr>
          <p:nvPr>
            <p:ph type="sldNum" sz="quarter" idx="10"/>
          </p:nvPr>
        </p:nvSpPr>
        <p:spPr/>
        <p:txBody>
          <a:bodyPr/>
          <a:lstStyle/>
          <a:p>
            <a:pPr>
              <a:defRPr/>
            </a:pPr>
            <a:fld id="{80F8FEB6-20C9-4E0D-AA1D-080C93ECA116}" type="slidenum">
              <a:rPr lang="nb-NO" smtClean="0"/>
              <a:pPr>
                <a:defRPr/>
              </a:pPr>
              <a:t>7</a:t>
            </a:fld>
            <a:endParaRPr lang="nb-NO"/>
          </a:p>
        </p:txBody>
      </p:sp>
    </p:spTree>
    <p:extLst>
      <p:ext uri="{BB962C8B-B14F-4D97-AF65-F5344CB8AC3E}">
        <p14:creationId xmlns:p14="http://schemas.microsoft.com/office/powerpoint/2010/main" val="61457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Studiens</a:t>
            </a:r>
            <a:r>
              <a:rPr lang="en-US" baseline="0" dirty="0" smtClean="0"/>
              <a:t> </a:t>
            </a:r>
            <a:r>
              <a:rPr lang="en-US" baseline="0" dirty="0" err="1" smtClean="0"/>
              <a:t>primære</a:t>
            </a:r>
            <a:r>
              <a:rPr lang="en-US" baseline="0" dirty="0" smtClean="0"/>
              <a:t> </a:t>
            </a:r>
            <a:r>
              <a:rPr lang="en-US" baseline="0" dirty="0" err="1" smtClean="0"/>
              <a:t>mål</a:t>
            </a:r>
            <a:r>
              <a:rPr lang="en-US" baseline="0" dirty="0" smtClean="0"/>
              <a:t> </a:t>
            </a:r>
            <a:r>
              <a:rPr lang="en-US" baseline="0" dirty="0" err="1" smtClean="0"/>
              <a:t>er</a:t>
            </a:r>
            <a:r>
              <a:rPr lang="en-US" baseline="0" dirty="0" smtClean="0"/>
              <a:t> å </a:t>
            </a:r>
            <a:r>
              <a:rPr lang="en-US" baseline="0" dirty="0" err="1" smtClean="0"/>
              <a:t>undersøke</a:t>
            </a:r>
            <a:r>
              <a:rPr lang="en-US" baseline="0" dirty="0" smtClean="0"/>
              <a:t> </a:t>
            </a:r>
            <a:r>
              <a:rPr lang="en-US" baseline="0" dirty="0" err="1" smtClean="0"/>
              <a:t>energiforbruk</a:t>
            </a:r>
            <a:r>
              <a:rPr lang="en-US" baseline="0" dirty="0" smtClean="0"/>
              <a:t> under </a:t>
            </a:r>
            <a:r>
              <a:rPr lang="en-US" baseline="0" dirty="0" err="1" smtClean="0"/>
              <a:t>gange</a:t>
            </a:r>
            <a:r>
              <a:rPr lang="en-US" baseline="0" dirty="0" smtClean="0"/>
              <a:t> </a:t>
            </a:r>
            <a:r>
              <a:rPr lang="en-US" baseline="0" dirty="0" err="1" smtClean="0"/>
              <a:t>målt</a:t>
            </a:r>
            <a:r>
              <a:rPr lang="en-US" baseline="0" dirty="0" smtClean="0"/>
              <a:t> med en 5 </a:t>
            </a:r>
            <a:r>
              <a:rPr lang="en-US" baseline="0" dirty="0" err="1" smtClean="0"/>
              <a:t>minutters</a:t>
            </a:r>
            <a:r>
              <a:rPr lang="en-US" baseline="0" dirty="0" smtClean="0"/>
              <a:t> </a:t>
            </a:r>
            <a:r>
              <a:rPr lang="en-US" baseline="0" dirty="0" err="1" smtClean="0"/>
              <a:t>gangtest</a:t>
            </a:r>
            <a:r>
              <a:rPr lang="en-US" baseline="0" dirty="0" smtClean="0"/>
              <a:t> med </a:t>
            </a:r>
            <a:r>
              <a:rPr lang="en-US" baseline="0" dirty="0" err="1" smtClean="0"/>
              <a:t>målt</a:t>
            </a:r>
            <a:r>
              <a:rPr lang="en-US" baseline="0" dirty="0" smtClean="0"/>
              <a:t> </a:t>
            </a:r>
            <a:r>
              <a:rPr lang="en-US" baseline="0" dirty="0" err="1" smtClean="0"/>
              <a:t>gassutveksling</a:t>
            </a:r>
            <a:r>
              <a:rPr lang="en-US" baseline="0" dirty="0" smtClean="0"/>
              <a:t>. </a:t>
            </a:r>
            <a:r>
              <a:rPr lang="en-US" baseline="0" dirty="0" err="1" smtClean="0"/>
              <a:t>Vår</a:t>
            </a:r>
            <a:r>
              <a:rPr lang="en-US" baseline="0" dirty="0" smtClean="0"/>
              <a:t> </a:t>
            </a:r>
            <a:r>
              <a:rPr lang="en-US" baseline="0" dirty="0" err="1" smtClean="0"/>
              <a:t>hypotese</a:t>
            </a:r>
            <a:r>
              <a:rPr lang="en-US" baseline="0" dirty="0" smtClean="0"/>
              <a:t> </a:t>
            </a:r>
            <a:r>
              <a:rPr lang="en-US" baseline="0" dirty="0" err="1" smtClean="0"/>
              <a:t>er</a:t>
            </a:r>
            <a:r>
              <a:rPr lang="en-US" baseline="0" dirty="0" smtClean="0"/>
              <a:t> at </a:t>
            </a:r>
            <a:r>
              <a:rPr lang="en-US" baseline="0" dirty="0" err="1" smtClean="0"/>
              <a:t>injeksjoner</a:t>
            </a:r>
            <a:r>
              <a:rPr lang="en-US" baseline="0" dirty="0" smtClean="0"/>
              <a:t> med </a:t>
            </a:r>
            <a:r>
              <a:rPr lang="en-US" baseline="0" dirty="0" err="1" smtClean="0"/>
              <a:t>BoNT</a:t>
            </a:r>
            <a:r>
              <a:rPr lang="en-US" baseline="0" dirty="0" smtClean="0"/>
              <a:t>-A </a:t>
            </a:r>
            <a:r>
              <a:rPr lang="en-US" baseline="0" dirty="0" err="1" smtClean="0"/>
              <a:t>vil</a:t>
            </a:r>
            <a:r>
              <a:rPr lang="en-US" baseline="0" dirty="0" smtClean="0"/>
              <a:t> </a:t>
            </a:r>
            <a:r>
              <a:rPr lang="en-US" baseline="0" dirty="0" err="1" smtClean="0"/>
              <a:t>gjøre</a:t>
            </a:r>
            <a:r>
              <a:rPr lang="en-US" baseline="0" dirty="0" smtClean="0"/>
              <a:t> </a:t>
            </a:r>
            <a:r>
              <a:rPr lang="en-US" baseline="0" dirty="0" err="1" smtClean="0"/>
              <a:t>det</a:t>
            </a:r>
            <a:r>
              <a:rPr lang="en-US" baseline="0" dirty="0" smtClean="0"/>
              <a:t> </a:t>
            </a:r>
            <a:r>
              <a:rPr lang="en-US" baseline="0" dirty="0" err="1" smtClean="0"/>
              <a:t>lettere</a:t>
            </a:r>
            <a:r>
              <a:rPr lang="en-US" baseline="0" dirty="0" smtClean="0"/>
              <a:t> å </a:t>
            </a:r>
            <a:r>
              <a:rPr lang="en-US" baseline="0" dirty="0" err="1" smtClean="0"/>
              <a:t>gå</a:t>
            </a:r>
            <a:r>
              <a:rPr lang="en-US" baseline="0" dirty="0" smtClean="0"/>
              <a:t>, </a:t>
            </a:r>
            <a:r>
              <a:rPr lang="en-US" baseline="0" dirty="0" err="1" smtClean="0"/>
              <a:t>vist</a:t>
            </a:r>
            <a:r>
              <a:rPr lang="en-US" baseline="0" dirty="0" smtClean="0"/>
              <a:t> </a:t>
            </a:r>
            <a:r>
              <a:rPr lang="en-US" baseline="0" dirty="0" err="1" smtClean="0"/>
              <a:t>gjennom</a:t>
            </a:r>
            <a:r>
              <a:rPr lang="en-US" baseline="0" dirty="0" smtClean="0"/>
              <a:t> </a:t>
            </a:r>
            <a:r>
              <a:rPr lang="en-US" baseline="0" dirty="0" err="1" smtClean="0"/>
              <a:t>lavere</a:t>
            </a:r>
            <a:r>
              <a:rPr lang="en-US" baseline="0" dirty="0" smtClean="0"/>
              <a:t> </a:t>
            </a:r>
            <a:r>
              <a:rPr lang="en-US" baseline="0" dirty="0" err="1" smtClean="0"/>
              <a:t>energiforbruk</a:t>
            </a:r>
            <a:r>
              <a:rPr lang="en-US" baseline="0" dirty="0" smtClean="0"/>
              <a:t> under </a:t>
            </a:r>
            <a:r>
              <a:rPr lang="en-US" baseline="0" dirty="0" err="1" smtClean="0"/>
              <a:t>gange</a:t>
            </a:r>
            <a:r>
              <a:rPr lang="en-US" baseline="0" dirty="0" smtClean="0"/>
              <a:t>.  </a:t>
            </a:r>
            <a:r>
              <a:rPr lang="en-US" baseline="0" dirty="0" err="1" smtClean="0"/>
              <a:t>Sekundære</a:t>
            </a:r>
            <a:r>
              <a:rPr lang="en-US" baseline="0" dirty="0" smtClean="0"/>
              <a:t> </a:t>
            </a:r>
            <a:r>
              <a:rPr lang="en-US" baseline="0" dirty="0" err="1" smtClean="0"/>
              <a:t>mål</a:t>
            </a:r>
            <a:r>
              <a:rPr lang="en-US" baseline="0" dirty="0" smtClean="0"/>
              <a:t> </a:t>
            </a:r>
            <a:r>
              <a:rPr lang="en-US" baseline="0" dirty="0" err="1" smtClean="0"/>
              <a:t>er</a:t>
            </a:r>
            <a:r>
              <a:rPr lang="en-US" baseline="0" dirty="0" smtClean="0"/>
              <a:t> å se </a:t>
            </a:r>
            <a:r>
              <a:rPr lang="en-US" baseline="0" dirty="0" err="1" smtClean="0"/>
              <a:t>på</a:t>
            </a:r>
            <a:r>
              <a:rPr lang="en-US" baseline="0" dirty="0" smtClean="0"/>
              <a:t> </a:t>
            </a:r>
            <a:r>
              <a:rPr lang="en-US" baseline="0" dirty="0" err="1" smtClean="0"/>
              <a:t>daglig</a:t>
            </a:r>
            <a:r>
              <a:rPr lang="en-US" baseline="0" dirty="0" smtClean="0"/>
              <a:t> </a:t>
            </a:r>
            <a:r>
              <a:rPr lang="en-US" baseline="0" dirty="0" err="1" smtClean="0"/>
              <a:t>aktivitet</a:t>
            </a:r>
            <a:r>
              <a:rPr lang="en-US" baseline="0" dirty="0" smtClean="0"/>
              <a:t>, </a:t>
            </a:r>
            <a:r>
              <a:rPr lang="en-US" baseline="0" dirty="0" err="1" smtClean="0"/>
              <a:t>smerte</a:t>
            </a:r>
            <a:r>
              <a:rPr lang="en-US" baseline="0" dirty="0" smtClean="0"/>
              <a:t> og </a:t>
            </a:r>
            <a:r>
              <a:rPr lang="en-US" baseline="0" dirty="0" err="1" smtClean="0"/>
              <a:t>selvopplevd</a:t>
            </a:r>
            <a:r>
              <a:rPr lang="en-US" baseline="0" dirty="0" smtClean="0"/>
              <a:t> </a:t>
            </a:r>
            <a:r>
              <a:rPr lang="en-US" baseline="0" dirty="0" err="1" smtClean="0"/>
              <a:t>effekt</a:t>
            </a:r>
            <a:r>
              <a:rPr lang="en-US" baseline="0" dirty="0" smtClean="0"/>
              <a:t>.</a:t>
            </a:r>
            <a:endParaRPr lang="en-US" dirty="0" smtClean="0"/>
          </a:p>
          <a:p>
            <a:endParaRPr lang="en-US" dirty="0" smtClean="0"/>
          </a:p>
          <a:p>
            <a:endParaRPr lang="en-US" dirty="0" smtClean="0"/>
          </a:p>
          <a:p>
            <a:endParaRPr lang="nb-NO" dirty="0"/>
          </a:p>
        </p:txBody>
      </p:sp>
      <p:sp>
        <p:nvSpPr>
          <p:cNvPr id="4" name="Slide Number Placeholder 3"/>
          <p:cNvSpPr>
            <a:spLocks noGrp="1"/>
          </p:cNvSpPr>
          <p:nvPr>
            <p:ph type="sldNum" sz="quarter" idx="10"/>
          </p:nvPr>
        </p:nvSpPr>
        <p:spPr/>
        <p:txBody>
          <a:bodyPr/>
          <a:lstStyle/>
          <a:p>
            <a:fld id="{C95374C7-9724-4E02-B421-88F6768432B0}" type="slidenum">
              <a:rPr lang="nb-NO" smtClean="0"/>
              <a:t>8</a:t>
            </a:fld>
            <a:endParaRPr lang="nb-NO"/>
          </a:p>
        </p:txBody>
      </p:sp>
    </p:spTree>
    <p:extLst>
      <p:ext uri="{BB962C8B-B14F-4D97-AF65-F5344CB8AC3E}">
        <p14:creationId xmlns:p14="http://schemas.microsoft.com/office/powerpoint/2010/main" val="341447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ser dere studiedesignet.</a:t>
            </a:r>
            <a:r>
              <a:rPr lang="nb-NO" baseline="0" dirty="0" smtClean="0"/>
              <a:t> Ved baselinetest en uke før behandling randomiseres barna til studiegruppen som får behandling med </a:t>
            </a:r>
            <a:r>
              <a:rPr lang="nb-NO" baseline="0" dirty="0" err="1" smtClean="0"/>
              <a:t>BoNT</a:t>
            </a:r>
            <a:r>
              <a:rPr lang="nb-NO" baseline="0" dirty="0" smtClean="0"/>
              <a:t>-A i leggmuskulaturen eller kontrollgruppen som får injeksjoner med saltvann i samme muskulatur, og hverken </a:t>
            </a:r>
            <a:r>
              <a:rPr lang="nb-NO" baseline="0" dirty="0" err="1" smtClean="0"/>
              <a:t>barnet,foreldrene</a:t>
            </a:r>
            <a:r>
              <a:rPr lang="nb-NO" baseline="0" dirty="0" smtClean="0"/>
              <a:t>  eller legen vet altså om deltakeren får </a:t>
            </a:r>
            <a:r>
              <a:rPr lang="nb-NO" baseline="0" dirty="0" err="1" smtClean="0"/>
              <a:t>BoNT</a:t>
            </a:r>
            <a:r>
              <a:rPr lang="nb-NO" baseline="0" dirty="0" smtClean="0"/>
              <a:t>-A eller saltvann i sprøytene som settes i leggen.  Barna som deltar testes så 4, 12 og 24 uker etter injeksjonsbehandlingen. </a:t>
            </a:r>
            <a:endParaRPr lang="nb-NO" dirty="0"/>
          </a:p>
        </p:txBody>
      </p:sp>
      <p:sp>
        <p:nvSpPr>
          <p:cNvPr id="4" name="Plassholder for lysbildenummer 3"/>
          <p:cNvSpPr>
            <a:spLocks noGrp="1"/>
          </p:cNvSpPr>
          <p:nvPr>
            <p:ph type="sldNum" sz="quarter" idx="10"/>
          </p:nvPr>
        </p:nvSpPr>
        <p:spPr/>
        <p:txBody>
          <a:bodyPr/>
          <a:lstStyle/>
          <a:p>
            <a:fld id="{D3813922-9C3E-4078-8B00-0729ACD8BA40}" type="slidenum">
              <a:rPr lang="nb-NO" smtClean="0"/>
              <a:pPr/>
              <a:t>9</a:t>
            </a:fld>
            <a:endParaRPr lang="nb-NO"/>
          </a:p>
        </p:txBody>
      </p:sp>
    </p:spTree>
    <p:extLst>
      <p:ext uri="{BB962C8B-B14F-4D97-AF65-F5344CB8AC3E}">
        <p14:creationId xmlns:p14="http://schemas.microsoft.com/office/powerpoint/2010/main" val="152018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400">
                <a:solidFill>
                  <a:schemeClr val="accent1">
                    <a:lumMod val="50000"/>
                  </a:schemeClr>
                </a:solidFill>
                <a:latin typeface="Helvetica" pitchFamily="34" charset="0"/>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atin typeface="Helvetica"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smtClean="0"/>
              <a:t>Klikk for å redigere undertittelstil i malen</a:t>
            </a:r>
            <a:endParaRPr lang="nb-NO" dirty="0"/>
          </a:p>
        </p:txBody>
      </p:sp>
      <p:sp>
        <p:nvSpPr>
          <p:cNvPr id="4" name="Plassholder for dato 3"/>
          <p:cNvSpPr>
            <a:spLocks noGrp="1"/>
          </p:cNvSpPr>
          <p:nvPr>
            <p:ph type="dt" sz="half" idx="10"/>
          </p:nvPr>
        </p:nvSpPr>
        <p:spPr/>
        <p:txBody>
          <a:bodyPr/>
          <a:lstStyle>
            <a:lvl1pPr>
              <a:defRPr/>
            </a:lvl1pPr>
          </a:lstStyle>
          <a:p>
            <a:pPr>
              <a:defRPr/>
            </a:pPr>
            <a:fld id="{0CE13A18-6BBC-4E22-B1A9-A1505D2239D0}" type="datetime1">
              <a:rPr lang="nb-NO" smtClean="0"/>
              <a:t>01.02.2017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15D5617-9EF3-4831-AC36-E07B012CF970}" type="slidenum">
              <a:rPr lang="nb-NO" altLang="nb-NO"/>
              <a:pPr>
                <a:defRPr/>
              </a:pPr>
              <a:t>‹#›</a:t>
            </a:fld>
            <a:endParaRPr lang="nb-NO" alt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866156F9-3C92-40B2-AA9E-4FD19FDDA357}" type="datetime1">
              <a:rPr lang="nb-NO" smtClean="0"/>
              <a:t>01.02.2017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25FB5E1E-7188-4225-BF74-9D3C2332D7D6}" type="slidenum">
              <a:rPr lang="nb-NO" altLang="nb-NO"/>
              <a:pPr>
                <a:defRPr/>
              </a:pPr>
              <a:t>‹#›</a:t>
            </a:fld>
            <a:endParaRPr lang="nb-NO" alt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1DDAC5C8-68CE-4972-B630-A81B26371C3D}" type="datetime1">
              <a:rPr lang="nb-NO" smtClean="0"/>
              <a:t>01.02.2017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7626E41-9ABE-4CD0-9862-9C6E59028700}" type="slidenum">
              <a:rPr lang="nb-NO" altLang="nb-NO"/>
              <a:pPr>
                <a:defRPr/>
              </a:pPr>
              <a:t>‹#›</a:t>
            </a:fld>
            <a:endParaRPr lang="nb-NO" alt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fld id="{EF34E834-1E52-4D18-BF6E-61CB23801703}" type="datetime1">
              <a:rPr lang="nb-NO" smtClean="0"/>
              <a:t>01.02.2017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55F66CDD-A065-4150-B06B-0E3841FC8DFB}" type="slidenum">
              <a:rPr lang="nb-NO" altLang="nb-NO"/>
              <a:pPr>
                <a:defRPr/>
              </a:pPr>
              <a:t>‹#›</a:t>
            </a:fld>
            <a:endParaRPr lang="nb-NO" altLang="nb-NO"/>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1880" y="6165304"/>
            <a:ext cx="22955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A788BACE-08F6-486D-9513-086F55BBE602}" type="datetime1">
              <a:rPr lang="nb-NO" smtClean="0"/>
              <a:t>01.02.2017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CF918985-83CE-462C-87D4-A3D4BD79A73E}" type="slidenum">
              <a:rPr lang="nb-NO" altLang="nb-NO"/>
              <a:pPr>
                <a:defRPr/>
              </a:pPr>
              <a:t>‹#›</a:t>
            </a:fld>
            <a:endParaRPr lang="nb-NO" alt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286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91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2B25E154-3112-45BD-98EB-14CCF41421DA}" type="datetime1">
              <a:rPr lang="nb-NO" smtClean="0"/>
              <a:t>01.02.2017</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F35C1FB6-34FC-4FB5-8A6E-C5217783CBCF}" type="slidenum">
              <a:rPr lang="nb-NO" altLang="nb-NO"/>
              <a:pPr>
                <a:defRPr/>
              </a:pPr>
              <a:t>‹#›</a:t>
            </a:fld>
            <a:endParaRPr lang="nb-NO" alt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42C6F358-D40A-4CA5-B49D-3CFFE32CC062}" type="datetime1">
              <a:rPr lang="nb-NO" smtClean="0"/>
              <a:t>01.02.2017</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F7E0FD87-7893-430C-A82F-D6D0A222D10A}" type="slidenum">
              <a:rPr lang="nb-NO" altLang="nb-NO"/>
              <a:pPr>
                <a:defRPr/>
              </a:pPr>
              <a:t>‹#›</a:t>
            </a:fld>
            <a:endParaRPr lang="nb-NO" alt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83A4E020-EFA0-43EC-B1C7-6738655F6701}" type="datetime1">
              <a:rPr lang="nb-NO" smtClean="0"/>
              <a:t>01.02.2017</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0A4A5EE6-8268-4A8C-B1DB-4B1F66D1EEFF}" type="slidenum">
              <a:rPr lang="nb-NO" altLang="nb-NO"/>
              <a:pPr>
                <a:defRPr/>
              </a:pPr>
              <a:t>‹#›</a:t>
            </a:fld>
            <a:endParaRPr lang="nb-NO" alt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F156AC1D-1338-4FFB-A297-BD74DA0E350E}" type="datetime1">
              <a:rPr lang="nb-NO" smtClean="0"/>
              <a:t>01.02.2017</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7B4F959D-E5E0-4D24-A781-AD99FE042780}" type="slidenum">
              <a:rPr lang="nb-NO" altLang="nb-NO"/>
              <a:pPr>
                <a:defRPr/>
              </a:pPr>
              <a:t>‹#›</a:t>
            </a:fld>
            <a:endParaRPr lang="nb-NO" alt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B1F84700-5E17-4B7F-80AE-A019A189AA1D}" type="datetime1">
              <a:rPr lang="nb-NO" smtClean="0"/>
              <a:t>01.02.2017</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D5380669-5B30-42A8-BA2B-277FB458E7A0}" type="slidenum">
              <a:rPr lang="nb-NO" altLang="nb-NO"/>
              <a:pPr>
                <a:defRPr/>
              </a:pPr>
              <a:t>‹#›</a:t>
            </a:fld>
            <a:endParaRPr lang="nb-NO" alt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bild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b-NO" noProof="0" smtClean="0"/>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62D2555A-F7A3-43B0-B0F9-6C0DABD63706}" type="datetime1">
              <a:rPr lang="nb-NO" smtClean="0"/>
              <a:t>01.02.2017</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182A8592-E4CB-46B2-8F2C-56AD9FA9B420}" type="slidenum">
              <a:rPr lang="nb-NO" altLang="nb-NO"/>
              <a:pPr>
                <a:defRPr/>
              </a:pPr>
              <a:t>‹#›</a:t>
            </a:fld>
            <a:endParaRPr lang="nb-NO" alt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dirty="0" smtClean="0"/>
              <a:t>Klikk for å redigere tittelstil</a:t>
            </a:r>
          </a:p>
        </p:txBody>
      </p:sp>
      <p:sp>
        <p:nvSpPr>
          <p:cNvPr id="1027" name="Plassholder for tekst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4" name="Plassholder for dato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cs typeface="Arial" panose="020B0604020202020204" pitchFamily="34" charset="0"/>
              </a:defRPr>
            </a:lvl1pPr>
          </a:lstStyle>
          <a:p>
            <a:pPr>
              <a:defRPr/>
            </a:pPr>
            <a:fld id="{5ABAE5C9-1D08-4474-BD9F-3A557A619B95}" type="datetime1">
              <a:rPr lang="nb-NO" smtClean="0"/>
              <a:t>01.02.2017</a:t>
            </a:fld>
            <a:endParaRPr lang="nb-NO"/>
          </a:p>
        </p:txBody>
      </p:sp>
      <p:sp>
        <p:nvSpPr>
          <p:cNvPr id="5" name="Plassholder for bunn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nb-NO"/>
          </a:p>
        </p:txBody>
      </p:sp>
      <p:sp>
        <p:nvSpPr>
          <p:cNvPr id="6" name="Plassholder for lysbildenumm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F6B34968-D44C-4F6B-8DE3-70E393D2906B}" type="slidenum">
              <a:rPr lang="nb-NO" altLang="nb-NO"/>
              <a:pPr>
                <a:defRPr/>
              </a:pPr>
              <a:t>‹#›</a:t>
            </a:fld>
            <a:endParaRPr lang="nb-NO" altLang="nb-NO"/>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73993" y="6093296"/>
            <a:ext cx="583202" cy="6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SIKT.sykehuspartner.no\data\SiVHF\SDS\Felles\Klinikk Medisin\HABILITERING_REHAB AVD\CPRN\Bilder\NTNU_engelsk-RGB.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79512" y="6249109"/>
            <a:ext cx="2016224" cy="44268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Helvetica"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Helvetica"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Helvetica"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Helvetica"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Helvetica"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Helvetica"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pPr marL="0" indent="0" algn="ctr">
              <a:buNone/>
            </a:pPr>
            <a:r>
              <a:rPr lang="nb-NO" sz="5400" b="1" dirty="0" smtClean="0">
                <a:solidFill>
                  <a:schemeClr val="accent1">
                    <a:lumMod val="75000"/>
                  </a:schemeClr>
                </a:solidFill>
              </a:rPr>
              <a:t>WE-STUDIEN</a:t>
            </a:r>
            <a:endParaRPr lang="nb-NO" sz="5400" b="1" dirty="0">
              <a:solidFill>
                <a:schemeClr val="accent1">
                  <a:lumMod val="75000"/>
                </a:schemeClr>
              </a:solidFill>
            </a:endParaRPr>
          </a:p>
        </p:txBody>
      </p:sp>
      <p:sp>
        <p:nvSpPr>
          <p:cNvPr id="4" name="Plassholder for lysbildenummer 3"/>
          <p:cNvSpPr>
            <a:spLocks noGrp="1"/>
          </p:cNvSpPr>
          <p:nvPr>
            <p:ph type="sldNum" sz="quarter" idx="12"/>
          </p:nvPr>
        </p:nvSpPr>
        <p:spPr/>
        <p:txBody>
          <a:bodyPr/>
          <a:lstStyle/>
          <a:p>
            <a:pPr>
              <a:defRPr/>
            </a:pPr>
            <a:fld id="{55F66CDD-A065-4150-B06B-0E3841FC8DFB}" type="slidenum">
              <a:rPr lang="nb-NO" altLang="nb-NO" smtClean="0"/>
              <a:pPr>
                <a:defRPr/>
              </a:pPr>
              <a:t>1</a:t>
            </a:fld>
            <a:endParaRPr lang="nb-NO" altLang="nb-NO"/>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149" y="2780928"/>
            <a:ext cx="2960641" cy="230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229200"/>
            <a:ext cx="26939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5512569"/>
            <a:ext cx="4279980" cy="42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8200213" y="593507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199" y="6295888"/>
            <a:ext cx="2575701" cy="371253"/>
          </a:xfrm>
          <a:prstGeom prst="rect">
            <a:avLst/>
          </a:prstGeom>
        </p:spPr>
      </p:pic>
    </p:spTree>
    <p:extLst>
      <p:ext uri="{BB962C8B-B14F-4D97-AF65-F5344CB8AC3E}">
        <p14:creationId xmlns:p14="http://schemas.microsoft.com/office/powerpoint/2010/main" val="175400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1012503"/>
            <a:ext cx="5079121" cy="646331"/>
          </a:xfrm>
          <a:prstGeom prst="rect">
            <a:avLst/>
          </a:prstGeom>
          <a:noFill/>
          <a:ln w="12700">
            <a:solidFill>
              <a:schemeClr val="tx1"/>
            </a:solidFill>
          </a:ln>
        </p:spPr>
        <p:txBody>
          <a:bodyPr wrap="square" rtlCol="0">
            <a:spAutoFit/>
          </a:bodyPr>
          <a:lstStyle/>
          <a:p>
            <a:pPr algn="ctr"/>
            <a:r>
              <a:rPr lang="nb-NO" dirty="0" smtClean="0"/>
              <a:t>Sponsor: </a:t>
            </a:r>
            <a:r>
              <a:rPr lang="nb-NO" dirty="0"/>
              <a:t>St. Olavs </a:t>
            </a:r>
            <a:r>
              <a:rPr lang="nb-NO" dirty="0" smtClean="0"/>
              <a:t>Hospital (Klinikk for ortopedi, reumatologi og hudsykdommer)</a:t>
            </a:r>
            <a:endParaRPr lang="nb-NO" dirty="0"/>
          </a:p>
        </p:txBody>
      </p:sp>
      <p:sp>
        <p:nvSpPr>
          <p:cNvPr id="4" name="TextBox 3"/>
          <p:cNvSpPr txBox="1"/>
          <p:nvPr/>
        </p:nvSpPr>
        <p:spPr>
          <a:xfrm>
            <a:off x="5426286" y="4221088"/>
            <a:ext cx="3379262" cy="1169551"/>
          </a:xfrm>
          <a:prstGeom prst="rect">
            <a:avLst/>
          </a:prstGeom>
          <a:noFill/>
          <a:ln w="12700">
            <a:solidFill>
              <a:schemeClr val="tx1"/>
            </a:solidFill>
          </a:ln>
        </p:spPr>
        <p:txBody>
          <a:bodyPr wrap="square" rtlCol="0">
            <a:spAutoFit/>
          </a:bodyPr>
          <a:lstStyle/>
          <a:p>
            <a:r>
              <a:rPr lang="nb-NO" sz="1400" dirty="0" smtClean="0"/>
              <a:t>Nasjonal koordinerende utprøver: Torstein Vik, NTNU</a:t>
            </a:r>
          </a:p>
          <a:p>
            <a:endParaRPr lang="nb-NO" sz="1400" dirty="0" smtClean="0"/>
          </a:p>
          <a:p>
            <a:r>
              <a:rPr lang="nb-NO" sz="1400" dirty="0" smtClean="0"/>
              <a:t>Prosjektkoordinator: </a:t>
            </a:r>
          </a:p>
          <a:p>
            <a:r>
              <a:rPr lang="nb-NO" sz="1400" dirty="0" smtClean="0"/>
              <a:t>Siri Merete Brændvik, St. Olavs/NTNU</a:t>
            </a:r>
            <a:endParaRPr lang="nb-NO" sz="1400" dirty="0"/>
          </a:p>
        </p:txBody>
      </p:sp>
      <p:sp>
        <p:nvSpPr>
          <p:cNvPr id="5" name="TextBox 4"/>
          <p:cNvSpPr txBox="1"/>
          <p:nvPr/>
        </p:nvSpPr>
        <p:spPr>
          <a:xfrm>
            <a:off x="268822" y="1916832"/>
            <a:ext cx="1789972" cy="707886"/>
          </a:xfrm>
          <a:prstGeom prst="rect">
            <a:avLst/>
          </a:prstGeom>
          <a:noFill/>
          <a:ln w="9525">
            <a:solidFill>
              <a:schemeClr val="tx1"/>
            </a:solidFill>
          </a:ln>
        </p:spPr>
        <p:txBody>
          <a:bodyPr wrap="square" rtlCol="0">
            <a:spAutoFit/>
          </a:bodyPr>
          <a:lstStyle/>
          <a:p>
            <a:r>
              <a:rPr lang="nb-NO" sz="1400" dirty="0" smtClean="0"/>
              <a:t>St. Olavs Hospital, Torarin Lamvik</a:t>
            </a:r>
          </a:p>
          <a:p>
            <a:endParaRPr lang="nb-NO" sz="1200" dirty="0"/>
          </a:p>
        </p:txBody>
      </p:sp>
      <p:sp>
        <p:nvSpPr>
          <p:cNvPr id="6" name="TextBox 5"/>
          <p:cNvSpPr txBox="1"/>
          <p:nvPr/>
        </p:nvSpPr>
        <p:spPr>
          <a:xfrm>
            <a:off x="2339752" y="1916832"/>
            <a:ext cx="1872208" cy="738664"/>
          </a:xfrm>
          <a:prstGeom prst="rect">
            <a:avLst/>
          </a:prstGeom>
          <a:noFill/>
          <a:ln w="9525">
            <a:solidFill>
              <a:schemeClr val="tx1"/>
            </a:solidFill>
          </a:ln>
        </p:spPr>
        <p:txBody>
          <a:bodyPr wrap="square" rtlCol="0">
            <a:spAutoFit/>
          </a:bodyPr>
          <a:lstStyle/>
          <a:p>
            <a:r>
              <a:rPr lang="nb-NO" sz="1400" dirty="0" smtClean="0"/>
              <a:t>Sykehuset i Vestfold</a:t>
            </a:r>
          </a:p>
          <a:p>
            <a:r>
              <a:rPr lang="nb-NO" sz="1400" dirty="0" smtClean="0"/>
              <a:t>Guro L Andersen</a:t>
            </a:r>
          </a:p>
          <a:p>
            <a:endParaRPr lang="nb-NO" sz="1400" dirty="0"/>
          </a:p>
        </p:txBody>
      </p:sp>
      <p:sp>
        <p:nvSpPr>
          <p:cNvPr id="7" name="TextBox 6"/>
          <p:cNvSpPr txBox="1"/>
          <p:nvPr/>
        </p:nvSpPr>
        <p:spPr>
          <a:xfrm>
            <a:off x="2046958" y="476672"/>
            <a:ext cx="4693127" cy="523220"/>
          </a:xfrm>
          <a:prstGeom prst="rect">
            <a:avLst/>
          </a:prstGeom>
          <a:noFill/>
        </p:spPr>
        <p:txBody>
          <a:bodyPr wrap="square" rtlCol="0">
            <a:spAutoFit/>
          </a:bodyPr>
          <a:lstStyle/>
          <a:p>
            <a:pPr algn="ctr"/>
            <a:r>
              <a:rPr lang="nb-NO" sz="2800" dirty="0" err="1" smtClean="0">
                <a:solidFill>
                  <a:schemeClr val="accent1">
                    <a:lumMod val="50000"/>
                  </a:schemeClr>
                </a:solidFill>
              </a:rPr>
              <a:t>WE-studien</a:t>
            </a:r>
            <a:endParaRPr lang="nb-NO" sz="2800" dirty="0">
              <a:solidFill>
                <a:schemeClr val="accent1">
                  <a:lumMod val="50000"/>
                </a:schemeClr>
              </a:solidFill>
            </a:endParaRPr>
          </a:p>
        </p:txBody>
      </p:sp>
      <p:sp>
        <p:nvSpPr>
          <p:cNvPr id="8" name="TextBox 7"/>
          <p:cNvSpPr txBox="1"/>
          <p:nvPr/>
        </p:nvSpPr>
        <p:spPr>
          <a:xfrm>
            <a:off x="4427984" y="1916832"/>
            <a:ext cx="2026452" cy="738664"/>
          </a:xfrm>
          <a:prstGeom prst="rect">
            <a:avLst/>
          </a:prstGeom>
          <a:noFill/>
          <a:ln w="9525">
            <a:solidFill>
              <a:schemeClr val="tx1"/>
            </a:solidFill>
          </a:ln>
        </p:spPr>
        <p:txBody>
          <a:bodyPr wrap="square" rtlCol="0">
            <a:spAutoFit/>
          </a:bodyPr>
          <a:lstStyle/>
          <a:p>
            <a:r>
              <a:rPr lang="nb-NO" sz="1400" dirty="0" smtClean="0"/>
              <a:t>Oslo Universitetssykehus.</a:t>
            </a:r>
          </a:p>
          <a:p>
            <a:r>
              <a:rPr lang="nb-NO" sz="1400" dirty="0" smtClean="0"/>
              <a:t>Kjersti Ramstad</a:t>
            </a:r>
          </a:p>
        </p:txBody>
      </p:sp>
      <p:sp>
        <p:nvSpPr>
          <p:cNvPr id="9" name="TextBox 8"/>
          <p:cNvSpPr txBox="1"/>
          <p:nvPr/>
        </p:nvSpPr>
        <p:spPr>
          <a:xfrm>
            <a:off x="6746094" y="1916832"/>
            <a:ext cx="2074378" cy="738664"/>
          </a:xfrm>
          <a:prstGeom prst="rect">
            <a:avLst/>
          </a:prstGeom>
          <a:noFill/>
          <a:ln w="9525">
            <a:solidFill>
              <a:schemeClr val="tx1"/>
            </a:solidFill>
          </a:ln>
        </p:spPr>
        <p:txBody>
          <a:bodyPr wrap="square" rtlCol="0">
            <a:spAutoFit/>
          </a:bodyPr>
          <a:lstStyle/>
          <a:p>
            <a:r>
              <a:rPr lang="nb-NO" sz="1400" dirty="0" smtClean="0"/>
              <a:t>Universitetssykehuset i Nord-Norge</a:t>
            </a:r>
          </a:p>
          <a:p>
            <a:r>
              <a:rPr lang="nb-NO" sz="1400" dirty="0" smtClean="0"/>
              <a:t>Jasmina </a:t>
            </a:r>
            <a:r>
              <a:rPr lang="nb-NO" sz="1400" dirty="0"/>
              <a:t>Majkic-Tajsic </a:t>
            </a:r>
          </a:p>
        </p:txBody>
      </p:sp>
      <p:sp>
        <p:nvSpPr>
          <p:cNvPr id="2" name="TextBox 1"/>
          <p:cNvSpPr txBox="1"/>
          <p:nvPr/>
        </p:nvSpPr>
        <p:spPr>
          <a:xfrm>
            <a:off x="268822" y="2780928"/>
            <a:ext cx="4951250" cy="3323987"/>
          </a:xfrm>
          <a:prstGeom prst="rect">
            <a:avLst/>
          </a:prstGeom>
          <a:noFill/>
          <a:ln w="9525">
            <a:solidFill>
              <a:schemeClr val="tx1"/>
            </a:solidFill>
          </a:ln>
        </p:spPr>
        <p:txBody>
          <a:bodyPr wrap="square" rtlCol="0">
            <a:spAutoFit/>
          </a:bodyPr>
          <a:lstStyle/>
          <a:p>
            <a:pPr lvl="0"/>
            <a:r>
              <a:rPr lang="nb-NO" sz="1400" b="1" dirty="0" smtClean="0"/>
              <a:t>Studiegruppen</a:t>
            </a:r>
            <a:endParaRPr lang="nb-NO" sz="1400" dirty="0"/>
          </a:p>
          <a:p>
            <a:pPr lvl="0"/>
            <a:r>
              <a:rPr lang="nb-NO" sz="1400" dirty="0"/>
              <a:t>Torstein </a:t>
            </a:r>
            <a:r>
              <a:rPr lang="nb-NO" sz="1400" dirty="0" smtClean="0"/>
              <a:t>Vik, </a:t>
            </a:r>
            <a:r>
              <a:rPr lang="nb-NO" sz="1400" dirty="0"/>
              <a:t>NTNU</a:t>
            </a:r>
          </a:p>
          <a:p>
            <a:pPr lvl="0"/>
            <a:r>
              <a:rPr lang="nb-NO" sz="1400" dirty="0"/>
              <a:t>Karin Roeleveld, NTNU</a:t>
            </a:r>
          </a:p>
          <a:p>
            <a:pPr lvl="0"/>
            <a:r>
              <a:rPr lang="nb-NO" sz="1400" dirty="0"/>
              <a:t>Siri Merete Brændvik, St. </a:t>
            </a:r>
            <a:r>
              <a:rPr lang="nb-NO" sz="1400" dirty="0" err="1" smtClean="0"/>
              <a:t>Olavsl</a:t>
            </a:r>
            <a:r>
              <a:rPr lang="nb-NO" sz="1400" dirty="0" smtClean="0"/>
              <a:t>/NTNU</a:t>
            </a:r>
            <a:endParaRPr lang="nb-NO" sz="1400" dirty="0"/>
          </a:p>
          <a:p>
            <a:pPr lvl="0"/>
            <a:r>
              <a:rPr lang="nb-NO" sz="1400" dirty="0" smtClean="0"/>
              <a:t>Guro L </a:t>
            </a:r>
            <a:r>
              <a:rPr lang="nb-NO" sz="1400" dirty="0"/>
              <a:t>Andersen, Vestfold </a:t>
            </a:r>
            <a:r>
              <a:rPr lang="nb-NO" sz="1400" dirty="0" smtClean="0"/>
              <a:t>sykehus/NTNU</a:t>
            </a:r>
            <a:endParaRPr lang="nb-NO" sz="1400" dirty="0"/>
          </a:p>
          <a:p>
            <a:pPr lvl="0"/>
            <a:r>
              <a:rPr lang="nb-NO" sz="1400" dirty="0"/>
              <a:t>Anne Elisabeth Ross Raftemo, </a:t>
            </a:r>
            <a:r>
              <a:rPr lang="nb-NO" sz="1400" dirty="0" smtClean="0"/>
              <a:t>Vestfold sykehus</a:t>
            </a:r>
            <a:endParaRPr lang="nb-NO" sz="1400" dirty="0"/>
          </a:p>
          <a:p>
            <a:pPr lvl="0"/>
            <a:r>
              <a:rPr lang="nb-NO" sz="1400" dirty="0"/>
              <a:t>Bendik Lund, St. </a:t>
            </a:r>
            <a:r>
              <a:rPr lang="nb-NO" sz="1400" dirty="0" err="1" smtClean="0"/>
              <a:t>Olavsl</a:t>
            </a:r>
            <a:r>
              <a:rPr lang="nb-NO" sz="1400" dirty="0" smtClean="0"/>
              <a:t>/NTNU/Nettverket</a:t>
            </a:r>
            <a:endParaRPr lang="nb-NO" sz="1400" dirty="0"/>
          </a:p>
          <a:p>
            <a:pPr lvl="0"/>
            <a:r>
              <a:rPr lang="nb-NO" sz="1400" dirty="0"/>
              <a:t>Rannei Sæther, St. </a:t>
            </a:r>
            <a:r>
              <a:rPr lang="nb-NO" sz="1400" dirty="0" smtClean="0"/>
              <a:t>Olavs/NTNU</a:t>
            </a:r>
            <a:endParaRPr lang="nb-NO" sz="1400" dirty="0"/>
          </a:p>
          <a:p>
            <a:pPr lvl="0"/>
            <a:r>
              <a:rPr lang="nb-NO" sz="1400" dirty="0"/>
              <a:t>Kjersti </a:t>
            </a:r>
            <a:r>
              <a:rPr lang="nb-NO" sz="1400" dirty="0" smtClean="0"/>
              <a:t>Ramstad, Oslo Universitetssykehus</a:t>
            </a:r>
            <a:endParaRPr lang="nb-NO" sz="1400" dirty="0"/>
          </a:p>
          <a:p>
            <a:pPr lvl="0"/>
            <a:r>
              <a:rPr lang="nb-NO" sz="1400" dirty="0"/>
              <a:t>Torarin </a:t>
            </a:r>
            <a:r>
              <a:rPr lang="nb-NO" sz="1400" dirty="0" err="1"/>
              <a:t>Lamvik</a:t>
            </a:r>
            <a:r>
              <a:rPr lang="nb-NO" sz="1400" dirty="0"/>
              <a:t>, St. </a:t>
            </a:r>
            <a:r>
              <a:rPr lang="nb-NO" sz="1400" dirty="0" smtClean="0"/>
              <a:t>Olavs </a:t>
            </a:r>
          </a:p>
          <a:p>
            <a:pPr lvl="0"/>
            <a:r>
              <a:rPr lang="nb-NO" sz="1400" dirty="0" smtClean="0"/>
              <a:t>Jasmina Majkic-Tajsic , Universitetssykehuset i Nord Norge</a:t>
            </a:r>
          </a:p>
          <a:p>
            <a:pPr lvl="0"/>
            <a:r>
              <a:rPr lang="nb-NO" sz="1400" dirty="0" smtClean="0"/>
              <a:t>Rannei Sæther, St. Olavs/NTNU</a:t>
            </a:r>
          </a:p>
          <a:p>
            <a:pPr lvl="0"/>
            <a:r>
              <a:rPr lang="nb-NO" sz="1400" dirty="0" smtClean="0"/>
              <a:t>Ellen Marie Bardal, NTNU</a:t>
            </a:r>
          </a:p>
          <a:p>
            <a:pPr lvl="0"/>
            <a:r>
              <a:rPr lang="nb-NO" sz="1400" dirty="0" smtClean="0"/>
              <a:t>Ingvild Storheil, St. Olavs</a:t>
            </a:r>
            <a:endParaRPr lang="nb-NO" sz="1400" dirty="0"/>
          </a:p>
          <a:p>
            <a:pPr lvl="0"/>
            <a:r>
              <a:rPr lang="nb-NO" sz="1400" dirty="0"/>
              <a:t>Annet </a:t>
            </a:r>
            <a:r>
              <a:rPr lang="nb-NO" sz="1400" dirty="0" err="1" smtClean="0"/>
              <a:t>Dallmaijer</a:t>
            </a:r>
            <a:r>
              <a:rPr lang="nb-NO" sz="1400" dirty="0"/>
              <a:t>, VU Medical Center, </a:t>
            </a:r>
            <a:r>
              <a:rPr lang="nb-NO" sz="1400" dirty="0" smtClean="0"/>
              <a:t>Amsterdam</a:t>
            </a:r>
            <a:r>
              <a:rPr lang="nb-NO" sz="1200" dirty="0" smtClean="0"/>
              <a:t> </a:t>
            </a:r>
            <a:endParaRPr lang="nb-NO"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556" y="575167"/>
            <a:ext cx="1391459" cy="10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40152" y="2780928"/>
            <a:ext cx="2304256" cy="738664"/>
          </a:xfrm>
          <a:prstGeom prst="rect">
            <a:avLst/>
          </a:prstGeom>
          <a:noFill/>
          <a:ln>
            <a:solidFill>
              <a:srgbClr val="002060"/>
            </a:solidFill>
          </a:ln>
        </p:spPr>
        <p:txBody>
          <a:bodyPr wrap="square" rtlCol="0">
            <a:spAutoFit/>
          </a:bodyPr>
          <a:lstStyle/>
          <a:p>
            <a:r>
              <a:rPr lang="en-US" sz="1400" dirty="0" err="1" smtClean="0"/>
              <a:t>Haukeland</a:t>
            </a:r>
            <a:r>
              <a:rPr lang="en-US" sz="1400" dirty="0" smtClean="0"/>
              <a:t> </a:t>
            </a:r>
            <a:r>
              <a:rPr lang="en-US" sz="1400" dirty="0" err="1" smtClean="0"/>
              <a:t>Universitetssykehus</a:t>
            </a:r>
            <a:endParaRPr lang="en-US" sz="1400" dirty="0" smtClean="0"/>
          </a:p>
          <a:p>
            <a:r>
              <a:rPr lang="en-US" sz="1400" dirty="0" err="1" smtClean="0"/>
              <a:t>Ånen</a:t>
            </a:r>
            <a:r>
              <a:rPr lang="en-US" sz="1400" dirty="0" smtClean="0"/>
              <a:t> Aarli</a:t>
            </a:r>
            <a:endParaRPr lang="en-US" sz="14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6237312"/>
            <a:ext cx="22955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96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Hvem kan delta?</a:t>
            </a:r>
            <a:endParaRPr lang="nb-NO" dirty="0">
              <a:solidFill>
                <a:schemeClr val="accent1">
                  <a:lumMod val="50000"/>
                </a:schemeClr>
              </a:solidFill>
            </a:endParaRPr>
          </a:p>
        </p:txBody>
      </p:sp>
      <p:sp>
        <p:nvSpPr>
          <p:cNvPr id="3" name="Plassholder for innhold 2"/>
          <p:cNvSpPr>
            <a:spLocks noGrp="1"/>
          </p:cNvSpPr>
          <p:nvPr>
            <p:ph sz="quarter" idx="1"/>
          </p:nvPr>
        </p:nvSpPr>
        <p:spPr/>
        <p:txBody>
          <a:bodyPr/>
          <a:lstStyle/>
          <a:p>
            <a:pPr>
              <a:buFont typeface="Wingdings" pitchFamily="2" charset="2"/>
              <a:buChar char="Ø"/>
            </a:pPr>
            <a:r>
              <a:rPr lang="nb-NO" dirty="0" smtClean="0"/>
              <a:t>Barn og unge i alderen 4-17 år </a:t>
            </a:r>
          </a:p>
          <a:p>
            <a:pPr>
              <a:buFont typeface="Wingdings" pitchFamily="2" charset="2"/>
              <a:buChar char="Ø"/>
            </a:pPr>
            <a:r>
              <a:rPr lang="nb-NO" dirty="0" err="1" smtClean="0"/>
              <a:t>Uni-</a:t>
            </a:r>
            <a:r>
              <a:rPr lang="nb-NO" dirty="0" smtClean="0"/>
              <a:t> eller bilateral CP</a:t>
            </a:r>
          </a:p>
          <a:p>
            <a:pPr>
              <a:buFont typeface="Wingdings" pitchFamily="2" charset="2"/>
              <a:buChar char="Ø"/>
            </a:pPr>
            <a:r>
              <a:rPr lang="nb-NO" dirty="0" smtClean="0"/>
              <a:t>GMFCS nivå I og II</a:t>
            </a:r>
          </a:p>
          <a:p>
            <a:pPr>
              <a:buFont typeface="Wingdings" pitchFamily="2" charset="2"/>
              <a:buChar char="Ø"/>
            </a:pPr>
            <a:r>
              <a:rPr lang="nb-NO" dirty="0" smtClean="0"/>
              <a:t>Behandlende lege finner indikasjon for behandling med </a:t>
            </a:r>
            <a:r>
              <a:rPr lang="nb-NO" dirty="0" err="1" smtClean="0"/>
              <a:t>BoNT</a:t>
            </a:r>
            <a:r>
              <a:rPr lang="nb-NO" dirty="0" smtClean="0"/>
              <a:t>-A i leggens </a:t>
            </a:r>
            <a:r>
              <a:rPr lang="nb-NO" smtClean="0"/>
              <a:t>plantarfleksorer</a:t>
            </a:r>
            <a:endParaRPr lang="nb-NO" dirty="0" smtClean="0"/>
          </a:p>
          <a:p>
            <a:pPr>
              <a:buFont typeface="Wingdings" pitchFamily="2" charset="2"/>
              <a:buChar char="Ø"/>
            </a:pPr>
            <a:endParaRPr lang="nb-NO" dirty="0" smtClean="0"/>
          </a:p>
          <a:p>
            <a:pPr>
              <a:buNone/>
            </a:pPr>
            <a:r>
              <a:rPr lang="nb-NO" dirty="0" smtClean="0"/>
              <a:t>    </a:t>
            </a:r>
            <a:r>
              <a:rPr lang="nb-NO" i="1" dirty="0" smtClean="0"/>
              <a:t>Eksklusjonskriterier:</a:t>
            </a:r>
          </a:p>
          <a:p>
            <a:pPr>
              <a:buFont typeface="Wingdings" pitchFamily="2" charset="2"/>
              <a:buChar char="Ø"/>
            </a:pPr>
            <a:r>
              <a:rPr lang="nb-NO" sz="2000" i="1" dirty="0" smtClean="0"/>
              <a:t> Betydelig svekket kognitiv funksjon </a:t>
            </a:r>
          </a:p>
          <a:p>
            <a:pPr>
              <a:buFont typeface="Wingdings" pitchFamily="2" charset="2"/>
              <a:buChar char="Ø"/>
            </a:pPr>
            <a:r>
              <a:rPr lang="nb-NO" sz="2000" i="1" dirty="0" err="1" smtClean="0"/>
              <a:t>BoNT-A</a:t>
            </a:r>
            <a:r>
              <a:rPr lang="nb-NO" sz="2000" i="1" dirty="0" smtClean="0"/>
              <a:t> injeksjoner i bena siste 6 måneder</a:t>
            </a:r>
          </a:p>
          <a:p>
            <a:pPr>
              <a:buFont typeface="Wingdings" pitchFamily="2" charset="2"/>
              <a:buChar char="Ø"/>
            </a:pPr>
            <a:r>
              <a:rPr lang="nb-NO" sz="2000" i="1" dirty="0" smtClean="0"/>
              <a:t>Ortopedisk inngrep i bena siste 2 år</a:t>
            </a:r>
          </a:p>
          <a:p>
            <a:pPr>
              <a:buFont typeface="Wingdings" pitchFamily="2" charset="2"/>
              <a:buChar char="Ø"/>
            </a:pPr>
            <a:r>
              <a:rPr lang="nb-NO" sz="2000" i="1" dirty="0" smtClean="0"/>
              <a:t>Fikserte </a:t>
            </a:r>
            <a:r>
              <a:rPr lang="nb-NO" sz="2000" i="1" dirty="0" err="1" smtClean="0"/>
              <a:t>kontrakturer</a:t>
            </a:r>
            <a:r>
              <a:rPr lang="nb-NO" sz="2000" i="1" dirty="0" smtClean="0"/>
              <a:t> i ankelleddene</a:t>
            </a:r>
            <a:endParaRPr lang="nb-NO" sz="2000" i="1" dirty="0"/>
          </a:p>
        </p:txBody>
      </p:sp>
    </p:spTree>
    <p:extLst>
      <p:ext uri="{BB962C8B-B14F-4D97-AF65-F5344CB8AC3E}">
        <p14:creationId xmlns:p14="http://schemas.microsoft.com/office/powerpoint/2010/main" val="90705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440738" cy="914400"/>
          </a:xfrm>
        </p:spPr>
        <p:txBody>
          <a:bodyPr/>
          <a:lstStyle/>
          <a:p>
            <a:pPr algn="ctr"/>
            <a:r>
              <a:rPr lang="en-US" dirty="0" err="1" smtClean="0">
                <a:solidFill>
                  <a:schemeClr val="accent1">
                    <a:lumMod val="50000"/>
                  </a:schemeClr>
                </a:solidFill>
              </a:rPr>
              <a:t>Hvor</a:t>
            </a:r>
            <a:r>
              <a:rPr lang="en-US" dirty="0" smtClean="0">
                <a:solidFill>
                  <a:schemeClr val="accent1">
                    <a:lumMod val="50000"/>
                  </a:schemeClr>
                </a:solidFill>
              </a:rPr>
              <a:t> </a:t>
            </a:r>
            <a:r>
              <a:rPr lang="en-US" dirty="0" err="1" smtClean="0">
                <a:solidFill>
                  <a:schemeClr val="accent1">
                    <a:lumMod val="50000"/>
                  </a:schemeClr>
                </a:solidFill>
              </a:rPr>
              <a:t>står</a:t>
            </a:r>
            <a:r>
              <a:rPr lang="en-US" dirty="0" smtClean="0">
                <a:solidFill>
                  <a:schemeClr val="accent1">
                    <a:lumMod val="50000"/>
                  </a:schemeClr>
                </a:solidFill>
              </a:rPr>
              <a:t> vi?</a:t>
            </a:r>
            <a:endParaRPr lang="en-US" dirty="0">
              <a:solidFill>
                <a:schemeClr val="accent1">
                  <a:lumMod val="50000"/>
                </a:schemeClr>
              </a:solidFill>
            </a:endParaRPr>
          </a:p>
        </p:txBody>
      </p:sp>
      <p:sp>
        <p:nvSpPr>
          <p:cNvPr id="3" name="Content Placeholder 2"/>
          <p:cNvSpPr>
            <a:spLocks noGrp="1"/>
          </p:cNvSpPr>
          <p:nvPr>
            <p:ph idx="1"/>
          </p:nvPr>
        </p:nvSpPr>
        <p:spPr>
          <a:xfrm>
            <a:off x="395536" y="1556792"/>
            <a:ext cx="8440738" cy="4392488"/>
          </a:xfrm>
        </p:spPr>
        <p:txBody>
          <a:bodyPr/>
          <a:lstStyle/>
          <a:p>
            <a:endParaRPr lang="en-US" dirty="0"/>
          </a:p>
          <a:p>
            <a:pPr>
              <a:buFont typeface="Wingdings" panose="05000000000000000000" pitchFamily="2" charset="2"/>
              <a:buChar char="ü"/>
            </a:pPr>
            <a:r>
              <a:rPr lang="en-US" sz="2800" dirty="0" err="1" smtClean="0"/>
              <a:t>Erfaring</a:t>
            </a:r>
            <a:r>
              <a:rPr lang="en-US" sz="2800" dirty="0" smtClean="0"/>
              <a:t> </a:t>
            </a:r>
            <a:r>
              <a:rPr lang="en-US" sz="2800" dirty="0" err="1" smtClean="0"/>
              <a:t>og</a:t>
            </a:r>
            <a:r>
              <a:rPr lang="en-US" sz="2800" dirty="0" smtClean="0"/>
              <a:t> status: </a:t>
            </a:r>
          </a:p>
          <a:p>
            <a:pPr lvl="1"/>
            <a:endParaRPr lang="en-US" sz="2800" dirty="0" smtClean="0"/>
          </a:p>
          <a:p>
            <a:pPr lvl="1"/>
            <a:r>
              <a:rPr lang="en-US" sz="2800" dirty="0" smtClean="0"/>
              <a:t>20 </a:t>
            </a:r>
            <a:r>
              <a:rPr lang="en-US" sz="2800" dirty="0" err="1" smtClean="0"/>
              <a:t>er</a:t>
            </a:r>
            <a:r>
              <a:rPr lang="en-US" sz="2800" dirty="0" smtClean="0"/>
              <a:t> </a:t>
            </a:r>
            <a:r>
              <a:rPr lang="en-US" sz="2800" dirty="0" err="1" smtClean="0"/>
              <a:t>rekruttert</a:t>
            </a:r>
            <a:endParaRPr lang="en-US" sz="2800" dirty="0" smtClean="0"/>
          </a:p>
          <a:p>
            <a:pPr lvl="1"/>
            <a:endParaRPr lang="en-US" sz="2800" dirty="0" smtClean="0"/>
          </a:p>
          <a:p>
            <a:pPr lvl="1"/>
            <a:r>
              <a:rPr lang="en-US" sz="2800" dirty="0" err="1" smtClean="0"/>
              <a:t>Foreldre</a:t>
            </a:r>
            <a:r>
              <a:rPr lang="en-US" sz="2800" dirty="0" smtClean="0"/>
              <a:t> </a:t>
            </a:r>
            <a:r>
              <a:rPr lang="en-US" sz="2800" dirty="0" err="1" smtClean="0"/>
              <a:t>er</a:t>
            </a:r>
            <a:r>
              <a:rPr lang="en-US" sz="2800" dirty="0" smtClean="0"/>
              <a:t> positive </a:t>
            </a:r>
            <a:r>
              <a:rPr lang="en-US" sz="2800" dirty="0" err="1" smtClean="0"/>
              <a:t>til</a:t>
            </a:r>
            <a:r>
              <a:rPr lang="en-US" sz="2800" dirty="0" smtClean="0"/>
              <a:t> at </a:t>
            </a:r>
            <a:r>
              <a:rPr lang="en-US" sz="2800" dirty="0" err="1" smtClean="0"/>
              <a:t>barna</a:t>
            </a:r>
            <a:r>
              <a:rPr lang="en-US" sz="2800" dirty="0" smtClean="0"/>
              <a:t> </a:t>
            </a:r>
            <a:r>
              <a:rPr lang="en-US" sz="2800" dirty="0" err="1" smtClean="0"/>
              <a:t>skal</a:t>
            </a:r>
            <a:r>
              <a:rPr lang="en-US" sz="2800" dirty="0" smtClean="0"/>
              <a:t> delta</a:t>
            </a:r>
          </a:p>
          <a:p>
            <a:pPr marL="457200" lvl="1" indent="0">
              <a:buNone/>
            </a:pPr>
            <a:endParaRPr lang="en-US" sz="2800" b="1" dirty="0" smtClean="0">
              <a:solidFill>
                <a:schemeClr val="accent1">
                  <a:lumMod val="75000"/>
                </a:schemeClr>
              </a:solidFill>
            </a:endParaRPr>
          </a:p>
          <a:p>
            <a:pPr marL="457200" lvl="1" indent="0">
              <a:buNone/>
            </a:pPr>
            <a:r>
              <a:rPr lang="en-US" sz="2800" b="1" dirty="0" smtClean="0">
                <a:solidFill>
                  <a:schemeClr val="accent1">
                    <a:lumMod val="75000"/>
                  </a:schemeClr>
                </a:solidFill>
              </a:rPr>
              <a:t>Vi </a:t>
            </a:r>
            <a:r>
              <a:rPr lang="en-US" sz="2800" b="1" dirty="0" err="1" smtClean="0">
                <a:solidFill>
                  <a:schemeClr val="accent1">
                    <a:lumMod val="75000"/>
                  </a:schemeClr>
                </a:solidFill>
              </a:rPr>
              <a:t>er</a:t>
            </a:r>
            <a:r>
              <a:rPr lang="en-US" sz="2800" b="1" dirty="0" smtClean="0">
                <a:solidFill>
                  <a:schemeClr val="accent1">
                    <a:lumMod val="75000"/>
                  </a:schemeClr>
                </a:solidFill>
              </a:rPr>
              <a:t> </a:t>
            </a:r>
            <a:r>
              <a:rPr lang="en-US" sz="2800" b="1" dirty="0" err="1" smtClean="0">
                <a:solidFill>
                  <a:schemeClr val="accent1">
                    <a:lumMod val="75000"/>
                  </a:schemeClr>
                </a:solidFill>
              </a:rPr>
              <a:t>optimistiske</a:t>
            </a:r>
            <a:r>
              <a:rPr lang="en-US" sz="2800" b="1" dirty="0" smtClean="0">
                <a:solidFill>
                  <a:schemeClr val="accent1">
                    <a:lumMod val="75000"/>
                  </a:schemeClr>
                </a:solidFill>
              </a:rPr>
              <a:t>!</a:t>
            </a:r>
          </a:p>
          <a:p>
            <a:pPr lvl="1"/>
            <a:endParaRPr lang="en-US" sz="2800" dirty="0" smtClean="0"/>
          </a:p>
          <a:p>
            <a:endParaRPr lang="en-US" dirty="0" smtClean="0"/>
          </a:p>
          <a:p>
            <a:pPr lvl="1"/>
            <a:endParaRPr lang="en-US" dirty="0"/>
          </a:p>
        </p:txBody>
      </p:sp>
    </p:spTree>
    <p:extLst>
      <p:ext uri="{BB962C8B-B14F-4D97-AF65-F5344CB8AC3E}">
        <p14:creationId xmlns:p14="http://schemas.microsoft.com/office/powerpoint/2010/main" val="3787522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solidFill>
                  <a:schemeClr val="accent1">
                    <a:lumMod val="50000"/>
                  </a:schemeClr>
                </a:solidFill>
              </a:rPr>
              <a:t>Målsetting og betydning</a:t>
            </a:r>
            <a:endParaRPr lang="nb-NO" dirty="0">
              <a:solidFill>
                <a:schemeClr val="accent1">
                  <a:lumMod val="50000"/>
                </a:schemeClr>
              </a:solidFill>
            </a:endParaRPr>
          </a:p>
        </p:txBody>
      </p:sp>
      <p:sp>
        <p:nvSpPr>
          <p:cNvPr id="3" name="Plassholder for innhold 2"/>
          <p:cNvSpPr>
            <a:spLocks noGrp="1"/>
          </p:cNvSpPr>
          <p:nvPr>
            <p:ph sz="quarter" idx="1"/>
          </p:nvPr>
        </p:nvSpPr>
        <p:spPr/>
        <p:txBody>
          <a:bodyPr>
            <a:normAutofit/>
          </a:bodyPr>
          <a:lstStyle/>
          <a:p>
            <a:r>
              <a:rPr lang="nb-NO" dirty="0" smtClean="0"/>
              <a:t>Gjør behandling med </a:t>
            </a:r>
            <a:r>
              <a:rPr lang="nb-NO" dirty="0" err="1" smtClean="0"/>
              <a:t>botulinumtoksin</a:t>
            </a:r>
            <a:r>
              <a:rPr lang="nb-NO" dirty="0" smtClean="0"/>
              <a:t> i leggen det lettere å gå for barn med CP?</a:t>
            </a:r>
          </a:p>
          <a:p>
            <a:endParaRPr lang="nb-NO" dirty="0" smtClean="0"/>
          </a:p>
          <a:p>
            <a:endParaRPr lang="nb-NO" dirty="0" smtClean="0"/>
          </a:p>
          <a:p>
            <a:pPr>
              <a:buNone/>
            </a:pPr>
            <a:endParaRPr lang="nb-NO" dirty="0" smtClean="0"/>
          </a:p>
          <a:p>
            <a:endParaRPr lang="nb-NO" dirty="0" smtClean="0"/>
          </a:p>
          <a:p>
            <a:endParaRPr lang="nb-NO" dirty="0" smtClean="0"/>
          </a:p>
          <a:p>
            <a:endParaRPr lang="nb-NO" dirty="0" smtClean="0"/>
          </a:p>
          <a:p>
            <a:r>
              <a:rPr lang="nb-NO" dirty="0" smtClean="0"/>
              <a:t>Økt kunnskap kan gjøre behandlingen bedre og mer målrettet</a:t>
            </a:r>
          </a:p>
          <a:p>
            <a:r>
              <a:rPr lang="nb-NO" dirty="0" smtClean="0"/>
              <a:t>Nyttig kunnskap som bakgrunn for å lage nasjonale retningslinjer for behandlingen</a:t>
            </a:r>
            <a:endParaRPr lang="nb-NO" dirty="0"/>
          </a:p>
        </p:txBody>
      </p:sp>
      <p:pic>
        <p:nvPicPr>
          <p:cNvPr id="5" name="Picture 3"/>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47864" y="3573016"/>
            <a:ext cx="1584176" cy="14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srcRect/>
          <a:stretch>
            <a:fillRect/>
          </a:stretch>
        </p:blipFill>
        <p:spPr bwMode="auto">
          <a:xfrm>
            <a:off x="5508104" y="2628852"/>
            <a:ext cx="2319876" cy="2035675"/>
          </a:xfrm>
          <a:prstGeom prst="rect">
            <a:avLst/>
          </a:prstGeom>
          <a:noFill/>
          <a:ln w="9525">
            <a:noFill/>
            <a:miter lim="800000"/>
            <a:headEnd/>
            <a:tailEnd/>
          </a:ln>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70" y="2710118"/>
            <a:ext cx="2637386" cy="175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7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32656"/>
            <a:ext cx="7886700" cy="1325563"/>
          </a:xfrm>
        </p:spPr>
        <p:txBody>
          <a:bodyPr/>
          <a:lstStyle/>
          <a:p>
            <a:pPr algn="ctr"/>
            <a:r>
              <a:rPr lang="nb-NO" sz="4800" dirty="0" smtClean="0">
                <a:solidFill>
                  <a:schemeClr val="accent1">
                    <a:lumMod val="50000"/>
                  </a:schemeClr>
                </a:solidFill>
              </a:rPr>
              <a:t>Takk for oppmerksomheten!</a:t>
            </a:r>
            <a:endParaRPr lang="nb-NO" sz="4800" dirty="0"/>
          </a:p>
        </p:txBody>
      </p:sp>
      <p:sp>
        <p:nvSpPr>
          <p:cNvPr id="10" name="Plassholder for tekst 9"/>
          <p:cNvSpPr>
            <a:spLocks noGrp="1"/>
          </p:cNvSpPr>
          <p:nvPr>
            <p:ph type="body" idx="1"/>
          </p:nvPr>
        </p:nvSpPr>
        <p:spPr/>
        <p:txBody>
          <a:bodyPr/>
          <a:lstStyle/>
          <a:p>
            <a:endParaRPr lang="nb-NO" dirty="0"/>
          </a:p>
        </p:txBody>
      </p:sp>
      <p:sp>
        <p:nvSpPr>
          <p:cNvPr id="3" name="Plassholder for innhold 2"/>
          <p:cNvSpPr>
            <a:spLocks noGrp="1"/>
          </p:cNvSpPr>
          <p:nvPr>
            <p:ph sz="half" idx="2"/>
          </p:nvPr>
        </p:nvSpPr>
        <p:spPr/>
        <p:txBody>
          <a:bodyPr/>
          <a:lstStyle/>
          <a:p>
            <a:pPr marL="0" indent="0">
              <a:buNone/>
            </a:pPr>
            <a:r>
              <a:rPr lang="nb-NO" sz="2800" dirty="0" smtClean="0"/>
              <a:t>                    </a:t>
            </a:r>
          </a:p>
        </p:txBody>
      </p:sp>
      <p:sp>
        <p:nvSpPr>
          <p:cNvPr id="11" name="Plassholder for tekst 10"/>
          <p:cNvSpPr>
            <a:spLocks noGrp="1"/>
          </p:cNvSpPr>
          <p:nvPr>
            <p:ph type="body" sz="quarter" idx="3"/>
          </p:nvPr>
        </p:nvSpPr>
        <p:spPr/>
        <p:txBody>
          <a:bodyPr/>
          <a:lstStyle/>
          <a:p>
            <a:endParaRPr lang="nb-NO"/>
          </a:p>
        </p:txBody>
      </p:sp>
      <p:sp>
        <p:nvSpPr>
          <p:cNvPr id="5" name="Plassholder for lysbildenummer 4"/>
          <p:cNvSpPr>
            <a:spLocks noGrp="1"/>
          </p:cNvSpPr>
          <p:nvPr>
            <p:ph type="sldNum" sz="quarter" idx="12"/>
          </p:nvPr>
        </p:nvSpPr>
        <p:spPr/>
        <p:txBody>
          <a:bodyPr/>
          <a:lstStyle/>
          <a:p>
            <a:pPr>
              <a:defRPr/>
            </a:pPr>
            <a:fld id="{55F66CDD-A065-4150-B06B-0E3841FC8DFB}" type="slidenum">
              <a:rPr lang="nb-NO" altLang="nb-NO" smtClean="0"/>
              <a:pPr>
                <a:defRPr/>
              </a:pPr>
              <a:t>14</a:t>
            </a:fld>
            <a:endParaRPr lang="nb-NO" altLang="nb-NO"/>
          </a:p>
        </p:txBody>
      </p:sp>
      <p:pic>
        <p:nvPicPr>
          <p:cNvPr id="12" name="Bil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972716"/>
            <a:ext cx="2369069" cy="3566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6165304"/>
            <a:ext cx="22955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lassholder for innhold 8"/>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3563888" y="1964034"/>
            <a:ext cx="4752528" cy="3589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240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188640"/>
            <a:ext cx="7886700" cy="1325563"/>
          </a:xfrm>
        </p:spPr>
        <p:txBody>
          <a:bodyPr/>
          <a:lstStyle/>
          <a:p>
            <a:pPr marL="361950" indent="-361950" algn="ctr"/>
            <a:r>
              <a:rPr lang="nb-NO" sz="3600" dirty="0" err="1"/>
              <a:t>Botulinumtoksin</a:t>
            </a:r>
            <a:r>
              <a:rPr lang="nb-NO" sz="3600" dirty="0"/>
              <a:t> A (</a:t>
            </a:r>
            <a:r>
              <a:rPr lang="nb-NO" sz="3600" dirty="0" err="1"/>
              <a:t>BoNT</a:t>
            </a:r>
            <a:r>
              <a:rPr lang="nb-NO" sz="3600" dirty="0"/>
              <a:t>-A)</a:t>
            </a:r>
          </a:p>
        </p:txBody>
      </p:sp>
      <p:sp>
        <p:nvSpPr>
          <p:cNvPr id="3" name="Plassholder for innhold 2"/>
          <p:cNvSpPr>
            <a:spLocks noGrp="1"/>
          </p:cNvSpPr>
          <p:nvPr>
            <p:ph idx="1"/>
          </p:nvPr>
        </p:nvSpPr>
        <p:spPr>
          <a:xfrm>
            <a:off x="539552" y="1196752"/>
            <a:ext cx="7958708" cy="4752528"/>
          </a:xfrm>
        </p:spPr>
        <p:txBody>
          <a:bodyPr/>
          <a:lstStyle/>
          <a:p>
            <a:pPr marL="0" indent="0">
              <a:buNone/>
            </a:pPr>
            <a:endParaRPr lang="nb-NO" dirty="0" smtClean="0"/>
          </a:p>
          <a:p>
            <a:pPr lvl="1">
              <a:buFont typeface="Arial" pitchFamily="34" charset="0"/>
              <a:buChar char="•"/>
            </a:pPr>
            <a:r>
              <a:rPr lang="nb-NO" sz="2000" dirty="0" smtClean="0"/>
              <a:t>Intramuskulære injeksjoner for å redusere spastisitet              </a:t>
            </a:r>
            <a:r>
              <a:rPr lang="nb-NO" sz="1200" i="1" dirty="0" smtClean="0"/>
              <a:t>Strobl et al. 2015</a:t>
            </a:r>
            <a:endParaRPr lang="nb-NO" sz="1200" i="1" dirty="0"/>
          </a:p>
          <a:p>
            <a:pPr lvl="1">
              <a:buFont typeface="Arial" pitchFamily="34" charset="0"/>
              <a:buChar char="•"/>
            </a:pPr>
            <a:endParaRPr lang="nb-NO" dirty="0" smtClean="0"/>
          </a:p>
          <a:p>
            <a:pPr lvl="1">
              <a:buFont typeface="Arial" pitchFamily="34" charset="0"/>
              <a:buChar char="•"/>
            </a:pPr>
            <a:r>
              <a:rPr lang="nb-NO" sz="2000" dirty="0" smtClean="0"/>
              <a:t>Behandling til barn med CP i mer enn 20 år                              </a:t>
            </a:r>
            <a:r>
              <a:rPr lang="nb-NO" sz="1200" i="1" dirty="0" smtClean="0"/>
              <a:t>Love et al. 2010</a:t>
            </a:r>
          </a:p>
          <a:p>
            <a:pPr lvl="1">
              <a:buFont typeface="Arial" pitchFamily="34" charset="0"/>
              <a:buChar char="•"/>
            </a:pPr>
            <a:endParaRPr lang="nb-NO" dirty="0"/>
          </a:p>
          <a:p>
            <a:pPr lvl="1">
              <a:buFont typeface="Arial" pitchFamily="34" charset="0"/>
              <a:buChar char="•"/>
            </a:pPr>
            <a:r>
              <a:rPr lang="nb-NO" sz="2000" dirty="0" smtClean="0"/>
              <a:t>Behandlingsmål er bedret motorisk funksjon, smertereduksjon, lette stell og av-/påkledning</a:t>
            </a:r>
            <a:r>
              <a:rPr lang="nb-NO" dirty="0" smtClean="0"/>
              <a:t>                                                             </a:t>
            </a:r>
            <a:r>
              <a:rPr lang="nb-NO" sz="1200" i="1" dirty="0" smtClean="0"/>
              <a:t>Strobl </a:t>
            </a:r>
            <a:r>
              <a:rPr lang="nb-NO" sz="1200" i="1" dirty="0"/>
              <a:t>et al. </a:t>
            </a:r>
            <a:r>
              <a:rPr lang="nb-NO" sz="1200" i="1" dirty="0" smtClean="0"/>
              <a:t>2015, </a:t>
            </a:r>
            <a:endParaRPr lang="nb-NO" sz="1200" i="1" dirty="0"/>
          </a:p>
          <a:p>
            <a:pPr marL="342900" lvl="1" indent="0">
              <a:buNone/>
            </a:pPr>
            <a:endParaRPr lang="nb-NO" dirty="0"/>
          </a:p>
          <a:p>
            <a:pPr lvl="1">
              <a:buFont typeface="Arial" pitchFamily="34" charset="0"/>
              <a:buChar char="•"/>
            </a:pPr>
            <a:r>
              <a:rPr lang="nb-NO" sz="2000" dirty="0" smtClean="0"/>
              <a:t>Mangler evidensbaserte retningslinjer for behandlingen</a:t>
            </a:r>
            <a:r>
              <a:rPr lang="nb-NO" dirty="0" smtClean="0"/>
              <a:t>            </a:t>
            </a:r>
            <a:r>
              <a:rPr lang="nb-NO" sz="1200" i="1" dirty="0" err="1" smtClean="0"/>
              <a:t>Stobl</a:t>
            </a:r>
            <a:r>
              <a:rPr lang="nb-NO" sz="1200" i="1" dirty="0" smtClean="0"/>
              <a:t> </a:t>
            </a:r>
            <a:r>
              <a:rPr lang="nb-NO" sz="1200" i="1" dirty="0"/>
              <a:t>et al. 2015</a:t>
            </a:r>
          </a:p>
          <a:p>
            <a:pPr lvl="1">
              <a:buFont typeface="Arial" pitchFamily="34" charset="0"/>
              <a:buChar char="•"/>
            </a:pPr>
            <a:endParaRPr lang="nb-NO" dirty="0"/>
          </a:p>
          <a:p>
            <a:pPr lvl="1">
              <a:buFont typeface="Arial" pitchFamily="34" charset="0"/>
              <a:buChar char="•"/>
            </a:pPr>
            <a:r>
              <a:rPr lang="nb-NO" sz="2000" dirty="0" smtClean="0"/>
              <a:t>Store variasjoner i dosering, behandlingsintervall, tilleggsbehandling og ledsagende tiltak                                     </a:t>
            </a:r>
            <a:r>
              <a:rPr lang="nb-NO" sz="1200" i="1" dirty="0" smtClean="0"/>
              <a:t>Strobl </a:t>
            </a:r>
            <a:r>
              <a:rPr lang="nb-NO" sz="1200" i="1" dirty="0"/>
              <a:t>et al. 2015, </a:t>
            </a:r>
            <a:r>
              <a:rPr lang="nb-NO" sz="1200" i="1" dirty="0" err="1" smtClean="0"/>
              <a:t>Elkamil</a:t>
            </a:r>
            <a:r>
              <a:rPr lang="nb-NO" sz="1200" i="1" dirty="0" smtClean="0"/>
              <a:t> et al. 2012, </a:t>
            </a:r>
            <a:r>
              <a:rPr lang="nb-NO" sz="1200" i="1" dirty="0"/>
              <a:t>Love et al. 2010</a:t>
            </a:r>
          </a:p>
          <a:p>
            <a:pPr lvl="1">
              <a:buFont typeface="Arial" pitchFamily="34" charset="0"/>
              <a:buChar char="•"/>
            </a:pPr>
            <a:endParaRPr lang="nb-NO" dirty="0" smtClean="0"/>
          </a:p>
          <a:p>
            <a:pPr marL="342900" lvl="1" indent="0">
              <a:buNone/>
            </a:pPr>
            <a:endParaRPr lang="nb-NO" dirty="0"/>
          </a:p>
        </p:txBody>
      </p:sp>
      <p:sp>
        <p:nvSpPr>
          <p:cNvPr id="4" name="Plassholder for lysbildenummer 3"/>
          <p:cNvSpPr>
            <a:spLocks noGrp="1"/>
          </p:cNvSpPr>
          <p:nvPr>
            <p:ph type="sldNum" sz="quarter" idx="12"/>
          </p:nvPr>
        </p:nvSpPr>
        <p:spPr/>
        <p:txBody>
          <a:bodyPr/>
          <a:lstStyle/>
          <a:p>
            <a:pPr>
              <a:defRPr/>
            </a:pPr>
            <a:fld id="{55F66CDD-A065-4150-B06B-0E3841FC8DFB}" type="slidenum">
              <a:rPr lang="nb-NO" altLang="nb-NO" smtClean="0"/>
              <a:pPr>
                <a:defRPr/>
              </a:pPr>
              <a:t>2</a:t>
            </a:fld>
            <a:endParaRPr lang="nb-NO" altLang="nb-NO"/>
          </a:p>
        </p:txBody>
      </p:sp>
    </p:spTree>
    <p:extLst>
      <p:ext uri="{BB962C8B-B14F-4D97-AF65-F5344CB8AC3E}">
        <p14:creationId xmlns:p14="http://schemas.microsoft.com/office/powerpoint/2010/main" val="54648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600" dirty="0" err="1" smtClean="0">
                <a:solidFill>
                  <a:schemeClr val="accent1">
                    <a:lumMod val="50000"/>
                  </a:schemeClr>
                </a:solidFill>
              </a:rPr>
              <a:t>BoNT</a:t>
            </a:r>
            <a:r>
              <a:rPr lang="nb-NO" sz="3600" dirty="0" smtClean="0">
                <a:solidFill>
                  <a:schemeClr val="accent1">
                    <a:lumMod val="50000"/>
                  </a:schemeClr>
                </a:solidFill>
              </a:rPr>
              <a:t>-A behandling i Norge </a:t>
            </a:r>
            <a:endParaRPr lang="nb-NO" sz="3600" dirty="0"/>
          </a:p>
        </p:txBody>
      </p:sp>
      <p:sp>
        <p:nvSpPr>
          <p:cNvPr id="3" name="Plassholder for innhold 2"/>
          <p:cNvSpPr>
            <a:spLocks noGrp="1"/>
          </p:cNvSpPr>
          <p:nvPr>
            <p:ph idx="1"/>
          </p:nvPr>
        </p:nvSpPr>
        <p:spPr/>
        <p:txBody>
          <a:bodyPr/>
          <a:lstStyle/>
          <a:p>
            <a:pPr>
              <a:buFont typeface="Wingdings" pitchFamily="2" charset="2"/>
              <a:buChar char="Ø"/>
            </a:pPr>
            <a:endParaRPr lang="nb-NO" sz="2800" dirty="0" smtClean="0"/>
          </a:p>
          <a:p>
            <a:pPr marL="355600" indent="-355600">
              <a:buFont typeface="Wingdings" pitchFamily="2" charset="2"/>
              <a:buChar char="Ø"/>
            </a:pPr>
            <a:r>
              <a:rPr lang="nb-NO" sz="2800" dirty="0" smtClean="0"/>
              <a:t>60% av barn med spastisk CP får </a:t>
            </a:r>
            <a:r>
              <a:rPr lang="nb-NO" sz="2800" dirty="0" err="1" smtClean="0"/>
              <a:t>BoNT</a:t>
            </a:r>
            <a:r>
              <a:rPr lang="nb-NO" sz="2800" dirty="0" smtClean="0"/>
              <a:t>-A</a:t>
            </a:r>
          </a:p>
          <a:p>
            <a:pPr marL="0" indent="0">
              <a:buNone/>
            </a:pPr>
            <a:r>
              <a:rPr lang="nb-NO" sz="2800" dirty="0" smtClean="0"/>
              <a:t> </a:t>
            </a:r>
          </a:p>
          <a:p>
            <a:pPr marL="0" indent="0">
              <a:buNone/>
            </a:pPr>
            <a:endParaRPr lang="nb-NO" sz="2800" dirty="0"/>
          </a:p>
          <a:p>
            <a:pPr>
              <a:buFont typeface="Wingdings" pitchFamily="2" charset="2"/>
              <a:buChar char="Ø"/>
            </a:pPr>
            <a:endParaRPr lang="nb-NO" sz="2800" dirty="0" smtClean="0"/>
          </a:p>
          <a:p>
            <a:pPr>
              <a:buFont typeface="Wingdings" pitchFamily="2" charset="2"/>
              <a:buChar char="Ø"/>
            </a:pPr>
            <a:endParaRPr lang="nb-NO" sz="2800" i="1" dirty="0"/>
          </a:p>
        </p:txBody>
      </p:sp>
      <p:sp>
        <p:nvSpPr>
          <p:cNvPr id="4" name="Plassholder for lysbildenummer 3"/>
          <p:cNvSpPr>
            <a:spLocks noGrp="1"/>
          </p:cNvSpPr>
          <p:nvPr>
            <p:ph type="sldNum" sz="quarter" idx="12"/>
          </p:nvPr>
        </p:nvSpPr>
        <p:spPr/>
        <p:txBody>
          <a:bodyPr/>
          <a:lstStyle/>
          <a:p>
            <a:pPr>
              <a:defRPr/>
            </a:pPr>
            <a:fld id="{55F66CDD-A065-4150-B06B-0E3841FC8DFB}" type="slidenum">
              <a:rPr lang="nb-NO" altLang="nb-NO" smtClean="0"/>
              <a:pPr>
                <a:defRPr/>
              </a:pPr>
              <a:t>3</a:t>
            </a:fld>
            <a:endParaRPr lang="nb-NO" altLang="nb-NO"/>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293969"/>
            <a:ext cx="3813084" cy="2532571"/>
          </a:xfrm>
          <a:prstGeom prst="rect">
            <a:avLst/>
          </a:prstGeom>
        </p:spPr>
      </p:pic>
    </p:spTree>
    <p:extLst>
      <p:ext uri="{BB962C8B-B14F-4D97-AF65-F5344CB8AC3E}">
        <p14:creationId xmlns:p14="http://schemas.microsoft.com/office/powerpoint/2010/main" val="675557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5"/>
            <a:ext cx="7886700" cy="1119659"/>
          </a:xfrm>
        </p:spPr>
        <p:txBody>
          <a:bodyPr/>
          <a:lstStyle/>
          <a:p>
            <a:r>
              <a:rPr lang="nb-NO" sz="3600" dirty="0" smtClean="0">
                <a:solidFill>
                  <a:schemeClr val="accent1">
                    <a:lumMod val="50000"/>
                  </a:schemeClr>
                </a:solidFill>
              </a:rPr>
              <a:t> Variasjon i </a:t>
            </a:r>
            <a:r>
              <a:rPr lang="nb-NO" sz="3600" dirty="0" err="1" smtClean="0">
                <a:solidFill>
                  <a:schemeClr val="accent1">
                    <a:lumMod val="50000"/>
                  </a:schemeClr>
                </a:solidFill>
              </a:rPr>
              <a:t>BoNT</a:t>
            </a:r>
            <a:r>
              <a:rPr lang="nb-NO" sz="3600" dirty="0" smtClean="0">
                <a:solidFill>
                  <a:schemeClr val="accent1">
                    <a:lumMod val="50000"/>
                  </a:schemeClr>
                </a:solidFill>
              </a:rPr>
              <a:t>-A behandling</a:t>
            </a:r>
            <a:endParaRPr lang="nb-NO" sz="3600" dirty="0"/>
          </a:p>
        </p:txBody>
      </p:sp>
      <p:sp>
        <p:nvSpPr>
          <p:cNvPr id="14" name="Plassholder for innhold 13"/>
          <p:cNvSpPr>
            <a:spLocks noGrp="1"/>
          </p:cNvSpPr>
          <p:nvPr>
            <p:ph sz="half" idx="1"/>
          </p:nvPr>
        </p:nvSpPr>
        <p:spPr>
          <a:xfrm>
            <a:off x="628650" y="1825625"/>
            <a:ext cx="4015358" cy="4351338"/>
          </a:xfrm>
        </p:spPr>
        <p:txBody>
          <a:bodyPr/>
          <a:lstStyle/>
          <a:p>
            <a:pPr marL="355600" indent="-355600">
              <a:buFont typeface="Wingdings" pitchFamily="2" charset="2"/>
              <a:buChar char="Ø"/>
            </a:pPr>
            <a:endParaRPr lang="nb-NO" sz="2400" dirty="0" smtClean="0"/>
          </a:p>
          <a:p>
            <a:pPr marL="355600" indent="-355600">
              <a:buFont typeface="Wingdings" pitchFamily="2" charset="2"/>
              <a:buChar char="Ø"/>
            </a:pPr>
            <a:r>
              <a:rPr lang="nb-NO" sz="2400" dirty="0" smtClean="0"/>
              <a:t>Helseregioner (p= 0.025)</a:t>
            </a:r>
          </a:p>
          <a:p>
            <a:pPr marL="0" indent="0">
              <a:buNone/>
            </a:pPr>
            <a:endParaRPr lang="nb-NO" sz="2400" dirty="0"/>
          </a:p>
          <a:p>
            <a:pPr marL="355600" indent="-355600">
              <a:buFont typeface="Wingdings" pitchFamily="2" charset="2"/>
              <a:buChar char="Ø"/>
            </a:pPr>
            <a:r>
              <a:rPr lang="nb-NO" sz="2400" dirty="0" err="1" smtClean="0"/>
              <a:t>Habiliteringssentre</a:t>
            </a:r>
            <a:r>
              <a:rPr lang="nb-NO" sz="2400" dirty="0" smtClean="0"/>
              <a:t>:</a:t>
            </a:r>
            <a:endParaRPr lang="nb-NO" sz="2400" dirty="0"/>
          </a:p>
          <a:p>
            <a:pPr marL="355600" indent="-355600">
              <a:buNone/>
            </a:pPr>
            <a:r>
              <a:rPr lang="nb-NO" sz="2400" dirty="0" smtClean="0"/>
              <a:t>    Variasjon fra 33%-84%</a:t>
            </a:r>
            <a:endParaRPr lang="nb-NO" dirty="0" smtClean="0"/>
          </a:p>
          <a:p>
            <a:pPr marL="355600" indent="-355600">
              <a:buNone/>
            </a:pPr>
            <a:r>
              <a:rPr lang="nb-NO" dirty="0" smtClean="0"/>
              <a:t>     </a:t>
            </a:r>
            <a:endParaRPr lang="nb-NO" dirty="0"/>
          </a:p>
          <a:p>
            <a:pPr>
              <a:buFont typeface="Wingdings" pitchFamily="2" charset="2"/>
              <a:buChar char="Ø"/>
            </a:pPr>
            <a:endParaRPr lang="nb-NO" dirty="0" smtClean="0"/>
          </a:p>
        </p:txBody>
      </p:sp>
      <p:pic>
        <p:nvPicPr>
          <p:cNvPr id="16" name="Plassholder for innhold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78395" y="1196752"/>
            <a:ext cx="4320480" cy="5231170"/>
          </a:xfrm>
        </p:spPr>
      </p:pic>
      <p:sp>
        <p:nvSpPr>
          <p:cNvPr id="4" name="Plassholder for lysbildenummer 3"/>
          <p:cNvSpPr>
            <a:spLocks noGrp="1"/>
          </p:cNvSpPr>
          <p:nvPr>
            <p:ph type="sldNum" sz="quarter" idx="12"/>
          </p:nvPr>
        </p:nvSpPr>
        <p:spPr/>
        <p:txBody>
          <a:bodyPr/>
          <a:lstStyle/>
          <a:p>
            <a:pPr>
              <a:defRPr/>
            </a:pPr>
            <a:fld id="{55F66CDD-A065-4150-B06B-0E3841FC8DFB}" type="slidenum">
              <a:rPr lang="nb-NO" altLang="nb-NO" smtClean="0"/>
              <a:pPr>
                <a:defRPr/>
              </a:pPr>
              <a:t>4</a:t>
            </a:fld>
            <a:endParaRPr lang="nb-NO" altLang="nb-NO"/>
          </a:p>
        </p:txBody>
      </p:sp>
      <p:sp>
        <p:nvSpPr>
          <p:cNvPr id="17" name="TekstSylinder 16"/>
          <p:cNvSpPr txBox="1"/>
          <p:nvPr/>
        </p:nvSpPr>
        <p:spPr>
          <a:xfrm>
            <a:off x="6418703" y="5354954"/>
            <a:ext cx="710451" cy="369332"/>
          </a:xfrm>
          <a:prstGeom prst="rect">
            <a:avLst/>
          </a:prstGeom>
          <a:noFill/>
        </p:spPr>
        <p:txBody>
          <a:bodyPr wrap="none" rtlCol="0">
            <a:spAutoFit/>
          </a:bodyPr>
          <a:lstStyle/>
          <a:p>
            <a:r>
              <a:rPr lang="nb-NO" dirty="0" smtClean="0">
                <a:solidFill>
                  <a:srgbClr val="FF0000"/>
                </a:solidFill>
              </a:rPr>
              <a:t>59%</a:t>
            </a:r>
            <a:r>
              <a:rPr lang="nb-NO" dirty="0" smtClean="0"/>
              <a:t> </a:t>
            </a:r>
            <a:endParaRPr lang="nb-NO" dirty="0"/>
          </a:p>
        </p:txBody>
      </p:sp>
      <p:sp>
        <p:nvSpPr>
          <p:cNvPr id="18" name="TekstSylinder 17"/>
          <p:cNvSpPr txBox="1"/>
          <p:nvPr/>
        </p:nvSpPr>
        <p:spPr>
          <a:xfrm>
            <a:off x="5004048" y="3808462"/>
            <a:ext cx="710451" cy="369332"/>
          </a:xfrm>
          <a:prstGeom prst="rect">
            <a:avLst/>
          </a:prstGeom>
          <a:noFill/>
        </p:spPr>
        <p:txBody>
          <a:bodyPr wrap="none" rtlCol="0">
            <a:spAutoFit/>
          </a:bodyPr>
          <a:lstStyle/>
          <a:p>
            <a:r>
              <a:rPr lang="nb-NO" dirty="0" smtClean="0">
                <a:solidFill>
                  <a:srgbClr val="FF0000"/>
                </a:solidFill>
              </a:rPr>
              <a:t>56%</a:t>
            </a:r>
            <a:r>
              <a:rPr lang="nb-NO" dirty="0" smtClean="0"/>
              <a:t> </a:t>
            </a:r>
            <a:endParaRPr lang="nb-NO" dirty="0"/>
          </a:p>
        </p:txBody>
      </p:sp>
      <p:sp>
        <p:nvSpPr>
          <p:cNvPr id="19" name="TekstSylinder 18"/>
          <p:cNvSpPr txBox="1"/>
          <p:nvPr/>
        </p:nvSpPr>
        <p:spPr>
          <a:xfrm>
            <a:off x="7129154" y="2727330"/>
            <a:ext cx="646331" cy="369332"/>
          </a:xfrm>
          <a:prstGeom prst="rect">
            <a:avLst/>
          </a:prstGeom>
          <a:noFill/>
        </p:spPr>
        <p:txBody>
          <a:bodyPr wrap="none" rtlCol="0">
            <a:spAutoFit/>
          </a:bodyPr>
          <a:lstStyle/>
          <a:p>
            <a:r>
              <a:rPr lang="nb-NO" dirty="0" smtClean="0">
                <a:solidFill>
                  <a:srgbClr val="FF0000"/>
                </a:solidFill>
              </a:rPr>
              <a:t>53%</a:t>
            </a:r>
            <a:endParaRPr lang="nb-NO" dirty="0">
              <a:solidFill>
                <a:srgbClr val="FF0000"/>
              </a:solidFill>
            </a:endParaRPr>
          </a:p>
        </p:txBody>
      </p:sp>
      <p:sp>
        <p:nvSpPr>
          <p:cNvPr id="20" name="TekstSylinder 19"/>
          <p:cNvSpPr txBox="1"/>
          <p:nvPr/>
        </p:nvSpPr>
        <p:spPr>
          <a:xfrm>
            <a:off x="4139952" y="5370928"/>
            <a:ext cx="710451" cy="369332"/>
          </a:xfrm>
          <a:prstGeom prst="rect">
            <a:avLst/>
          </a:prstGeom>
          <a:noFill/>
        </p:spPr>
        <p:txBody>
          <a:bodyPr wrap="none" rtlCol="0">
            <a:spAutoFit/>
          </a:bodyPr>
          <a:lstStyle/>
          <a:p>
            <a:r>
              <a:rPr lang="nb-NO" dirty="0" smtClean="0">
                <a:solidFill>
                  <a:srgbClr val="FF0000"/>
                </a:solidFill>
              </a:rPr>
              <a:t>68%</a:t>
            </a:r>
            <a:r>
              <a:rPr lang="nb-NO" dirty="0" smtClean="0"/>
              <a:t> </a:t>
            </a:r>
            <a:endParaRPr lang="nb-NO"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523" y="6165304"/>
            <a:ext cx="22955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80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71898" y="1598714"/>
            <a:ext cx="8263830" cy="4614342"/>
          </a:xfrm>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dirty="0" smtClean="0"/>
              <a:t>              </a:t>
            </a:r>
            <a:r>
              <a:rPr lang="en-US" dirty="0" err="1" smtClean="0"/>
              <a:t>BoNT</a:t>
            </a:r>
            <a:r>
              <a:rPr lang="en-US" dirty="0" smtClean="0"/>
              <a:t>-A </a:t>
            </a:r>
            <a:r>
              <a:rPr lang="en-US" dirty="0" err="1" smtClean="0"/>
              <a:t>er</a:t>
            </a:r>
            <a:r>
              <a:rPr lang="en-US" dirty="0" smtClean="0"/>
              <a:t> </a:t>
            </a:r>
            <a:r>
              <a:rPr lang="en-US" dirty="0" err="1" smtClean="0"/>
              <a:t>hyppig</a:t>
            </a:r>
            <a:r>
              <a:rPr lang="en-US" dirty="0" smtClean="0"/>
              <a:t> </a:t>
            </a:r>
            <a:r>
              <a:rPr lang="en-US" dirty="0" err="1" smtClean="0"/>
              <a:t>brukt</a:t>
            </a:r>
            <a:r>
              <a:rPr lang="en-US" dirty="0" smtClean="0"/>
              <a:t> </a:t>
            </a:r>
            <a:r>
              <a:rPr lang="en-US" dirty="0" err="1" smtClean="0"/>
              <a:t>som</a:t>
            </a:r>
            <a:r>
              <a:rPr lang="en-US" dirty="0" smtClean="0"/>
              <a:t> </a:t>
            </a:r>
            <a:r>
              <a:rPr lang="en-US" dirty="0" err="1" smtClean="0"/>
              <a:t>spastisitetsdempende</a:t>
            </a:r>
            <a:r>
              <a:rPr lang="en-US" dirty="0" smtClean="0"/>
              <a:t> 		     </a:t>
            </a:r>
            <a:r>
              <a:rPr lang="en-US" dirty="0" err="1" smtClean="0"/>
              <a:t>behandling</a:t>
            </a:r>
            <a:r>
              <a:rPr lang="en-US" dirty="0" smtClean="0"/>
              <a:t> </a:t>
            </a:r>
            <a:r>
              <a:rPr lang="en-US" dirty="0" err="1" smtClean="0"/>
              <a:t>til</a:t>
            </a:r>
            <a:r>
              <a:rPr lang="en-US" dirty="0" smtClean="0"/>
              <a:t> barn med CP in </a:t>
            </a:r>
            <a:r>
              <a:rPr lang="en-US" dirty="0" err="1" smtClean="0"/>
              <a:t>Norge</a:t>
            </a:r>
            <a:endParaRPr lang="en-US" dirty="0" smtClean="0"/>
          </a:p>
          <a:p>
            <a:pPr marL="0" indent="0">
              <a:buNone/>
            </a:pPr>
            <a:r>
              <a:rPr lang="en-US" dirty="0"/>
              <a:t> </a:t>
            </a:r>
            <a:r>
              <a:rPr lang="en-US" dirty="0" smtClean="0"/>
              <a:t>              </a:t>
            </a:r>
          </a:p>
          <a:p>
            <a:pPr marL="0" indent="0">
              <a:buNone/>
            </a:pPr>
            <a:r>
              <a:rPr lang="en-US" dirty="0" smtClean="0"/>
              <a:t>              </a:t>
            </a:r>
            <a:r>
              <a:rPr lang="en-US" dirty="0" err="1" smtClean="0"/>
              <a:t>Stor</a:t>
            </a:r>
            <a:r>
              <a:rPr lang="en-US" dirty="0" smtClean="0"/>
              <a:t> </a:t>
            </a:r>
            <a:r>
              <a:rPr lang="en-US" dirty="0" err="1" smtClean="0"/>
              <a:t>variasjon</a:t>
            </a:r>
            <a:r>
              <a:rPr lang="en-US" dirty="0" smtClean="0"/>
              <a:t> i </a:t>
            </a:r>
            <a:r>
              <a:rPr lang="en-US" dirty="0" err="1" smtClean="0"/>
              <a:t>andel</a:t>
            </a:r>
            <a:r>
              <a:rPr lang="en-US" dirty="0" smtClean="0"/>
              <a:t> barn </a:t>
            </a:r>
            <a:r>
              <a:rPr lang="en-US" dirty="0" err="1" smtClean="0"/>
              <a:t>som</a:t>
            </a:r>
            <a:r>
              <a:rPr lang="en-US" dirty="0" smtClean="0"/>
              <a:t> </a:t>
            </a:r>
            <a:r>
              <a:rPr lang="en-US" dirty="0" err="1" smtClean="0"/>
              <a:t>får</a:t>
            </a:r>
            <a:r>
              <a:rPr lang="en-US" dirty="0" smtClean="0"/>
              <a:t> </a:t>
            </a:r>
            <a:r>
              <a:rPr lang="en-US" dirty="0" err="1" smtClean="0"/>
              <a:t>BoNT</a:t>
            </a:r>
            <a:r>
              <a:rPr lang="en-US" dirty="0" smtClean="0"/>
              <a:t>-A </a:t>
            </a:r>
            <a:r>
              <a:rPr lang="en-US" dirty="0" err="1" smtClean="0"/>
              <a:t>behandling</a:t>
            </a:r>
            <a:r>
              <a:rPr lang="en-US" dirty="0" smtClean="0"/>
              <a:t> </a:t>
            </a:r>
            <a:r>
              <a:rPr lang="en-US" dirty="0" err="1" smtClean="0"/>
              <a:t>ved</a:t>
            </a:r>
            <a:r>
              <a:rPr lang="en-US" dirty="0" smtClean="0"/>
              <a:t>  	     de </a:t>
            </a:r>
            <a:r>
              <a:rPr lang="en-US" dirty="0" err="1" smtClean="0"/>
              <a:t>ulike</a:t>
            </a:r>
            <a:r>
              <a:rPr lang="en-US" dirty="0" smtClean="0"/>
              <a:t> </a:t>
            </a:r>
            <a:r>
              <a:rPr lang="en-US" dirty="0" err="1" smtClean="0"/>
              <a:t>behandlingsstedene</a:t>
            </a:r>
            <a:endParaRPr lang="en-US" dirty="0" smtClean="0"/>
          </a:p>
          <a:p>
            <a:pPr marL="0" indent="0">
              <a:buNone/>
            </a:pPr>
            <a:endParaRPr lang="en-US" dirty="0"/>
          </a:p>
          <a:p>
            <a:pPr marL="0" indent="0">
              <a:buNone/>
            </a:pPr>
            <a:r>
              <a:rPr lang="en-US" dirty="0" smtClean="0"/>
              <a:t>              </a:t>
            </a:r>
            <a:r>
              <a:rPr lang="en-US" dirty="0" err="1" smtClean="0"/>
              <a:t>Signifikante</a:t>
            </a:r>
            <a:r>
              <a:rPr lang="en-US" dirty="0" smtClean="0"/>
              <a:t> </a:t>
            </a:r>
            <a:r>
              <a:rPr lang="en-US" dirty="0" err="1" smtClean="0"/>
              <a:t>forskjeller</a:t>
            </a:r>
            <a:r>
              <a:rPr lang="en-US" dirty="0" smtClean="0"/>
              <a:t> i </a:t>
            </a:r>
            <a:r>
              <a:rPr lang="en-US" dirty="0" err="1" smtClean="0"/>
              <a:t>BoNT</a:t>
            </a:r>
            <a:r>
              <a:rPr lang="en-US" dirty="0" smtClean="0"/>
              <a:t>-A </a:t>
            </a:r>
            <a:r>
              <a:rPr lang="en-US" dirty="0" err="1" smtClean="0"/>
              <a:t>behandling</a:t>
            </a:r>
            <a:r>
              <a:rPr lang="en-US" dirty="0" smtClean="0"/>
              <a:t> </a:t>
            </a:r>
            <a:r>
              <a:rPr lang="en-US" dirty="0" err="1" smtClean="0"/>
              <a:t>mellom</a:t>
            </a:r>
            <a:r>
              <a:rPr lang="en-US" dirty="0" smtClean="0"/>
              <a:t> </a:t>
            </a:r>
            <a:r>
              <a:rPr lang="en-US" dirty="0" err="1" smtClean="0"/>
              <a:t>ulike</a:t>
            </a:r>
            <a:r>
              <a:rPr lang="en-US" dirty="0" smtClean="0"/>
              <a:t>	</a:t>
            </a:r>
            <a:r>
              <a:rPr lang="en-US" dirty="0"/>
              <a:t> </a:t>
            </a:r>
            <a:r>
              <a:rPr lang="en-US" dirty="0" smtClean="0"/>
              <a:t>    GMFCS and MACS </a:t>
            </a:r>
            <a:r>
              <a:rPr lang="en-US" dirty="0" err="1" smtClean="0"/>
              <a:t>nivå</a:t>
            </a:r>
            <a:endParaRPr lang="en-US" dirty="0" smtClean="0"/>
          </a:p>
          <a:p>
            <a:pPr marL="0" indent="0">
              <a:buNone/>
            </a:pPr>
            <a:endParaRPr lang="en-US" dirty="0"/>
          </a:p>
          <a:p>
            <a:pPr marL="0" indent="0">
              <a:buNone/>
            </a:pPr>
            <a:r>
              <a:rPr lang="en-US" dirty="0" smtClean="0"/>
              <a:t>              </a:t>
            </a:r>
            <a:r>
              <a:rPr lang="en-US" dirty="0" err="1" smtClean="0"/>
              <a:t>Manglende</a:t>
            </a:r>
            <a:r>
              <a:rPr lang="en-US" dirty="0" smtClean="0"/>
              <a:t> </a:t>
            </a:r>
            <a:r>
              <a:rPr lang="en-US" dirty="0" err="1" smtClean="0"/>
              <a:t>evidensbaserte</a:t>
            </a:r>
            <a:r>
              <a:rPr lang="en-US" dirty="0" smtClean="0"/>
              <a:t> </a:t>
            </a:r>
            <a:r>
              <a:rPr lang="en-US" dirty="0" err="1" smtClean="0"/>
              <a:t>retningslinjer</a:t>
            </a:r>
            <a:r>
              <a:rPr lang="en-US" dirty="0" smtClean="0"/>
              <a:t> for </a:t>
            </a:r>
            <a:r>
              <a:rPr lang="en-US" dirty="0" err="1" smtClean="0"/>
              <a:t>BoNT</a:t>
            </a:r>
            <a:r>
              <a:rPr lang="en-US" dirty="0" smtClean="0"/>
              <a:t>-A 		     </a:t>
            </a:r>
            <a:r>
              <a:rPr lang="en-US" dirty="0" err="1" smtClean="0"/>
              <a:t>behandling</a:t>
            </a: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2" name="Tittel 1"/>
          <p:cNvSpPr>
            <a:spLocks noGrp="1"/>
          </p:cNvSpPr>
          <p:nvPr>
            <p:ph type="title"/>
          </p:nvPr>
        </p:nvSpPr>
        <p:spPr/>
        <p:txBody>
          <a:bodyPr/>
          <a:lstStyle/>
          <a:p>
            <a:pPr algn="ctr"/>
            <a:r>
              <a:rPr lang="en-US" sz="3600" dirty="0" err="1" smtClean="0">
                <a:solidFill>
                  <a:schemeClr val="accent1">
                    <a:lumMod val="50000"/>
                  </a:schemeClr>
                </a:solidFill>
              </a:rPr>
              <a:t>BoNT</a:t>
            </a:r>
            <a:r>
              <a:rPr lang="en-US" sz="3600" dirty="0" smtClean="0">
                <a:solidFill>
                  <a:schemeClr val="accent1">
                    <a:lumMod val="50000"/>
                  </a:schemeClr>
                </a:solidFill>
              </a:rPr>
              <a:t>-A </a:t>
            </a:r>
            <a:r>
              <a:rPr lang="en-US" sz="3600" dirty="0" err="1" smtClean="0">
                <a:solidFill>
                  <a:schemeClr val="accent1">
                    <a:lumMod val="50000"/>
                  </a:schemeClr>
                </a:solidFill>
              </a:rPr>
              <a:t>behandling</a:t>
            </a:r>
            <a:r>
              <a:rPr lang="en-US" sz="3600" dirty="0" smtClean="0">
                <a:solidFill>
                  <a:schemeClr val="accent1">
                    <a:lumMod val="50000"/>
                  </a:schemeClr>
                </a:solidFill>
              </a:rPr>
              <a:t> i </a:t>
            </a:r>
            <a:r>
              <a:rPr lang="en-US" sz="3600" dirty="0" err="1" smtClean="0">
                <a:solidFill>
                  <a:schemeClr val="accent1">
                    <a:lumMod val="50000"/>
                  </a:schemeClr>
                </a:solidFill>
              </a:rPr>
              <a:t>Norge</a:t>
            </a:r>
            <a:endParaRPr lang="en-US" sz="3600" dirty="0">
              <a:solidFill>
                <a:schemeClr val="accent1">
                  <a:lumMod val="50000"/>
                </a:schemeClr>
              </a:solidFill>
            </a:endParaRPr>
          </a:p>
        </p:txBody>
      </p:sp>
      <p:sp>
        <p:nvSpPr>
          <p:cNvPr id="4" name="Plassholder for lysbildenummer 3"/>
          <p:cNvSpPr>
            <a:spLocks noGrp="1"/>
          </p:cNvSpPr>
          <p:nvPr>
            <p:ph type="sldNum" sz="quarter" idx="12"/>
          </p:nvPr>
        </p:nvSpPr>
        <p:spPr/>
        <p:txBody>
          <a:bodyPr/>
          <a:lstStyle/>
          <a:p>
            <a:pPr>
              <a:defRPr/>
            </a:pPr>
            <a:fld id="{55F66CDD-A065-4150-B06B-0E3841FC8DFB}" type="slidenum">
              <a:rPr lang="nb-NO" altLang="nb-NO" smtClean="0"/>
              <a:pPr>
                <a:defRPr/>
              </a:pPr>
              <a:t>5</a:t>
            </a:fld>
            <a:endParaRPr lang="nb-NO" altLang="nb-NO"/>
          </a:p>
        </p:txBody>
      </p:sp>
      <p:sp>
        <p:nvSpPr>
          <p:cNvPr id="7" name="Pil høyre 6"/>
          <p:cNvSpPr/>
          <p:nvPr/>
        </p:nvSpPr>
        <p:spPr>
          <a:xfrm>
            <a:off x="704956" y="1598714"/>
            <a:ext cx="7707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il høyre 7"/>
          <p:cNvSpPr/>
          <p:nvPr/>
        </p:nvSpPr>
        <p:spPr>
          <a:xfrm>
            <a:off x="699887" y="2636912"/>
            <a:ext cx="7707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p:cNvSpPr/>
          <p:nvPr/>
        </p:nvSpPr>
        <p:spPr>
          <a:xfrm>
            <a:off x="694818" y="3717032"/>
            <a:ext cx="7707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høyre 9"/>
          <p:cNvSpPr/>
          <p:nvPr/>
        </p:nvSpPr>
        <p:spPr>
          <a:xfrm>
            <a:off x="694818" y="4739275"/>
            <a:ext cx="8159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53101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pPr>
              <a:defRPr/>
            </a:pPr>
            <a:fld id="{55F66CDD-A065-4150-B06B-0E3841FC8DFB}" type="slidenum">
              <a:rPr lang="nb-NO" altLang="nb-NO" smtClean="0"/>
              <a:pPr>
                <a:defRPr/>
              </a:pPr>
              <a:t>6</a:t>
            </a:fld>
            <a:endParaRPr lang="nb-NO" altLang="nb-NO"/>
          </a:p>
        </p:txBody>
      </p:sp>
      <p:sp>
        <p:nvSpPr>
          <p:cNvPr id="5" name="Plassholder for innhold 4"/>
          <p:cNvSpPr>
            <a:spLocks noGrp="1"/>
          </p:cNvSpPr>
          <p:nvPr>
            <p:ph idx="1"/>
          </p:nvPr>
        </p:nvSpPr>
        <p:spPr>
          <a:xfrm>
            <a:off x="628650" y="332656"/>
            <a:ext cx="7886700" cy="5688633"/>
          </a:xfrm>
        </p:spPr>
        <p:txBody>
          <a:bodyPr/>
          <a:lstStyle/>
          <a:p>
            <a:pPr>
              <a:buNone/>
            </a:pPr>
            <a:endParaRPr lang="nb-NO" sz="2400" b="1" dirty="0" smtClean="0">
              <a:solidFill>
                <a:schemeClr val="accent1">
                  <a:lumMod val="75000"/>
                </a:schemeClr>
              </a:solidFill>
            </a:endParaRPr>
          </a:p>
          <a:p>
            <a:pPr algn="ctr">
              <a:buNone/>
            </a:pPr>
            <a:r>
              <a:rPr lang="nb-NO" sz="4000" b="1" dirty="0" smtClean="0">
                <a:solidFill>
                  <a:schemeClr val="accent1">
                    <a:lumMod val="75000"/>
                  </a:schemeClr>
                </a:solidFill>
              </a:rPr>
              <a:t>WE-STUDIEN</a:t>
            </a:r>
            <a:endParaRPr lang="nb-NO" sz="4000" b="1" dirty="0">
              <a:solidFill>
                <a:schemeClr val="accent1">
                  <a:lumMod val="75000"/>
                </a:schemeClr>
              </a:solidFill>
            </a:endParaRPr>
          </a:p>
          <a:p>
            <a:pPr>
              <a:buNone/>
            </a:pPr>
            <a:endParaRPr lang="nb-NO" sz="2400" b="1" dirty="0">
              <a:solidFill>
                <a:schemeClr val="accent1">
                  <a:lumMod val="75000"/>
                </a:schemeClr>
              </a:solidFill>
            </a:endParaRPr>
          </a:p>
          <a:p>
            <a:pPr>
              <a:buNone/>
            </a:pPr>
            <a:r>
              <a:rPr lang="nb-NO" sz="2400" b="1" dirty="0" smtClean="0">
                <a:solidFill>
                  <a:schemeClr val="accent1">
                    <a:lumMod val="75000"/>
                  </a:schemeClr>
                </a:solidFill>
              </a:rPr>
              <a:t>Gjør </a:t>
            </a:r>
            <a:r>
              <a:rPr lang="nb-NO" sz="2400" b="1" dirty="0" err="1">
                <a:solidFill>
                  <a:schemeClr val="accent1">
                    <a:lumMod val="75000"/>
                  </a:schemeClr>
                </a:solidFill>
              </a:rPr>
              <a:t>botulinumtoksin</a:t>
            </a:r>
            <a:r>
              <a:rPr lang="nb-NO" sz="2400" b="1" dirty="0">
                <a:solidFill>
                  <a:schemeClr val="accent1">
                    <a:lumMod val="75000"/>
                  </a:schemeClr>
                </a:solidFill>
              </a:rPr>
              <a:t> det </a:t>
            </a:r>
            <a:endParaRPr lang="nb-NO" sz="2400" b="1" dirty="0" smtClean="0">
              <a:solidFill>
                <a:schemeClr val="accent1">
                  <a:lumMod val="75000"/>
                </a:schemeClr>
              </a:solidFill>
            </a:endParaRPr>
          </a:p>
          <a:p>
            <a:pPr>
              <a:buNone/>
            </a:pPr>
            <a:r>
              <a:rPr lang="nb-NO" sz="2400" b="1" dirty="0" smtClean="0">
                <a:solidFill>
                  <a:schemeClr val="accent1">
                    <a:lumMod val="75000"/>
                  </a:schemeClr>
                </a:solidFill>
              </a:rPr>
              <a:t>lettere </a:t>
            </a:r>
            <a:r>
              <a:rPr lang="nb-NO" sz="2400" b="1" dirty="0">
                <a:solidFill>
                  <a:schemeClr val="accent1">
                    <a:lumMod val="75000"/>
                  </a:schemeClr>
                </a:solidFill>
              </a:rPr>
              <a:t>å gå for barn med CP?</a:t>
            </a:r>
          </a:p>
          <a:p>
            <a:pPr algn="ctr">
              <a:buNone/>
            </a:pPr>
            <a:endParaRPr lang="nb-NO" sz="2400" b="1" dirty="0" smtClean="0">
              <a:solidFill>
                <a:schemeClr val="accent1">
                  <a:lumMod val="75000"/>
                </a:schemeClr>
              </a:solidFill>
            </a:endParaRPr>
          </a:p>
          <a:p>
            <a:pPr marL="0" indent="0">
              <a:buNone/>
            </a:pPr>
            <a:endParaRPr lang="nb-NO" dirty="0">
              <a:solidFill>
                <a:schemeClr val="accent1">
                  <a:lumMod val="75000"/>
                </a:schemeClr>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3338049"/>
            <a:ext cx="3626229" cy="241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2106014"/>
            <a:ext cx="2736304" cy="3649001"/>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39" y="572297"/>
            <a:ext cx="1584177" cy="123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855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WE-</a:t>
            </a:r>
            <a:r>
              <a:rPr lang="en-US" dirty="0" err="1" smtClean="0">
                <a:solidFill>
                  <a:schemeClr val="accent1">
                    <a:lumMod val="50000"/>
                  </a:schemeClr>
                </a:solidFill>
              </a:rPr>
              <a:t>studien</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400" dirty="0" err="1" smtClean="0"/>
              <a:t>Randomisert</a:t>
            </a:r>
            <a:r>
              <a:rPr lang="en-US" sz="2400" dirty="0" smtClean="0"/>
              <a:t> </a:t>
            </a:r>
            <a:r>
              <a:rPr lang="en-US" sz="2400" dirty="0" err="1"/>
              <a:t>dobbel</a:t>
            </a:r>
            <a:r>
              <a:rPr lang="en-US" sz="2400" dirty="0"/>
              <a:t> </a:t>
            </a:r>
            <a:r>
              <a:rPr lang="en-US" sz="2400" dirty="0" err="1"/>
              <a:t>blindet</a:t>
            </a:r>
            <a:r>
              <a:rPr lang="en-US" sz="2400" dirty="0"/>
              <a:t> placebo </a:t>
            </a:r>
            <a:r>
              <a:rPr lang="en-US" sz="2400" dirty="0" err="1"/>
              <a:t>kontrollert</a:t>
            </a:r>
            <a:r>
              <a:rPr lang="en-US" sz="2400" dirty="0"/>
              <a:t> </a:t>
            </a:r>
            <a:r>
              <a:rPr lang="en-US" sz="2400" dirty="0" err="1"/>
              <a:t>multisenter</a:t>
            </a:r>
            <a:r>
              <a:rPr lang="en-US" sz="2400" dirty="0"/>
              <a:t> </a:t>
            </a:r>
            <a:r>
              <a:rPr lang="en-US" sz="2400" dirty="0" err="1" smtClean="0"/>
              <a:t>studie</a:t>
            </a:r>
            <a:r>
              <a:rPr lang="en-US" sz="2400" dirty="0" smtClean="0"/>
              <a:t> (N=96) i </a:t>
            </a:r>
            <a:r>
              <a:rPr lang="en-US" sz="2400" dirty="0" err="1" smtClean="0"/>
              <a:t>Norge</a:t>
            </a:r>
            <a:endParaRPr lang="en-US" sz="2400" dirty="0" smtClean="0"/>
          </a:p>
          <a:p>
            <a:pPr marL="0" indent="0">
              <a:buNone/>
            </a:pPr>
            <a:endParaRPr lang="en-US" sz="2400" dirty="0" smtClean="0"/>
          </a:p>
          <a:p>
            <a:pPr>
              <a:buFont typeface="Wingdings" panose="05000000000000000000" pitchFamily="2" charset="2"/>
              <a:buChar char="ü"/>
            </a:pPr>
            <a:r>
              <a:rPr lang="en-US" sz="2400" dirty="0"/>
              <a:t>B</a:t>
            </a:r>
            <a:r>
              <a:rPr lang="en-US" sz="2400" dirty="0" smtClean="0"/>
              <a:t>arn med CP (</a:t>
            </a:r>
            <a:r>
              <a:rPr lang="en-US" sz="2400" dirty="0"/>
              <a:t>4-17 </a:t>
            </a:r>
            <a:r>
              <a:rPr lang="en-US" sz="2400" dirty="0" err="1" smtClean="0"/>
              <a:t>år</a:t>
            </a:r>
            <a:r>
              <a:rPr lang="en-US" sz="2400" dirty="0" smtClean="0"/>
              <a:t>), GMFCS I </a:t>
            </a:r>
            <a:r>
              <a:rPr lang="en-US" sz="2400" dirty="0" err="1" smtClean="0"/>
              <a:t>og</a:t>
            </a:r>
            <a:r>
              <a:rPr lang="en-US" sz="2400" dirty="0" smtClean="0"/>
              <a:t> II</a:t>
            </a:r>
          </a:p>
          <a:p>
            <a:pPr>
              <a:buFont typeface="Wingdings" panose="05000000000000000000" pitchFamily="2" charset="2"/>
              <a:buChar char="ü"/>
            </a:pPr>
            <a:r>
              <a:rPr lang="en-US" sz="2400" dirty="0" err="1"/>
              <a:t>R</a:t>
            </a:r>
            <a:r>
              <a:rPr lang="en-US" sz="2400" dirty="0" err="1" smtClean="0"/>
              <a:t>andomiseres</a:t>
            </a:r>
            <a:r>
              <a:rPr lang="en-US" sz="2400" dirty="0" smtClean="0"/>
              <a:t> </a:t>
            </a:r>
            <a:r>
              <a:rPr lang="en-US" sz="2400" dirty="0" err="1"/>
              <a:t>til</a:t>
            </a:r>
            <a:r>
              <a:rPr lang="en-US" sz="2400" dirty="0"/>
              <a:t> å </a:t>
            </a:r>
            <a:r>
              <a:rPr lang="en-US" sz="2400" dirty="0" err="1"/>
              <a:t>motta</a:t>
            </a:r>
            <a:r>
              <a:rPr lang="en-US" sz="2400" dirty="0"/>
              <a:t> </a:t>
            </a:r>
            <a:r>
              <a:rPr lang="en-US" sz="2400" dirty="0" err="1"/>
              <a:t>enten</a:t>
            </a:r>
            <a:r>
              <a:rPr lang="en-US" sz="2400" dirty="0"/>
              <a:t> </a:t>
            </a:r>
            <a:r>
              <a:rPr lang="en-US" sz="2400" dirty="0" err="1"/>
              <a:t>BoNT</a:t>
            </a:r>
            <a:r>
              <a:rPr lang="en-US" sz="2400" dirty="0"/>
              <a:t>-A </a:t>
            </a:r>
            <a:r>
              <a:rPr lang="en-US" sz="2400" dirty="0" err="1" smtClean="0"/>
              <a:t>eller</a:t>
            </a:r>
            <a:r>
              <a:rPr lang="en-US" sz="2400" dirty="0" smtClean="0"/>
              <a:t> </a:t>
            </a:r>
            <a:r>
              <a:rPr lang="en-US" sz="2400" dirty="0" err="1"/>
              <a:t>saltvann</a:t>
            </a:r>
            <a:r>
              <a:rPr lang="en-US" sz="2400" dirty="0"/>
              <a:t> i </a:t>
            </a:r>
            <a:r>
              <a:rPr lang="en-US" sz="2400" dirty="0" err="1" smtClean="0"/>
              <a:t>leggmuskulaturen</a:t>
            </a:r>
            <a:endParaRPr lang="en-US" sz="2400" dirty="0" smtClean="0"/>
          </a:p>
          <a:p>
            <a:pPr marL="0" indent="0">
              <a:buNone/>
            </a:pPr>
            <a:endParaRPr lang="en-US" sz="2400" dirty="0" smtClean="0"/>
          </a:p>
          <a:p>
            <a:pPr>
              <a:buFont typeface="Wingdings" panose="05000000000000000000" pitchFamily="2" charset="2"/>
              <a:buChar char="ü"/>
            </a:pPr>
            <a:r>
              <a:rPr lang="en-US" sz="2400" dirty="0" err="1" smtClean="0"/>
              <a:t>Rekrutteringsperiode</a:t>
            </a:r>
            <a:r>
              <a:rPr lang="en-US" sz="2400" dirty="0" smtClean="0"/>
              <a:t> </a:t>
            </a:r>
            <a:r>
              <a:rPr lang="en-US" sz="2400" dirty="0" err="1" smtClean="0"/>
              <a:t>på</a:t>
            </a:r>
            <a:r>
              <a:rPr lang="en-US" sz="2400" dirty="0" smtClean="0"/>
              <a:t> 3 </a:t>
            </a:r>
            <a:r>
              <a:rPr lang="en-US" sz="2400" dirty="0" err="1" smtClean="0"/>
              <a:t>år</a:t>
            </a:r>
            <a:endParaRPr lang="en-US" sz="2400" dirty="0" smtClean="0"/>
          </a:p>
          <a:p>
            <a:pPr>
              <a:buFont typeface="Wingdings" panose="05000000000000000000" pitchFamily="2" charset="2"/>
              <a:buChar char="ü"/>
            </a:pPr>
            <a:r>
              <a:rPr lang="en-US" sz="2400" dirty="0" err="1" smtClean="0"/>
              <a:t>Godkjent</a:t>
            </a:r>
            <a:r>
              <a:rPr lang="en-US" sz="2400" dirty="0" smtClean="0"/>
              <a:t> </a:t>
            </a:r>
            <a:r>
              <a:rPr lang="en-US" sz="2400" dirty="0" err="1" smtClean="0"/>
              <a:t>av</a:t>
            </a:r>
            <a:r>
              <a:rPr lang="en-US" sz="2400" dirty="0" smtClean="0"/>
              <a:t> SLV </a:t>
            </a:r>
            <a:r>
              <a:rPr lang="en-US" sz="2400" dirty="0" err="1" smtClean="0"/>
              <a:t>og</a:t>
            </a:r>
            <a:r>
              <a:rPr lang="en-US" sz="2400" dirty="0" smtClean="0"/>
              <a:t> REK</a:t>
            </a:r>
            <a:endParaRPr lang="en-US" sz="2400" dirty="0"/>
          </a:p>
          <a:p>
            <a:pPr>
              <a:buFont typeface="Wingdings" panose="05000000000000000000" pitchFamily="2" charset="2"/>
              <a:buChar char="ü"/>
            </a:pPr>
            <a:r>
              <a:rPr lang="en-US" sz="2400" dirty="0" err="1" smtClean="0"/>
              <a:t>Studien</a:t>
            </a:r>
            <a:r>
              <a:rPr lang="en-US" sz="2400" dirty="0" smtClean="0"/>
              <a:t> </a:t>
            </a:r>
            <a:r>
              <a:rPr lang="en-US" sz="2400" dirty="0" err="1" smtClean="0"/>
              <a:t>er</a:t>
            </a:r>
            <a:r>
              <a:rPr lang="en-US" sz="2400" dirty="0" smtClean="0"/>
              <a:t> </a:t>
            </a:r>
            <a:r>
              <a:rPr lang="en-US" sz="2400" dirty="0" err="1" smtClean="0"/>
              <a:t>industriuavhengig</a:t>
            </a:r>
            <a:r>
              <a:rPr lang="en-US" sz="2400" dirty="0"/>
              <a:t>!</a:t>
            </a:r>
          </a:p>
          <a:p>
            <a:pPr>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355499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71" y="1052736"/>
            <a:ext cx="5544616" cy="4992124"/>
          </a:xfrm>
        </p:spPr>
        <p:txBody>
          <a:bodyPr/>
          <a:lstStyle/>
          <a:p>
            <a:pPr marL="0" indent="0">
              <a:buNone/>
            </a:pPr>
            <a:r>
              <a:rPr lang="nb-NO" b="1" dirty="0" smtClean="0"/>
              <a:t>Primært</a:t>
            </a:r>
          </a:p>
          <a:p>
            <a:pPr>
              <a:buFont typeface="Wingdings" panose="05000000000000000000" pitchFamily="2" charset="2"/>
              <a:buChar char="Ø"/>
            </a:pPr>
            <a:r>
              <a:rPr lang="nb-NO" dirty="0" smtClean="0"/>
              <a:t>Energiforbruk under gange</a:t>
            </a:r>
          </a:p>
          <a:p>
            <a:pPr lvl="1">
              <a:buFont typeface="Wingdings" panose="05000000000000000000" pitchFamily="2" charset="2"/>
              <a:buChar char="Ø"/>
            </a:pPr>
            <a:r>
              <a:rPr lang="nb-NO" dirty="0" smtClean="0"/>
              <a:t>Målt med en 5 minutters gangtest på flatt underlag med samtidig gassutveksling</a:t>
            </a:r>
          </a:p>
          <a:p>
            <a:pPr lvl="1">
              <a:buFont typeface="Wingdings" panose="05000000000000000000" pitchFamily="2" charset="2"/>
              <a:buChar char="Ø"/>
            </a:pPr>
            <a:r>
              <a:rPr lang="nb-NO" dirty="0" smtClean="0"/>
              <a:t>Hypotese: Injeksjoner med  </a:t>
            </a:r>
            <a:r>
              <a:rPr lang="nb-NO" dirty="0" err="1" smtClean="0"/>
              <a:t>BoNT</a:t>
            </a:r>
            <a:r>
              <a:rPr lang="nb-NO" dirty="0" smtClean="0"/>
              <a:t>-A vil gjøre det letter å gå, vist gjennom lavere energiforbruk under gange.</a:t>
            </a:r>
          </a:p>
          <a:p>
            <a:pPr marL="0" indent="0">
              <a:buNone/>
            </a:pPr>
            <a:r>
              <a:rPr lang="nb-NO" b="1" dirty="0" smtClean="0"/>
              <a:t>Sekundære</a:t>
            </a:r>
          </a:p>
          <a:p>
            <a:pPr>
              <a:buFont typeface="Wingdings" panose="05000000000000000000" pitchFamily="2" charset="2"/>
              <a:buChar char="Ø"/>
            </a:pPr>
            <a:r>
              <a:rPr lang="nb-NO" dirty="0" smtClean="0"/>
              <a:t>Daglig aktivitet</a:t>
            </a:r>
          </a:p>
          <a:p>
            <a:pPr lvl="1">
              <a:buFont typeface="Wingdings" panose="05000000000000000000" pitchFamily="2" charset="2"/>
              <a:buChar char="Ø"/>
            </a:pPr>
            <a:r>
              <a:rPr lang="nb-NO" dirty="0" smtClean="0"/>
              <a:t>Målt med akselerometer</a:t>
            </a:r>
          </a:p>
          <a:p>
            <a:pPr>
              <a:buFont typeface="Wingdings" panose="05000000000000000000" pitchFamily="2" charset="2"/>
              <a:buChar char="Ø"/>
            </a:pPr>
            <a:r>
              <a:rPr lang="nb-NO" dirty="0" smtClean="0"/>
              <a:t>Smerte</a:t>
            </a:r>
          </a:p>
          <a:p>
            <a:pPr lvl="1">
              <a:buFont typeface="Wingdings" panose="05000000000000000000" pitchFamily="2" charset="2"/>
              <a:buChar char="Ø"/>
            </a:pPr>
            <a:r>
              <a:rPr lang="nb-NO" dirty="0" smtClean="0"/>
              <a:t>Målt med bruk </a:t>
            </a:r>
            <a:r>
              <a:rPr lang="nb-NO" dirty="0"/>
              <a:t>av </a:t>
            </a:r>
            <a:r>
              <a:rPr lang="nb-NO" dirty="0" smtClean="0"/>
              <a:t>spørsmål fra Child </a:t>
            </a:r>
            <a:r>
              <a:rPr lang="nb-NO" dirty="0"/>
              <a:t>Health </a:t>
            </a:r>
            <a:r>
              <a:rPr lang="nb-NO" dirty="0" err="1"/>
              <a:t>Questionnaire</a:t>
            </a:r>
            <a:r>
              <a:rPr lang="nb-NO" dirty="0"/>
              <a:t> </a:t>
            </a:r>
            <a:r>
              <a:rPr lang="nb-NO" dirty="0" smtClean="0"/>
              <a:t>og </a:t>
            </a:r>
            <a:r>
              <a:rPr lang="nb-NO" dirty="0" err="1" smtClean="0"/>
              <a:t>Brief</a:t>
            </a:r>
            <a:r>
              <a:rPr lang="nb-NO" dirty="0" smtClean="0"/>
              <a:t> </a:t>
            </a:r>
            <a:r>
              <a:rPr lang="nb-NO" dirty="0" err="1"/>
              <a:t>Pain</a:t>
            </a:r>
            <a:r>
              <a:rPr lang="nb-NO" dirty="0"/>
              <a:t> </a:t>
            </a:r>
            <a:r>
              <a:rPr lang="nb-NO" dirty="0" smtClean="0"/>
              <a:t>Inventory </a:t>
            </a:r>
          </a:p>
          <a:p>
            <a:pPr>
              <a:buFont typeface="Wingdings" panose="05000000000000000000" pitchFamily="2" charset="2"/>
              <a:buChar char="Ø"/>
            </a:pPr>
            <a:r>
              <a:rPr lang="nb-NO" dirty="0" smtClean="0"/>
              <a:t>Selvopplevd effekt</a:t>
            </a:r>
          </a:p>
          <a:p>
            <a:pPr lvl="1">
              <a:buFont typeface="Wingdings" panose="05000000000000000000" pitchFamily="2" charset="2"/>
              <a:buChar char="Ø"/>
            </a:pPr>
            <a:r>
              <a:rPr lang="nb-NO" dirty="0" smtClean="0"/>
              <a:t>COPM/intervju</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414" y="3107927"/>
            <a:ext cx="1777231" cy="133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4581128"/>
            <a:ext cx="3343841" cy="1021087"/>
          </a:xfrm>
          <a:prstGeom prst="rect">
            <a:avLst/>
          </a:prstGeom>
        </p:spPr>
      </p:pic>
      <p:sp>
        <p:nvSpPr>
          <p:cNvPr id="2" name="TextBox 1"/>
          <p:cNvSpPr txBox="1"/>
          <p:nvPr/>
        </p:nvSpPr>
        <p:spPr>
          <a:xfrm>
            <a:off x="323528" y="425280"/>
            <a:ext cx="5449639" cy="646331"/>
          </a:xfrm>
          <a:prstGeom prst="rect">
            <a:avLst/>
          </a:prstGeom>
          <a:noFill/>
        </p:spPr>
        <p:txBody>
          <a:bodyPr wrap="square" rtlCol="0">
            <a:spAutoFit/>
          </a:bodyPr>
          <a:lstStyle/>
          <a:p>
            <a:r>
              <a:rPr lang="en-US" sz="3600" dirty="0" err="1" smtClean="0">
                <a:solidFill>
                  <a:schemeClr val="accent1">
                    <a:lumMod val="50000"/>
                  </a:schemeClr>
                </a:solidFill>
              </a:rPr>
              <a:t>Utfallsmål</a:t>
            </a:r>
            <a:endParaRPr lang="en-US" sz="3600" dirty="0">
              <a:solidFill>
                <a:schemeClr val="accent1">
                  <a:lumMod val="50000"/>
                </a:schemeClr>
              </a:solidFill>
            </a:endParaRPr>
          </a:p>
        </p:txBody>
      </p:sp>
      <p:pic>
        <p:nvPicPr>
          <p:cNvPr id="1638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5000"/>
                    </a14:imgEffect>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6985781" y="59240"/>
            <a:ext cx="2050715" cy="329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9221" y="3218589"/>
            <a:ext cx="14636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274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0"/>
            <a:ext cx="8229600" cy="1844824"/>
          </a:xfrm>
        </p:spPr>
        <p:txBody>
          <a:bodyPr>
            <a:normAutofit fontScale="90000"/>
          </a:bodyPr>
          <a:lstStyle/>
          <a:p>
            <a:pPr algn="ctr"/>
            <a:r>
              <a:rPr lang="nb-NO" dirty="0" smtClean="0"/>
              <a:t/>
            </a:r>
            <a:br>
              <a:rPr lang="nb-NO" dirty="0" smtClean="0"/>
            </a:br>
            <a:r>
              <a:rPr lang="nb-NO" dirty="0" smtClean="0"/>
              <a:t/>
            </a:r>
            <a:br>
              <a:rPr lang="nb-NO" dirty="0" smtClean="0"/>
            </a:br>
            <a:r>
              <a:rPr lang="nb-NO" sz="3300" dirty="0" smtClean="0"/>
              <a:t>Studiedesign </a:t>
            </a:r>
            <a:r>
              <a:rPr lang="nb-NO" dirty="0" smtClean="0"/>
              <a:t/>
            </a:r>
            <a:br>
              <a:rPr lang="nb-NO" dirty="0" smtClean="0"/>
            </a:br>
            <a:r>
              <a:rPr lang="en-GB" sz="2700" dirty="0" smtClean="0"/>
              <a:t>En </a:t>
            </a:r>
            <a:r>
              <a:rPr lang="en-GB" sz="2700" dirty="0" err="1" smtClean="0"/>
              <a:t>multisenter</a:t>
            </a:r>
            <a:r>
              <a:rPr lang="en-GB" sz="2700" dirty="0" smtClean="0"/>
              <a:t> </a:t>
            </a:r>
            <a:r>
              <a:rPr lang="en-GB" sz="2700" dirty="0" err="1" smtClean="0"/>
              <a:t>dobbelt</a:t>
            </a:r>
            <a:r>
              <a:rPr lang="en-GB" sz="2700" dirty="0" smtClean="0"/>
              <a:t>-blind placebo </a:t>
            </a:r>
            <a:r>
              <a:rPr lang="en-GB" sz="2700" dirty="0" err="1" smtClean="0"/>
              <a:t>kontrollert</a:t>
            </a:r>
            <a:r>
              <a:rPr lang="en-GB" sz="2700" dirty="0" smtClean="0"/>
              <a:t> </a:t>
            </a:r>
            <a:r>
              <a:rPr lang="en-GB" sz="2700" dirty="0" err="1" smtClean="0"/>
              <a:t>randomisert</a:t>
            </a:r>
            <a:r>
              <a:rPr lang="en-GB" sz="2700" dirty="0" smtClean="0"/>
              <a:t> </a:t>
            </a:r>
            <a:r>
              <a:rPr lang="en-GB" sz="2700" dirty="0" err="1" smtClean="0"/>
              <a:t>studie</a:t>
            </a:r>
            <a:endParaRPr lang="nb-NO" sz="2700" dirty="0"/>
          </a:p>
        </p:txBody>
      </p:sp>
      <p:sp>
        <p:nvSpPr>
          <p:cNvPr id="14" name="TekstSylinder 13"/>
          <p:cNvSpPr txBox="1"/>
          <p:nvPr/>
        </p:nvSpPr>
        <p:spPr>
          <a:xfrm>
            <a:off x="251520" y="4005064"/>
            <a:ext cx="1440160" cy="738664"/>
          </a:xfrm>
          <a:prstGeom prst="rect">
            <a:avLst/>
          </a:prstGeom>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dirty="0" smtClean="0">
                <a:latin typeface="Arial" pitchFamily="34" charset="0"/>
                <a:cs typeface="Arial" pitchFamily="34" charset="0"/>
              </a:rPr>
              <a:t>Baseline test </a:t>
            </a:r>
          </a:p>
          <a:p>
            <a:endParaRPr lang="nb-NO" sz="1400" dirty="0" smtClean="0">
              <a:latin typeface="Arial" pitchFamily="34" charset="0"/>
              <a:cs typeface="Arial" pitchFamily="34" charset="0"/>
            </a:endParaRPr>
          </a:p>
          <a:p>
            <a:r>
              <a:rPr lang="nb-NO" sz="1400" dirty="0" smtClean="0">
                <a:latin typeface="Arial" pitchFamily="34" charset="0"/>
                <a:cs typeface="Arial" pitchFamily="34" charset="0"/>
              </a:rPr>
              <a:t>Randomisering</a:t>
            </a:r>
            <a:endParaRPr lang="nb-NO" sz="1400" dirty="0">
              <a:latin typeface="Arial" pitchFamily="34" charset="0"/>
              <a:cs typeface="Arial" pitchFamily="34" charset="0"/>
            </a:endParaRPr>
          </a:p>
        </p:txBody>
      </p:sp>
      <p:sp>
        <p:nvSpPr>
          <p:cNvPr id="15" name="TekstSylinder 14"/>
          <p:cNvSpPr txBox="1"/>
          <p:nvPr/>
        </p:nvSpPr>
        <p:spPr>
          <a:xfrm>
            <a:off x="1763688" y="2780928"/>
            <a:ext cx="1584176" cy="1169551"/>
          </a:xfrm>
          <a:prstGeom prst="rect">
            <a:avLst/>
          </a:prstGeom>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dirty="0" smtClean="0">
                <a:latin typeface="Arial" pitchFamily="34" charset="0"/>
                <a:cs typeface="Arial" pitchFamily="34" charset="0"/>
              </a:rPr>
              <a:t>Studiegruppen; injeksjoner med  </a:t>
            </a:r>
            <a:r>
              <a:rPr lang="nb-NO" sz="1400" dirty="0" err="1" smtClean="0">
                <a:latin typeface="Arial" pitchFamily="34" charset="0"/>
                <a:cs typeface="Arial" pitchFamily="34" charset="0"/>
              </a:rPr>
              <a:t>BoNT-A</a:t>
            </a:r>
            <a:r>
              <a:rPr lang="nb-NO" sz="1400" dirty="0" smtClean="0">
                <a:latin typeface="Arial" pitchFamily="34" charset="0"/>
                <a:cs typeface="Arial" pitchFamily="34" charset="0"/>
              </a:rPr>
              <a:t>  i </a:t>
            </a:r>
            <a:r>
              <a:rPr lang="nb-NO" sz="1400" dirty="0" err="1" smtClean="0">
                <a:latin typeface="Arial" pitchFamily="34" charset="0"/>
                <a:cs typeface="Arial" pitchFamily="34" charset="0"/>
              </a:rPr>
              <a:t>m.gastrocnemius</a:t>
            </a:r>
            <a:r>
              <a:rPr lang="nb-NO" sz="1400" dirty="0" smtClean="0">
                <a:latin typeface="Arial" pitchFamily="34" charset="0"/>
                <a:cs typeface="Arial" pitchFamily="34" charset="0"/>
              </a:rPr>
              <a:t> og </a:t>
            </a:r>
            <a:r>
              <a:rPr lang="nb-NO" sz="1400" dirty="0" err="1" smtClean="0">
                <a:latin typeface="Arial" pitchFamily="34" charset="0"/>
                <a:cs typeface="Arial" pitchFamily="34" charset="0"/>
              </a:rPr>
              <a:t>evt</a:t>
            </a:r>
            <a:r>
              <a:rPr lang="nb-NO" sz="1400" dirty="0" smtClean="0">
                <a:latin typeface="Arial" pitchFamily="34" charset="0"/>
                <a:cs typeface="Arial" pitchFamily="34" charset="0"/>
              </a:rPr>
              <a:t> </a:t>
            </a:r>
            <a:r>
              <a:rPr lang="nb-NO" sz="1400" dirty="0" err="1" smtClean="0">
                <a:latin typeface="Arial" pitchFamily="34" charset="0"/>
                <a:cs typeface="Arial" pitchFamily="34" charset="0"/>
              </a:rPr>
              <a:t>m.soleus</a:t>
            </a:r>
            <a:endParaRPr lang="nb-NO" sz="1400" dirty="0">
              <a:latin typeface="Arial" pitchFamily="34" charset="0"/>
              <a:cs typeface="Arial" pitchFamily="34" charset="0"/>
            </a:endParaRPr>
          </a:p>
        </p:txBody>
      </p:sp>
      <p:sp>
        <p:nvSpPr>
          <p:cNvPr id="17" name="TekstSylinder 16"/>
          <p:cNvSpPr txBox="1"/>
          <p:nvPr/>
        </p:nvSpPr>
        <p:spPr>
          <a:xfrm>
            <a:off x="1763688" y="4725144"/>
            <a:ext cx="1584176" cy="1169551"/>
          </a:xfrm>
          <a:prstGeom prst="rect">
            <a:avLst/>
          </a:prstGeom>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dirty="0" smtClean="0">
                <a:latin typeface="Arial" pitchFamily="34" charset="0"/>
                <a:cs typeface="Arial" pitchFamily="34" charset="0"/>
              </a:rPr>
              <a:t>Kontroll gruppen; </a:t>
            </a:r>
          </a:p>
          <a:p>
            <a:r>
              <a:rPr lang="en-US" sz="1400" dirty="0" err="1" smtClean="0">
                <a:latin typeface="Arial" pitchFamily="34" charset="0"/>
                <a:cs typeface="Arial" pitchFamily="34" charset="0"/>
              </a:rPr>
              <a:t>Injeksjoner</a:t>
            </a:r>
            <a:r>
              <a:rPr lang="en-US" sz="1400" dirty="0" smtClean="0">
                <a:latin typeface="Arial" pitchFamily="34" charset="0"/>
                <a:cs typeface="Arial" pitchFamily="34" charset="0"/>
              </a:rPr>
              <a:t> med </a:t>
            </a:r>
            <a:r>
              <a:rPr lang="en-US" sz="1400" dirty="0" err="1" smtClean="0">
                <a:latin typeface="Arial" pitchFamily="34" charset="0"/>
                <a:cs typeface="Arial" pitchFamily="34" charset="0"/>
              </a:rPr>
              <a:t>saltvann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m.gastrocnemius</a:t>
            </a:r>
            <a:r>
              <a:rPr lang="en-US" sz="1400" dirty="0" smtClean="0">
                <a:latin typeface="Arial" pitchFamily="34" charset="0"/>
                <a:cs typeface="Arial" pitchFamily="34" charset="0"/>
              </a:rPr>
              <a:t> og </a:t>
            </a:r>
            <a:r>
              <a:rPr lang="en-US" sz="1400" dirty="0" err="1" smtClean="0">
                <a:latin typeface="Arial" pitchFamily="34" charset="0"/>
                <a:cs typeface="Arial" pitchFamily="34" charset="0"/>
              </a:rPr>
              <a:t>evt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m.soleus</a:t>
            </a:r>
            <a:endParaRPr lang="nb-NO" sz="1400" dirty="0">
              <a:latin typeface="Arial" pitchFamily="34" charset="0"/>
              <a:cs typeface="Arial" pitchFamily="34" charset="0"/>
            </a:endParaRPr>
          </a:p>
        </p:txBody>
      </p:sp>
      <p:sp>
        <p:nvSpPr>
          <p:cNvPr id="18" name="TekstSylinder 17"/>
          <p:cNvSpPr txBox="1"/>
          <p:nvPr/>
        </p:nvSpPr>
        <p:spPr>
          <a:xfrm>
            <a:off x="3419872" y="4005064"/>
            <a:ext cx="1440160" cy="738664"/>
          </a:xfrm>
          <a:prstGeom prst="rect">
            <a:avLst/>
          </a:prstGeom>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dirty="0" smtClean="0">
                <a:latin typeface="Arial" pitchFamily="34" charset="0"/>
                <a:cs typeface="Arial" pitchFamily="34" charset="0"/>
              </a:rPr>
              <a:t>Posttest 1, </a:t>
            </a:r>
          </a:p>
          <a:p>
            <a:r>
              <a:rPr lang="nb-NO" sz="1400" dirty="0" smtClean="0">
                <a:latin typeface="Arial" pitchFamily="34" charset="0"/>
                <a:cs typeface="Arial" pitchFamily="34" charset="0"/>
              </a:rPr>
              <a:t>4 uker etter injeksjonene</a:t>
            </a:r>
            <a:endParaRPr lang="nb-NO" sz="1400" dirty="0">
              <a:latin typeface="Arial" pitchFamily="34" charset="0"/>
              <a:cs typeface="Arial" pitchFamily="34" charset="0"/>
            </a:endParaRPr>
          </a:p>
        </p:txBody>
      </p:sp>
      <p:sp>
        <p:nvSpPr>
          <p:cNvPr id="20" name="TekstSylinder 19"/>
          <p:cNvSpPr txBox="1"/>
          <p:nvPr/>
        </p:nvSpPr>
        <p:spPr>
          <a:xfrm>
            <a:off x="5076056" y="4005064"/>
            <a:ext cx="1440160" cy="738664"/>
          </a:xfrm>
          <a:prstGeom prst="rect">
            <a:avLst/>
          </a:prstGeom>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dirty="0" smtClean="0">
                <a:latin typeface="Arial" pitchFamily="34" charset="0"/>
                <a:cs typeface="Arial" pitchFamily="34" charset="0"/>
              </a:rPr>
              <a:t>Posttest 2, </a:t>
            </a:r>
          </a:p>
          <a:p>
            <a:r>
              <a:rPr lang="nb-NO" sz="1400" dirty="0" smtClean="0">
                <a:latin typeface="Arial" pitchFamily="34" charset="0"/>
                <a:cs typeface="Arial" pitchFamily="34" charset="0"/>
              </a:rPr>
              <a:t>12 uker etter injeksjonene</a:t>
            </a:r>
            <a:endParaRPr lang="nb-NO" sz="1400" dirty="0">
              <a:latin typeface="Arial" pitchFamily="34" charset="0"/>
              <a:cs typeface="Arial" pitchFamily="34" charset="0"/>
            </a:endParaRPr>
          </a:p>
        </p:txBody>
      </p:sp>
      <p:sp>
        <p:nvSpPr>
          <p:cNvPr id="21" name="TekstSylinder 20"/>
          <p:cNvSpPr txBox="1"/>
          <p:nvPr/>
        </p:nvSpPr>
        <p:spPr>
          <a:xfrm>
            <a:off x="6732240" y="4005064"/>
            <a:ext cx="1656184" cy="738664"/>
          </a:xfrm>
          <a:prstGeom prst="rect">
            <a:avLst/>
          </a:prstGeom>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dirty="0" smtClean="0">
                <a:latin typeface="Arial" pitchFamily="34" charset="0"/>
                <a:cs typeface="Arial" pitchFamily="34" charset="0"/>
              </a:rPr>
              <a:t>Post test 3, </a:t>
            </a:r>
          </a:p>
          <a:p>
            <a:r>
              <a:rPr lang="nb-NO" sz="1400" dirty="0" smtClean="0">
                <a:latin typeface="Arial" pitchFamily="34" charset="0"/>
                <a:cs typeface="Arial" pitchFamily="34" charset="0"/>
              </a:rPr>
              <a:t>24 uker etter</a:t>
            </a:r>
          </a:p>
          <a:p>
            <a:r>
              <a:rPr lang="nb-NO" sz="1400" dirty="0" smtClean="0">
                <a:latin typeface="Arial" pitchFamily="34" charset="0"/>
                <a:cs typeface="Arial" pitchFamily="34" charset="0"/>
              </a:rPr>
              <a:t>injeksjonene</a:t>
            </a:r>
          </a:p>
        </p:txBody>
      </p:sp>
      <p:pic>
        <p:nvPicPr>
          <p:cNvPr id="22" name="Picture 6"/>
          <p:cNvPicPr>
            <a:picLocks noChangeAspect="1"/>
          </p:cNvPicPr>
          <p:nvPr/>
        </p:nvPicPr>
        <p:blipFill>
          <a:blip r:embed="rId3" cstate="print"/>
          <a:srcRect/>
          <a:stretch>
            <a:fillRect/>
          </a:stretch>
        </p:blipFill>
        <p:spPr bwMode="auto">
          <a:xfrm>
            <a:off x="20259675" y="8580438"/>
            <a:ext cx="1571625" cy="2525712"/>
          </a:xfrm>
          <a:prstGeom prst="rect">
            <a:avLst/>
          </a:prstGeom>
          <a:noFill/>
          <a:ln w="9525">
            <a:noFill/>
            <a:miter lim="800000"/>
            <a:headEnd/>
            <a:tailEnd/>
          </a:ln>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6222659"/>
            <a:ext cx="22955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01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8311</TotalTime>
  <Words>1328</Words>
  <Application>Microsoft Office PowerPoint</Application>
  <PresentationFormat>Skjermfremvisning (4:3)</PresentationFormat>
  <Paragraphs>186</Paragraphs>
  <Slides>14</Slides>
  <Notes>14</Notes>
  <HiddenSlides>0</HiddenSlides>
  <MMClips>0</MMClip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Office-tema</vt:lpstr>
      <vt:lpstr>PowerPoint-presentasjon</vt:lpstr>
      <vt:lpstr>Botulinumtoksin A (BoNT-A)</vt:lpstr>
      <vt:lpstr>BoNT-A behandling i Norge </vt:lpstr>
      <vt:lpstr> Variasjon i BoNT-A behandling</vt:lpstr>
      <vt:lpstr>BoNT-A behandling i Norge</vt:lpstr>
      <vt:lpstr>PowerPoint-presentasjon</vt:lpstr>
      <vt:lpstr>WE-studien</vt:lpstr>
      <vt:lpstr>PowerPoint-presentasjon</vt:lpstr>
      <vt:lpstr>  Studiedesign  En multisenter dobbelt-blind placebo kontrollert randomisert studie</vt:lpstr>
      <vt:lpstr>PowerPoint-presentasjon</vt:lpstr>
      <vt:lpstr>Hvem kan delta?</vt:lpstr>
      <vt:lpstr>Hvor står vi?</vt:lpstr>
      <vt:lpstr>Målsetting og betydning</vt:lpstr>
      <vt:lpstr>Takk for oppmerksomheten!</vt:lpstr>
    </vt:vector>
  </TitlesOfParts>
  <Company>Helse Sør-Øst RHF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Offentliggjøring fra  Cerebral pareseregisteret (CPRN)  i Norge</dc:title>
  <dc:creator>andgu</dc:creator>
  <cp:lastModifiedBy>Randi Væhle</cp:lastModifiedBy>
  <cp:revision>1060</cp:revision>
  <cp:lastPrinted>2017-01-26T15:03:17Z</cp:lastPrinted>
  <dcterms:created xsi:type="dcterms:W3CDTF">2014-11-10T13:30:50Z</dcterms:created>
  <dcterms:modified xsi:type="dcterms:W3CDTF">2017-02-01T07:19:20Z</dcterms:modified>
</cp:coreProperties>
</file>