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6" r:id="rId3"/>
  </p:sldMasterIdLst>
  <p:notesMasterIdLst>
    <p:notesMasterId r:id="rId17"/>
  </p:notesMasterIdLst>
  <p:sldIdLst>
    <p:sldId id="256" r:id="rId4"/>
    <p:sldId id="417" r:id="rId5"/>
    <p:sldId id="378" r:id="rId6"/>
    <p:sldId id="440" r:id="rId7"/>
    <p:sldId id="421" r:id="rId8"/>
    <p:sldId id="441" r:id="rId9"/>
    <p:sldId id="443" r:id="rId10"/>
    <p:sldId id="387" r:id="rId11"/>
    <p:sldId id="445" r:id="rId12"/>
    <p:sldId id="432" r:id="rId13"/>
    <p:sldId id="446" r:id="rId14"/>
    <p:sldId id="438" r:id="rId15"/>
    <p:sldId id="442" r:id="rId16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64422" autoAdjust="0"/>
  </p:normalViewPr>
  <p:slideViewPr>
    <p:cSldViewPr>
      <p:cViewPr varScale="1">
        <p:scale>
          <a:sx n="81" d="100"/>
          <a:sy n="81" d="100"/>
        </p:scale>
        <p:origin x="-26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ous-hf.no\OUSHF\Felles\BAR\Delte\BNE\CPOP\SPSS%20Ergo\2015&#197;rsrapport\Ergoprotokoller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'Ark1'!$B$104:$B$108</c:f>
              <c:strCache>
                <c:ptCount val="5"/>
                <c:pt idx="0">
                  <c:v>Ikke klassifiserbar</c:v>
                </c:pt>
                <c:pt idx="1">
                  <c:v>Ataktisk              </c:v>
                </c:pt>
                <c:pt idx="2">
                  <c:v>Dyskinetisk           </c:v>
                </c:pt>
                <c:pt idx="3">
                  <c:v>Bilateral spastisk          </c:v>
                </c:pt>
                <c:pt idx="4">
                  <c:v>Unilateral spastisk          </c:v>
                </c:pt>
              </c:strCache>
            </c:strRef>
          </c:cat>
          <c:val>
            <c:numRef>
              <c:f>'Ark1'!$C$104:$C$108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0.43</c:v>
                </c:pt>
                <c:pt idx="4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03296"/>
        <c:axId val="48904832"/>
      </c:barChart>
      <c:catAx>
        <c:axId val="48903296"/>
        <c:scaling>
          <c:orientation val="minMax"/>
        </c:scaling>
        <c:delete val="0"/>
        <c:axPos val="l"/>
        <c:majorTickMark val="out"/>
        <c:minorTickMark val="none"/>
        <c:tickLblPos val="nextTo"/>
        <c:crossAx val="48904832"/>
        <c:crosses val="autoZero"/>
        <c:auto val="1"/>
        <c:lblAlgn val="ctr"/>
        <c:lblOffset val="100"/>
        <c:noMultiLvlLbl val="0"/>
      </c:catAx>
      <c:valAx>
        <c:axId val="489048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890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'Ark1'!$B$25</c:f>
              <c:strCache>
                <c:ptCount val="1"/>
                <c:pt idx="0">
                  <c:v>     0 - 40            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'Ark1'!$C$24:$E$24</c:f>
              <c:strCache>
                <c:ptCount val="3"/>
                <c:pt idx="0">
                  <c:v>  III  </c:v>
                </c:pt>
                <c:pt idx="1">
                  <c:v>IV                       </c:v>
                </c:pt>
                <c:pt idx="2">
                  <c:v>V                  </c:v>
                </c:pt>
              </c:strCache>
            </c:strRef>
          </c:cat>
          <c:val>
            <c:numRef>
              <c:f>'Ark1'!$C$25:$E$25</c:f>
              <c:numCache>
                <c:formatCode>General</c:formatCode>
                <c:ptCount val="3"/>
                <c:pt idx="0">
                  <c:v>68</c:v>
                </c:pt>
                <c:pt idx="1">
                  <c:v>79</c:v>
                </c:pt>
                <c:pt idx="2">
                  <c:v>101</c:v>
                </c:pt>
              </c:numCache>
            </c:numRef>
          </c:val>
        </c:ser>
        <c:ser>
          <c:idx val="1"/>
          <c:order val="1"/>
          <c:tx>
            <c:strRef>
              <c:f>'Ark1'!$B$26</c:f>
              <c:strCache>
                <c:ptCount val="1"/>
                <c:pt idx="0">
                  <c:v>    41 - 99            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'Ark1'!$C$24:$E$24</c:f>
              <c:strCache>
                <c:ptCount val="3"/>
                <c:pt idx="0">
                  <c:v>  III  </c:v>
                </c:pt>
                <c:pt idx="1">
                  <c:v>IV                       </c:v>
                </c:pt>
                <c:pt idx="2">
                  <c:v>V                  </c:v>
                </c:pt>
              </c:strCache>
            </c:strRef>
          </c:cat>
          <c:val>
            <c:numRef>
              <c:f>'Ark1'!$C$26:$E$26</c:f>
              <c:numCache>
                <c:formatCode>General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'Ark1'!$B$27</c:f>
              <c:strCache>
                <c:ptCount val="1"/>
                <c:pt idx="0">
                  <c:v>   100 - 100          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'Ark1'!$C$24:$E$24</c:f>
              <c:strCache>
                <c:ptCount val="3"/>
                <c:pt idx="0">
                  <c:v>  III  </c:v>
                </c:pt>
                <c:pt idx="1">
                  <c:v>IV                       </c:v>
                </c:pt>
                <c:pt idx="2">
                  <c:v>V                  </c:v>
                </c:pt>
              </c:strCache>
            </c:strRef>
          </c:cat>
          <c:val>
            <c:numRef>
              <c:f>'Ark1'!$C$27:$E$27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24096"/>
        <c:axId val="107929984"/>
      </c:barChart>
      <c:catAx>
        <c:axId val="10792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929984"/>
        <c:crosses val="autoZero"/>
        <c:auto val="1"/>
        <c:lblAlgn val="ctr"/>
        <c:lblOffset val="100"/>
        <c:noMultiLvlLbl val="0"/>
      </c:catAx>
      <c:valAx>
        <c:axId val="1079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24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170701990875156"/>
          <c:y val="0.92607466228766766"/>
          <c:w val="0.47000155537121519"/>
          <c:h val="4.93683959410469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Ark1!$C$655</c:f>
              <c:strCache>
                <c:ptCount val="1"/>
                <c:pt idx="0">
                  <c:v>     0 - 40           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Ark1!$B$656:$B$675</c:f>
              <c:strCache>
                <c:ptCount val="20"/>
                <c:pt idx="0">
                  <c:v>Akershus                </c:v>
                </c:pt>
                <c:pt idx="1">
                  <c:v>Aust-Agder              </c:v>
                </c:pt>
                <c:pt idx="2">
                  <c:v>Bergen                  </c:v>
                </c:pt>
                <c:pt idx="3">
                  <c:v>Førde                   </c:v>
                </c:pt>
                <c:pt idx="4">
                  <c:v>Haugesund               </c:v>
                </c:pt>
                <c:pt idx="5">
                  <c:v>Hedmark                 </c:v>
                </c:pt>
                <c:pt idx="6">
                  <c:v>Kristiansund            </c:v>
                </c:pt>
                <c:pt idx="7">
                  <c:v>Nord Trøndelag          </c:v>
                </c:pt>
                <c:pt idx="8">
                  <c:v>Nordland                </c:v>
                </c:pt>
                <c:pt idx="9">
                  <c:v>Oppland                 </c:v>
                </c:pt>
                <c:pt idx="10">
                  <c:v>Oslo                    </c:v>
                </c:pt>
                <c:pt idx="11">
                  <c:v>Stavanger               </c:v>
                </c:pt>
                <c:pt idx="12">
                  <c:v>Sør Trøndelag           </c:v>
                </c:pt>
                <c:pt idx="13">
                  <c:v>Telemark                </c:v>
                </c:pt>
                <c:pt idx="14">
                  <c:v>Troms                   </c:v>
                </c:pt>
                <c:pt idx="15">
                  <c:v>Vest Agder              </c:v>
                </c:pt>
                <c:pt idx="16">
                  <c:v>Vestfold                </c:v>
                </c:pt>
                <c:pt idx="17">
                  <c:v>Vestre Viken            </c:v>
                </c:pt>
                <c:pt idx="18">
                  <c:v>Vstfold                 </c:v>
                </c:pt>
                <c:pt idx="19">
                  <c:v>Ålesund                 </c:v>
                </c:pt>
              </c:strCache>
            </c:strRef>
          </c:cat>
          <c:val>
            <c:numRef>
              <c:f>Ark1!$C$656:$C$675</c:f>
              <c:numCache>
                <c:formatCode>General</c:formatCode>
                <c:ptCount val="20"/>
                <c:pt idx="0">
                  <c:v>40</c:v>
                </c:pt>
                <c:pt idx="1">
                  <c:v>3</c:v>
                </c:pt>
                <c:pt idx="2">
                  <c:v>15</c:v>
                </c:pt>
                <c:pt idx="3">
                  <c:v>2</c:v>
                </c:pt>
                <c:pt idx="4">
                  <c:v>3</c:v>
                </c:pt>
                <c:pt idx="5">
                  <c:v>14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14</c:v>
                </c:pt>
                <c:pt idx="10">
                  <c:v>30</c:v>
                </c:pt>
                <c:pt idx="11">
                  <c:v>7</c:v>
                </c:pt>
                <c:pt idx="12">
                  <c:v>6</c:v>
                </c:pt>
                <c:pt idx="13">
                  <c:v>14</c:v>
                </c:pt>
                <c:pt idx="14">
                  <c:v>9</c:v>
                </c:pt>
                <c:pt idx="15">
                  <c:v>11</c:v>
                </c:pt>
                <c:pt idx="16">
                  <c:v>16</c:v>
                </c:pt>
                <c:pt idx="17">
                  <c:v>37</c:v>
                </c:pt>
                <c:pt idx="18">
                  <c:v>19</c:v>
                </c:pt>
                <c:pt idx="19">
                  <c:v>6</c:v>
                </c:pt>
              </c:numCache>
            </c:numRef>
          </c:val>
        </c:ser>
        <c:ser>
          <c:idx val="1"/>
          <c:order val="1"/>
          <c:tx>
            <c:strRef>
              <c:f>Ark1!$D$655</c:f>
              <c:strCache>
                <c:ptCount val="1"/>
                <c:pt idx="0">
                  <c:v>    41 - 99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Ark1!$B$656:$B$675</c:f>
              <c:strCache>
                <c:ptCount val="20"/>
                <c:pt idx="0">
                  <c:v>Akershus                </c:v>
                </c:pt>
                <c:pt idx="1">
                  <c:v>Aust-Agder              </c:v>
                </c:pt>
                <c:pt idx="2">
                  <c:v>Bergen                  </c:v>
                </c:pt>
                <c:pt idx="3">
                  <c:v>Førde                   </c:v>
                </c:pt>
                <c:pt idx="4">
                  <c:v>Haugesund               </c:v>
                </c:pt>
                <c:pt idx="5">
                  <c:v>Hedmark                 </c:v>
                </c:pt>
                <c:pt idx="6">
                  <c:v>Kristiansund            </c:v>
                </c:pt>
                <c:pt idx="7">
                  <c:v>Nord Trøndelag          </c:v>
                </c:pt>
                <c:pt idx="8">
                  <c:v>Nordland                </c:v>
                </c:pt>
                <c:pt idx="9">
                  <c:v>Oppland                 </c:v>
                </c:pt>
                <c:pt idx="10">
                  <c:v>Oslo                    </c:v>
                </c:pt>
                <c:pt idx="11">
                  <c:v>Stavanger               </c:v>
                </c:pt>
                <c:pt idx="12">
                  <c:v>Sør Trøndelag           </c:v>
                </c:pt>
                <c:pt idx="13">
                  <c:v>Telemark                </c:v>
                </c:pt>
                <c:pt idx="14">
                  <c:v>Troms                   </c:v>
                </c:pt>
                <c:pt idx="15">
                  <c:v>Vest Agder              </c:v>
                </c:pt>
                <c:pt idx="16">
                  <c:v>Vestfold                </c:v>
                </c:pt>
                <c:pt idx="17">
                  <c:v>Vestre Viken            </c:v>
                </c:pt>
                <c:pt idx="18">
                  <c:v>Vstfold                 </c:v>
                </c:pt>
                <c:pt idx="19">
                  <c:v>Ålesund                 </c:v>
                </c:pt>
              </c:strCache>
            </c:strRef>
          </c:cat>
          <c:val>
            <c:numRef>
              <c:f>Ark1!$D$656:$D$675</c:f>
              <c:numCache>
                <c:formatCode>General</c:formatCode>
                <c:ptCount val="20"/>
                <c:pt idx="0">
                  <c:v>6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5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8</c:v>
                </c:pt>
                <c:pt idx="18">
                  <c:v>2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Ark1!$E$655</c:f>
              <c:strCache>
                <c:ptCount val="1"/>
                <c:pt idx="0">
                  <c:v>   100 - 100     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Ark1!$B$656:$B$675</c:f>
              <c:strCache>
                <c:ptCount val="20"/>
                <c:pt idx="0">
                  <c:v>Akershus                </c:v>
                </c:pt>
                <c:pt idx="1">
                  <c:v>Aust-Agder              </c:v>
                </c:pt>
                <c:pt idx="2">
                  <c:v>Bergen                  </c:v>
                </c:pt>
                <c:pt idx="3">
                  <c:v>Førde                   </c:v>
                </c:pt>
                <c:pt idx="4">
                  <c:v>Haugesund               </c:v>
                </c:pt>
                <c:pt idx="5">
                  <c:v>Hedmark                 </c:v>
                </c:pt>
                <c:pt idx="6">
                  <c:v>Kristiansund            </c:v>
                </c:pt>
                <c:pt idx="7">
                  <c:v>Nord Trøndelag          </c:v>
                </c:pt>
                <c:pt idx="8">
                  <c:v>Nordland                </c:v>
                </c:pt>
                <c:pt idx="9">
                  <c:v>Oppland                 </c:v>
                </c:pt>
                <c:pt idx="10">
                  <c:v>Oslo                    </c:v>
                </c:pt>
                <c:pt idx="11">
                  <c:v>Stavanger               </c:v>
                </c:pt>
                <c:pt idx="12">
                  <c:v>Sør Trøndelag           </c:v>
                </c:pt>
                <c:pt idx="13">
                  <c:v>Telemark                </c:v>
                </c:pt>
                <c:pt idx="14">
                  <c:v>Troms                   </c:v>
                </c:pt>
                <c:pt idx="15">
                  <c:v>Vest Agder              </c:v>
                </c:pt>
                <c:pt idx="16">
                  <c:v>Vestfold                </c:v>
                </c:pt>
                <c:pt idx="17">
                  <c:v>Vestre Viken            </c:v>
                </c:pt>
                <c:pt idx="18">
                  <c:v>Vstfold                 </c:v>
                </c:pt>
                <c:pt idx="19">
                  <c:v>Ålesund                 </c:v>
                </c:pt>
              </c:strCache>
            </c:strRef>
          </c:cat>
          <c:val>
            <c:numRef>
              <c:f>Ark1!$E$656:$E$675</c:f>
              <c:numCache>
                <c:formatCode>General</c:formatCode>
                <c:ptCount val="20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435712"/>
        <c:axId val="110466176"/>
      </c:barChart>
      <c:catAx>
        <c:axId val="110435712"/>
        <c:scaling>
          <c:orientation val="minMax"/>
        </c:scaling>
        <c:delete val="0"/>
        <c:axPos val="l"/>
        <c:majorTickMark val="out"/>
        <c:minorTickMark val="none"/>
        <c:tickLblPos val="nextTo"/>
        <c:crossAx val="110466176"/>
        <c:crosses val="autoZero"/>
        <c:auto val="1"/>
        <c:lblAlgn val="ctr"/>
        <c:lblOffset val="100"/>
        <c:noMultiLvlLbl val="0"/>
      </c:catAx>
      <c:valAx>
        <c:axId val="1104661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0435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6292A-066C-498D-91A5-3BC618C6F0ED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38F626-77AD-47DA-9EC8-8DD258AB04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77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16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33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36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75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8CA17B-72A4-4C22-8E0E-8E5E78C073C4}" type="slidenum">
              <a:rPr lang="en-GB" altLang="nb-NO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nb-NO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 smtClean="0"/>
          </a:p>
          <a:p>
            <a:pPr eaLnBrk="1" hangingPunct="1"/>
            <a:endParaRPr lang="en-US" altLang="nb-NO" smtClean="0"/>
          </a:p>
          <a:p>
            <a:pPr eaLnBrk="1" hangingPunct="1"/>
            <a:endParaRPr lang="nb-NO" altLang="nb-NO" i="1" smtClean="0"/>
          </a:p>
          <a:p>
            <a:pPr eaLnBrk="1" hangingPunct="1"/>
            <a:endParaRPr lang="nb-NO" altLang="nb-NO" i="1" smtClean="0"/>
          </a:p>
          <a:p>
            <a:pPr eaLnBrk="1" hangingPunct="1"/>
            <a:endParaRPr lang="nb-NO" altLang="nb-NO" i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542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7D271-1367-4B7F-9B84-7B601EA72879}" type="slidenum">
              <a:rPr lang="nb-NO" altLang="nb-NO" sz="1300" smtClean="0"/>
              <a:pPr eaLnBrk="1" hangingPunct="1">
                <a:spcBef>
                  <a:spcPct val="0"/>
                </a:spcBef>
              </a:pPr>
              <a:t>2</a:t>
            </a:fld>
            <a:endParaRPr lang="nb-NO" altLang="nb-NO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4088" fontAlgn="base">
              <a:spcBef>
                <a:spcPct val="0"/>
              </a:spcBef>
              <a:spcAft>
                <a:spcPct val="0"/>
              </a:spcAft>
            </a:pPr>
            <a:fld id="{27CB5C8A-262A-4EC9-B466-77C491FE1F92}" type="slidenum">
              <a:rPr lang="nb-NO" altLang="nb-NO" sz="1300">
                <a:latin typeface="Arial" charset="0"/>
              </a:rPr>
              <a:pPr defTabSz="9540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b-NO" altLang="nb-NO" sz="13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nb-NO" dirty="0" smtClean="0"/>
          </a:p>
          <a:p>
            <a:pPr>
              <a:spcBef>
                <a:spcPct val="0"/>
              </a:spcBef>
            </a:pPr>
            <a:endParaRPr lang="nb-NO" altLang="nb-NO" dirty="0" smtClean="0"/>
          </a:p>
          <a:p>
            <a:pPr>
              <a:spcBef>
                <a:spcPct val="0"/>
              </a:spcBef>
            </a:pPr>
            <a:endParaRPr lang="nb-NO" altLang="nb-NO" dirty="0" smtClean="0"/>
          </a:p>
        </p:txBody>
      </p:sp>
      <p:sp>
        <p:nvSpPr>
          <p:cNvPr id="4608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D63222-73D4-4C3B-AF29-8FBEBD84D28C}" type="slidenum">
              <a:rPr lang="en-GB" altLang="nb-NO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GB" altLang="nb-NO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BE8524-5BAE-4183-8A5A-10C8338A1BB5}" type="slidenum">
              <a:rPr lang="nb-NO" altLang="nb-NO" sz="1300" smtClean="0"/>
              <a:pPr eaLnBrk="1" hangingPunct="1">
                <a:spcBef>
                  <a:spcPct val="0"/>
                </a:spcBef>
              </a:pPr>
              <a:t>5</a:t>
            </a:fld>
            <a:endParaRPr lang="nb-NO" altLang="nb-NO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>
              <a:solidFill>
                <a:srgbClr val="FF0000"/>
              </a:solidFill>
            </a:endParaRPr>
          </a:p>
          <a:p>
            <a:pPr eaLnBrk="1" hangingPunct="1"/>
            <a:endParaRPr lang="nb-NO" altLang="nb-NO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24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08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251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88885-04C0-4D9B-BAD1-317356DAFF63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8F626-77AD-47DA-9EC8-8DD258AB0454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33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5BD9-64A5-4D0F-9815-7F7115D9DFAA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BA19-B0C1-42E3-9D54-8D5D69C2A8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F22F-5265-4F70-8174-2EB1453D4F1E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9EA3-481A-437D-BF38-975A4CA7D7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C87D-E8A3-408A-8F50-1EF3D9CEDFD3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A805-182F-4AD7-B86F-7D4782CF585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E308-3151-4EF3-BF96-28E7D19EF40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569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10795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2133600" y="6477000"/>
            <a:ext cx="4495800" cy="265113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91017F-C9F0-48DA-B579-943279DDC9B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18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0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9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12B9-5585-46B9-A1BF-1743DD927A5A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7560-0DB9-4969-94E1-18DE1BB0A6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6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2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8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09.02.2017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E308-3151-4EF3-BF96-28E7D19EF405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07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851275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4D12-E181-4C48-A1BF-F70C53D1FDA7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35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851275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60B8-2B2C-4034-BC65-0513AC5CA30D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57200" y="3851275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8200" y="3851275"/>
            <a:ext cx="4038600" cy="2098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9A35-6A75-44CF-B0DA-20E9FFC277A4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0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98425" y="6400800"/>
            <a:ext cx="8947150" cy="381000"/>
          </a:xfrm>
          <a:prstGeom prst="rect">
            <a:avLst/>
          </a:pr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nn-NO" altLang="nb-NO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98425" y="6281738"/>
            <a:ext cx="8947150" cy="82550"/>
          </a:xfrm>
          <a:prstGeom prst="rect">
            <a:avLst/>
          </a:prstGeom>
          <a:solidFill>
            <a:srgbClr val="0033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nn-NO" altLang="nb-NO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6" name="Picture 10" descr="helse-SorOst_kulor_rg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446838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8"/>
          <p:cNvCxnSpPr>
            <a:cxnSpLocks noChangeShapeType="1"/>
          </p:cNvCxnSpPr>
          <p:nvPr/>
        </p:nvCxnSpPr>
        <p:spPr bwMode="auto">
          <a:xfrm rot="5400000">
            <a:off x="17613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ett linje 8"/>
          <p:cNvCxnSpPr>
            <a:cxnSpLocks noChangeShapeType="1"/>
          </p:cNvCxnSpPr>
          <p:nvPr/>
        </p:nvCxnSpPr>
        <p:spPr bwMode="auto">
          <a:xfrm rot="5400000">
            <a:off x="81621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Bilde 11" descr="OUS_logo_ppt_e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21438"/>
            <a:ext cx="15287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F524-1F76-4C26-B40C-6296DE4BAB0B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6CE6-97C0-4236-B8B5-DE6D05CF944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1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A99-4B53-440A-BBE6-B0BA5C790D61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E770-4492-4D26-A528-27381BE6A0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0C947-EE71-45EA-934C-4D5AA4F5733B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0CEB-45E9-49E7-9A3F-7DE1A50BC58E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6BF9-5383-4B66-8179-E55464A3C725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D87C-DCA0-4EC2-922B-0C19C908CAF3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30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7930-1AA7-43C6-B7C3-8875B48B61DB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1FC5B-8A4A-472F-A886-3FE8CAFAD128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A8F1-DA7B-4DE1-A28E-A022505927C2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6E15-9798-4007-B8E1-2F9EF1594A15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290A-FBD3-4303-9122-7A29D981AB3D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7DB5-5BDF-49E3-9D41-8C41CC2879BB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0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E28A-F259-4B29-AAB1-806E2DDAFDC3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9DB-2850-4062-9708-319B40310BD6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91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4CB1C-7CC3-43E4-B474-3C4502CD38DD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D2DC-0125-43D6-8377-559509A8D816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17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6AE1-9F86-49D7-BD0F-EA5C8D36482E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4E1B-30F3-49D1-9591-5BA71DBB23BC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B718-D820-45D3-8AD5-04662C7E59E2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0BBB-AAE9-4CE8-A6AA-1C9B6F76487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6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5BA2-CB06-4D73-BEB5-436B9F3EBD9C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D160-F321-4E4F-8B26-E90F1D769ED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B693-EDE5-45CD-AB86-B530752768C2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BC1B-A28B-469F-B9C3-28F250278C9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FE72-ABD8-4079-BCA0-9BDA9D0AB025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4532-A596-4B1B-AD51-7A15FC48704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1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2F03-3E97-49CA-BCEA-28DB0A4A5B7F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B3BE-9F24-4D55-B9AD-34937EFDB2D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35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085D5-1CDB-4FBB-BD4F-B508654C5C57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1BD7-E791-48D7-AF8E-B2E4D975C9D4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4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3CB-5AD1-44FE-8BE2-7D084A193BDC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1C9D-9F60-4DB8-BC33-23B39225CD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4162-7718-40DD-8FAC-6B729AE7250D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AA13-25B9-4C1E-B38F-D4BA253C0D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EDC3-A342-4259-8ADA-C5E54A4297D3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FDDD-5AAD-4417-A085-51032D338D4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45F9-564D-4A29-8A6D-2CB7CCF88505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125F-2DA9-43AC-85B5-5C8F3ADC73C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091C-ED11-481B-9C2B-4B609E1F8553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54E3-4DDC-409A-A7B6-EC2437FFE36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B300CA-DA93-45F2-A1AE-D3D3A73C6C96}" type="datetimeFigureOut">
              <a:rPr lang="nb-NO"/>
              <a:pPr>
                <a:defRPr/>
              </a:pPr>
              <a:t>09.02.2017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21D387-9C26-49F6-9799-09C2B3FA41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8" r:id="rId12"/>
    <p:sldLayoutId id="21474836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A81FFF-9EA3-469F-A8EC-166EC1A5162F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09.02.2017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8BDB6C-A16A-4585-A787-B83DD5643A98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98425" y="6400800"/>
            <a:ext cx="8947150" cy="381000"/>
          </a:xfrm>
          <a:prstGeom prst="rect">
            <a:avLst/>
          </a:pr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nn-NO" altLang="nb-NO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98425" y="6281738"/>
            <a:ext cx="8947150" cy="82550"/>
          </a:xfrm>
          <a:prstGeom prst="rect">
            <a:avLst/>
          </a:prstGeom>
          <a:solidFill>
            <a:srgbClr val="0033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nn-NO" altLang="nb-NO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1028" name="Picture 10" descr="helse-SorOst_kulor_rgb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446838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Rett linje 8"/>
          <p:cNvCxnSpPr>
            <a:cxnSpLocks noChangeShapeType="1"/>
          </p:cNvCxnSpPr>
          <p:nvPr/>
        </p:nvCxnSpPr>
        <p:spPr bwMode="auto">
          <a:xfrm rot="5400000">
            <a:off x="17613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/>
            </a:lvl1pPr>
          </a:lstStyle>
          <a:p>
            <a:pPr>
              <a:defRPr/>
            </a:pPr>
            <a:fld id="{9F257C3F-0CA5-4166-917C-2D667796DFC1}" type="datetime1">
              <a:rPr lang="nb-NO" altLang="nb-NO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09.02.2017</a:t>
            </a:fld>
            <a:endParaRPr lang="nb-NO" alt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495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516EBC8B-2469-4A29-8C2D-74AAA30D59DD}" type="slidenum">
              <a:rPr lang="nb-NO" altLang="nb-NO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35" name="Rett linje 8"/>
          <p:cNvCxnSpPr>
            <a:cxnSpLocks noChangeShapeType="1"/>
          </p:cNvCxnSpPr>
          <p:nvPr/>
        </p:nvCxnSpPr>
        <p:spPr bwMode="auto">
          <a:xfrm rot="5400000">
            <a:off x="8162131" y="6590507"/>
            <a:ext cx="288925" cy="1588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6" name="Bilde 11" descr="OUS_logo_ppt_eng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21438"/>
            <a:ext cx="15287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www.oslo-universitetssykehus-hf.no/CPO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hyperlink" Target="http://www.oslo-universitetssykehus-hf.no/CPOP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lo-universitetssykehus-hf.no/CPO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991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2400" dirty="0" smtClean="0">
                <a:solidFill>
                  <a:schemeClr val="tx2"/>
                </a:solidFill>
              </a:rPr>
              <a:t>Resultater fra CPOP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2400" dirty="0" smtClean="0">
                <a:solidFill>
                  <a:schemeClr val="tx2"/>
                </a:solidFill>
              </a:rPr>
              <a:t>Røntgenscreening  for å forebygge hofteluksasjon hos barn med cerebral parese </a:t>
            </a:r>
            <a:r>
              <a:rPr lang="nb-NO" altLang="nb-NO" sz="2400" dirty="0">
                <a:solidFill>
                  <a:schemeClr val="tx2"/>
                </a:solidFill>
              </a:rPr>
              <a:t/>
            </a:r>
            <a:br>
              <a:rPr lang="nb-NO" altLang="nb-NO" sz="2400" dirty="0">
                <a:solidFill>
                  <a:schemeClr val="tx2"/>
                </a:solidFill>
              </a:rPr>
            </a:br>
            <a:r>
              <a:rPr lang="nb-NO" altLang="nb-NO" sz="2400" dirty="0">
                <a:solidFill>
                  <a:schemeClr val="tx2"/>
                </a:solidFill>
              </a:rPr>
              <a:t/>
            </a:r>
            <a:br>
              <a:rPr lang="nb-NO" altLang="nb-NO" sz="2400" dirty="0">
                <a:solidFill>
                  <a:schemeClr val="tx2"/>
                </a:solidFill>
              </a:rPr>
            </a:br>
            <a:r>
              <a:rPr lang="nb-NO" altLang="nb-NO" sz="2400" dirty="0" smtClean="0">
                <a:solidFill>
                  <a:schemeClr val="tx2"/>
                </a:solidFill>
              </a:rPr>
              <a:t>Koordinator/fysioterapeut Gerd Myklebust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altLang="nb-NO" sz="2400" dirty="0" smtClean="0">
                <a:solidFill>
                  <a:schemeClr val="tx2"/>
                </a:solidFill>
              </a:rPr>
              <a:t>27.01.2017</a:t>
            </a:r>
            <a:endParaRPr lang="nb-NO" sz="2400" dirty="0">
              <a:solidFill>
                <a:schemeClr val="tx2"/>
              </a:solidFill>
            </a:endParaRPr>
          </a:p>
        </p:txBody>
      </p:sp>
      <p:pic>
        <p:nvPicPr>
          <p:cNvPr id="17410" name="Picture 3" descr="CPOPhandfot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1196975"/>
            <a:ext cx="431958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smtClean="0"/>
              <a:t>GMFCS  </a:t>
            </a:r>
            <a:r>
              <a:rPr lang="nb-NO" sz="4000" dirty="0" err="1"/>
              <a:t>lll</a:t>
            </a:r>
            <a:r>
              <a:rPr lang="nb-NO" sz="4000" dirty="0"/>
              <a:t>-</a:t>
            </a:r>
            <a:r>
              <a:rPr lang="nb-NO" sz="4000" dirty="0" err="1"/>
              <a:t>lV</a:t>
            </a:r>
            <a:r>
              <a:rPr lang="nb-NO" sz="4000" dirty="0"/>
              <a:t>-V</a:t>
            </a:r>
            <a:br>
              <a:rPr lang="nb-NO" sz="4000" dirty="0"/>
            </a:br>
            <a:r>
              <a:rPr lang="nb-NO" altLang="nb-NO" sz="1800" b="1" dirty="0" smtClean="0"/>
              <a:t>Siste </a:t>
            </a:r>
            <a:r>
              <a:rPr lang="nb-NO" altLang="nb-NO" sz="1800" b="1" dirty="0"/>
              <a:t>innsendte </a:t>
            </a:r>
            <a:r>
              <a:rPr lang="nb-NO" altLang="nb-NO" sz="1800" b="1" dirty="0" err="1"/>
              <a:t>rtg</a:t>
            </a:r>
            <a:r>
              <a:rPr lang="nb-NO" altLang="nb-NO" sz="1800" b="1" dirty="0"/>
              <a:t> bilde </a:t>
            </a:r>
            <a:r>
              <a:rPr lang="nb-NO" altLang="nb-NO" sz="1800" dirty="0"/>
              <a:t>beskrevet med </a:t>
            </a:r>
            <a:r>
              <a:rPr lang="nb-NO" altLang="nb-NO" sz="1800" dirty="0" smtClean="0"/>
              <a:t>MP    N=311</a:t>
            </a:r>
            <a:r>
              <a:rPr lang="nb-NO" altLang="nb-NO" sz="1800" dirty="0"/>
              <a:t/>
            </a:r>
            <a:br>
              <a:rPr lang="nb-NO" altLang="nb-NO" sz="1800" dirty="0"/>
            </a:br>
            <a:r>
              <a:rPr lang="nb-NO" altLang="nb-NO" sz="1800" dirty="0"/>
              <a:t>MP= 100 på </a:t>
            </a:r>
            <a:r>
              <a:rPr lang="nb-NO" altLang="nb-NO" sz="1800" dirty="0" smtClean="0"/>
              <a:t>11 </a:t>
            </a:r>
            <a:r>
              <a:rPr lang="nb-NO" altLang="nb-NO" sz="1800" dirty="0"/>
              <a:t>barn</a:t>
            </a:r>
            <a:br>
              <a:rPr lang="nb-NO" altLang="nb-NO" sz="1800" dirty="0"/>
            </a:br>
            <a:endParaRPr lang="nb-NO" sz="18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8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143000"/>
          </a:xfrm>
        </p:spPr>
        <p:txBody>
          <a:bodyPr/>
          <a:lstStyle/>
          <a:p>
            <a:r>
              <a:rPr lang="nb-NO" dirty="0" smtClean="0"/>
              <a:t>Smerter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2708920"/>
            <a:ext cx="8244408" cy="341724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  </a:t>
            </a:r>
          </a:p>
          <a:p>
            <a:pPr marL="0" indent="0">
              <a:buNone/>
            </a:pPr>
            <a:r>
              <a:rPr lang="nb-NO" dirty="0"/>
              <a:t>38</a:t>
            </a:r>
            <a:r>
              <a:rPr lang="nb-NO" dirty="0" smtClean="0"/>
              <a:t>% av barna klassifisert som GMFCS III-V angir smerter, oftest i hofter, knær, ankler og rygg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68" y="836712"/>
            <a:ext cx="4405460" cy="15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2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Hipscreen.org</a:t>
            </a:r>
            <a:endParaRPr lang="nb-NO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82" y="1600200"/>
            <a:ext cx="6298869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347787"/>
          </a:xfrm>
        </p:spPr>
        <p:txBody>
          <a:bodyPr/>
          <a:lstStyle/>
          <a:p>
            <a:pPr eaLnBrk="1" hangingPunct="1"/>
            <a:r>
              <a:rPr lang="nb-NO" altLang="nb-NO" sz="2800" smtClean="0"/>
              <a:t/>
            </a:r>
            <a:br>
              <a:rPr lang="nb-NO" altLang="nb-NO" sz="2800" smtClean="0"/>
            </a:br>
            <a:endParaRPr lang="nb-NO" altLang="nb-NO" sz="4000" smtClean="0"/>
          </a:p>
        </p:txBody>
      </p:sp>
      <p:sp>
        <p:nvSpPr>
          <p:cNvPr id="11267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68313" y="1412444"/>
            <a:ext cx="4895775" cy="237659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nb-NO" sz="2400" dirty="0" smtClean="0"/>
          </a:p>
          <a:p>
            <a:pPr marL="0" indent="0" eaLnBrk="1" hangingPunct="1">
              <a:buNone/>
            </a:pPr>
            <a:r>
              <a:rPr lang="en-GB" altLang="nb-NO" sz="2400" dirty="0" smtClean="0"/>
              <a:t>Fra </a:t>
            </a:r>
            <a:r>
              <a:rPr lang="en-GB" altLang="nb-NO" sz="2400" dirty="0" err="1"/>
              <a:t>tidlig</a:t>
            </a:r>
            <a:r>
              <a:rPr lang="en-GB" altLang="nb-NO" sz="2400" dirty="0"/>
              <a:t> </a:t>
            </a:r>
            <a:r>
              <a:rPr lang="en-GB" altLang="nb-NO" sz="2400" dirty="0" err="1" smtClean="0"/>
              <a:t>barndom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er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det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viktig</a:t>
            </a:r>
            <a:r>
              <a:rPr lang="en-GB" altLang="nb-NO" sz="2400" dirty="0" smtClean="0"/>
              <a:t> med et </a:t>
            </a:r>
            <a:r>
              <a:rPr lang="en-GB" altLang="nb-NO" sz="2400" dirty="0" err="1" smtClean="0"/>
              <a:t>oppfølgingsprogram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som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er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tilpasset</a:t>
            </a:r>
            <a:r>
              <a:rPr lang="en-GB" altLang="nb-NO" sz="2400" dirty="0" smtClean="0"/>
              <a:t> de </a:t>
            </a:r>
            <a:r>
              <a:rPr lang="en-GB" altLang="nb-NO" sz="2400" dirty="0" err="1" smtClean="0"/>
              <a:t>spesifikke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risikofaktorer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på</a:t>
            </a:r>
            <a:r>
              <a:rPr lang="en-GB" altLang="nb-NO" sz="2400" dirty="0" smtClean="0"/>
              <a:t> de </a:t>
            </a:r>
            <a:r>
              <a:rPr lang="en-GB" altLang="nb-NO" sz="2400" dirty="0" err="1" smtClean="0"/>
              <a:t>ulike</a:t>
            </a:r>
            <a:r>
              <a:rPr lang="en-GB" altLang="nb-NO" sz="2400" dirty="0" smtClean="0"/>
              <a:t> GMFCS </a:t>
            </a:r>
            <a:r>
              <a:rPr lang="en-GB" altLang="nb-NO" sz="2400" dirty="0" err="1" smtClean="0"/>
              <a:t>nivåer</a:t>
            </a:r>
            <a:r>
              <a:rPr lang="en-GB" altLang="nb-NO" sz="2400" dirty="0" smtClean="0"/>
              <a:t> </a:t>
            </a:r>
            <a:r>
              <a:rPr lang="en-GB" altLang="nb-NO" sz="2400" dirty="0" err="1" smtClean="0"/>
              <a:t>og</a:t>
            </a:r>
            <a:r>
              <a:rPr lang="en-GB" altLang="nb-NO" sz="2400" dirty="0" smtClean="0"/>
              <a:t> alder</a:t>
            </a:r>
            <a:endParaRPr lang="nb-NO" altLang="nb-NO" sz="2400" dirty="0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92275" y="2852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1050" y="4076700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1403350" y="260350"/>
            <a:ext cx="439261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4400" dirty="0" smtClean="0">
              <a:solidFill>
                <a:srgbClr val="00338D"/>
              </a:solidFill>
            </a:endParaRPr>
          </a:p>
        </p:txBody>
      </p:sp>
      <p:pic>
        <p:nvPicPr>
          <p:cNvPr id="11273" name="Picture 13" descr="Boy, Comic Characters, Dad, Daughter, Family, Fa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7066" flipV="1">
            <a:off x="3956586" y="4053083"/>
            <a:ext cx="40227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Bild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4760">
            <a:off x="7231063" y="484188"/>
            <a:ext cx="1185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Bild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8057">
            <a:off x="6792913" y="1657350"/>
            <a:ext cx="11636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Bild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8133">
            <a:off x="8248650" y="268288"/>
            <a:ext cx="857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Bild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3178">
            <a:off x="7862094" y="1608931"/>
            <a:ext cx="7572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Bild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8133">
            <a:off x="7199313" y="2792413"/>
            <a:ext cx="857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POPhandfot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3" y="426640"/>
            <a:ext cx="1741274" cy="8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23528" y="5157192"/>
            <a:ext cx="3798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altLang="nb-NO" sz="1400" dirty="0" smtClean="0">
              <a:cs typeface="Arial" panose="020B0604020202020204" pitchFamily="34" charset="0"/>
              <a:hlinkClick r:id="rId7"/>
            </a:endParaRPr>
          </a:p>
          <a:p>
            <a:endParaRPr lang="nb-NO" altLang="nb-NO" sz="1400" dirty="0">
              <a:cs typeface="Arial" panose="020B0604020202020204" pitchFamily="34" charset="0"/>
              <a:hlinkClick r:id="rId7"/>
            </a:endParaRPr>
          </a:p>
          <a:p>
            <a:r>
              <a:rPr lang="nb-NO" altLang="nb-NO" sz="1400" dirty="0" smtClean="0">
                <a:cs typeface="Arial" panose="020B0604020202020204" pitchFamily="34" charset="0"/>
                <a:hlinkClick r:id="rId7"/>
              </a:rPr>
              <a:t>www.oslo-universitetssykehus-hf.no/CPOP</a:t>
            </a:r>
            <a:endParaRPr lang="nb-NO" altLang="nb-NO" sz="1400" dirty="0" smtClean="0">
              <a:cs typeface="Arial" panose="020B0604020202020204" pitchFamily="34" charset="0"/>
            </a:endParaRPr>
          </a:p>
          <a:p>
            <a:endParaRPr lang="nb-NO" altLang="nb-NO" sz="1400" dirty="0"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07504" y="5301208"/>
            <a:ext cx="40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Årsrapport  CPRN/CPOP for </a:t>
            </a:r>
            <a:r>
              <a:rPr lang="nb-NO" dirty="0"/>
              <a:t>2015 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44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3" y="549275"/>
            <a:ext cx="3888433" cy="7194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3200" dirty="0" smtClean="0">
                <a:solidFill>
                  <a:schemeClr val="tx2"/>
                </a:solidFill>
              </a:rPr>
              <a:t>Diagnose SCPE </a:t>
            </a:r>
            <a:r>
              <a:rPr lang="nb-NO" altLang="nb-NO" sz="3200" dirty="0" smtClean="0"/>
              <a:t/>
            </a:r>
            <a:br>
              <a:rPr lang="nb-NO" altLang="nb-NO" sz="3200" dirty="0" smtClean="0"/>
            </a:br>
            <a:endParaRPr lang="nb-NO" altLang="nb-NO" sz="2800" dirty="0" smtClean="0"/>
          </a:p>
        </p:txBody>
      </p:sp>
      <p:pic>
        <p:nvPicPr>
          <p:cNvPr id="10244" name="Picture 5" descr="CPOPhandfot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55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716016" y="5609565"/>
            <a:ext cx="13849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900" dirty="0" smtClean="0">
                <a:latin typeface="Arial" charset="0"/>
              </a:rPr>
              <a:t>n=1181; </a:t>
            </a:r>
            <a:r>
              <a:rPr lang="nb-NO" altLang="nb-NO" sz="900" dirty="0">
                <a:latin typeface="Arial" charset="0"/>
              </a:rPr>
              <a:t>f. </a:t>
            </a:r>
            <a:r>
              <a:rPr lang="nb-NO" altLang="nb-NO" sz="900" dirty="0" smtClean="0">
                <a:latin typeface="Arial" charset="0"/>
              </a:rPr>
              <a:t>2002-2014 </a:t>
            </a:r>
            <a:endParaRPr lang="nb-NO" altLang="nb-NO" sz="900" dirty="0">
              <a:latin typeface="Arial" charset="0"/>
            </a:endParaRP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5106627"/>
              </p:ext>
            </p:extLst>
          </p:nvPr>
        </p:nvGraphicFramePr>
        <p:xfrm>
          <a:off x="251520" y="1484784"/>
          <a:ext cx="5851822" cy="370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51520" y="5517232"/>
            <a:ext cx="23567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Bilateral spastisk:  diplegi 30 %</a:t>
            </a:r>
          </a:p>
          <a:p>
            <a:r>
              <a:rPr lang="nb-NO" sz="1050" dirty="0"/>
              <a:t> </a:t>
            </a:r>
            <a:r>
              <a:rPr lang="nb-NO" sz="1050" dirty="0" smtClean="0"/>
              <a:t>                              </a:t>
            </a:r>
            <a:r>
              <a:rPr lang="nb-NO" sz="1050" dirty="0" err="1" smtClean="0"/>
              <a:t>kvadriplegi</a:t>
            </a:r>
            <a:r>
              <a:rPr lang="nb-NO" sz="1050" dirty="0" smtClean="0"/>
              <a:t> 13 %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18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1" name="Object 79"/>
          <p:cNvGraphicFramePr>
            <a:graphicFrameLocks noGrp="1" noChangeAspect="1"/>
          </p:cNvGraphicFramePr>
          <p:nvPr>
            <p:ph type="title"/>
          </p:nvPr>
        </p:nvGraphicFramePr>
        <p:xfrm>
          <a:off x="1743075" y="403225"/>
          <a:ext cx="5657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5" name="Bitmap Image" r:id="rId4" imgW="5657143" imgH="885949" progId="PBrush">
                  <p:embed/>
                </p:oleObj>
              </mc:Choice>
              <mc:Fallback>
                <p:oleObj name="Bitmap Image" r:id="rId4" imgW="5657143" imgH="885949" progId="PBrush">
                  <p:embed/>
                  <p:pic>
                    <p:nvPicPr>
                      <p:cNvPr id="0" name="Picture 7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3225"/>
                        <a:ext cx="5657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2" name="Text Box 4"/>
          <p:cNvSpPr txBox="1">
            <a:spLocks noChangeArrowheads="1"/>
          </p:cNvSpPr>
          <p:nvPr/>
        </p:nvSpPr>
        <p:spPr bwMode="auto">
          <a:xfrm>
            <a:off x="7596188" y="639763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altLang="nb-NO" dirty="0">
                <a:solidFill>
                  <a:schemeClr val="tx2"/>
                </a:solidFill>
              </a:rPr>
              <a:t>n=1159</a:t>
            </a:r>
          </a:p>
          <a:p>
            <a:endParaRPr lang="nb-NO" altLang="nb-NO" dirty="0"/>
          </a:p>
        </p:txBody>
      </p:sp>
      <p:sp>
        <p:nvSpPr>
          <p:cNvPr id="28753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37433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nb-NO" altLang="nb-NO"/>
          </a:p>
          <a:p>
            <a:endParaRPr lang="nb-NO" altLang="nb-NO" sz="1400">
              <a:latin typeface="Calibri" pitchFamily="34" charset="0"/>
            </a:endParaRPr>
          </a:p>
          <a:p>
            <a:endParaRPr lang="nb-NO" altLang="nb-NO" sz="1600">
              <a:latin typeface="Calibri" pitchFamily="34" charset="0"/>
            </a:endParaRPr>
          </a:p>
          <a:p>
            <a:endParaRPr lang="nb-NO" altLang="nb-NO" sz="1600">
              <a:latin typeface="Calibri" pitchFamily="34" charset="0"/>
            </a:endParaRPr>
          </a:p>
          <a:p>
            <a:endParaRPr lang="nb-NO" altLang="nb-NO" sz="1600">
              <a:latin typeface="Calibri" pitchFamily="34" charset="0"/>
            </a:endParaRPr>
          </a:p>
        </p:txBody>
      </p:sp>
      <p:graphicFrame>
        <p:nvGraphicFramePr>
          <p:cNvPr id="28754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296435"/>
              </p:ext>
            </p:extLst>
          </p:nvPr>
        </p:nvGraphicFramePr>
        <p:xfrm>
          <a:off x="35496" y="1998055"/>
          <a:ext cx="5118259" cy="335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6" r:id="rId6" imgW="5651482" imgH="3883489" progId="Excel.Chart.8">
                  <p:embed/>
                </p:oleObj>
              </mc:Choice>
              <mc:Fallback>
                <p:oleObj r:id="rId6" imgW="5651482" imgH="3883489" progId="Excel.Chart.8">
                  <p:embed/>
                  <p:pic>
                    <p:nvPicPr>
                      <p:cNvPr id="0" name="Diagram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998055"/>
                        <a:ext cx="5118259" cy="33540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755" name="Picture 4" descr="GMF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6012160" y="1484784"/>
            <a:ext cx="2300287" cy="2590800"/>
          </a:xfrm>
        </p:spPr>
      </p:pic>
      <p:sp>
        <p:nvSpPr>
          <p:cNvPr id="2" name="Rektangel 1"/>
          <p:cNvSpPr/>
          <p:nvPr/>
        </p:nvSpPr>
        <p:spPr>
          <a:xfrm>
            <a:off x="5004048" y="4388794"/>
            <a:ext cx="4067944" cy="19205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>
                <a:latin typeface="Comic Sans MS" pitchFamily="66" charset="0"/>
              </a:rPr>
              <a:t>NIVÅ I      Går uten begrensninger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>
                <a:latin typeface="Comic Sans MS" pitchFamily="66" charset="0"/>
              </a:rPr>
              <a:t> </a:t>
            </a:r>
            <a:endParaRPr lang="nb-NO" altLang="nb-NO" sz="1200" u="sng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>
                <a:latin typeface="Comic Sans MS" pitchFamily="66" charset="0"/>
              </a:rPr>
              <a:t>NIVÅ II    Går med begrensninger</a:t>
            </a:r>
          </a:p>
          <a:p>
            <a:pPr marL="0" indent="0" eaLnBrk="1" hangingPunct="1">
              <a:lnSpc>
                <a:spcPct val="90000"/>
              </a:lnSpc>
            </a:pPr>
            <a:endParaRPr lang="nb-NO" altLang="nb-NO" sz="1200" u="sng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>
                <a:latin typeface="Comic Sans MS" pitchFamily="66" charset="0"/>
              </a:rPr>
              <a:t>NIVÅ III   Går med  håndholdt </a:t>
            </a:r>
            <a:endParaRPr lang="nb-NO" altLang="nb-NO" sz="12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 smtClean="0">
                <a:latin typeface="Comic Sans MS" pitchFamily="66" charset="0"/>
              </a:rPr>
              <a:t>                  forflytningshjelpemiddel</a:t>
            </a:r>
            <a:endParaRPr lang="nb-NO" altLang="nb-NO" sz="1200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nb-NO" altLang="nb-NO" sz="1200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>
                <a:latin typeface="Comic Sans MS" pitchFamily="66" charset="0"/>
              </a:rPr>
              <a:t>NIVÅ IV    Begrenset </a:t>
            </a:r>
            <a:r>
              <a:rPr lang="nb-NO" altLang="nb-NO" sz="1200" dirty="0" smtClean="0">
                <a:latin typeface="Comic Sans MS" pitchFamily="66" charset="0"/>
              </a:rPr>
              <a:t>selvstendig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 smtClean="0">
                <a:latin typeface="Comic Sans MS" pitchFamily="66" charset="0"/>
              </a:rPr>
              <a:t>                  forflytning</a:t>
            </a:r>
            <a:r>
              <a:rPr lang="nb-NO" altLang="nb-NO" sz="1200" dirty="0">
                <a:latin typeface="Comic Sans MS" pitchFamily="66" charset="0"/>
              </a:rPr>
              <a:t>; kan </a:t>
            </a:r>
            <a:r>
              <a:rPr lang="nb-NO" altLang="nb-NO" sz="1200" dirty="0" smtClean="0">
                <a:latin typeface="Comic Sans MS" pitchFamily="66" charset="0"/>
              </a:rPr>
              <a:t>bruke elektrisk </a:t>
            </a:r>
            <a:r>
              <a:rPr lang="nb-NO" altLang="nb-NO" sz="1200" dirty="0">
                <a:latin typeface="Comic Sans MS" pitchFamily="66" charset="0"/>
              </a:rPr>
              <a:t>rullestol</a:t>
            </a:r>
          </a:p>
          <a:p>
            <a:pPr marL="0" indent="0" eaLnBrk="1" hangingPunct="1">
              <a:lnSpc>
                <a:spcPct val="90000"/>
              </a:lnSpc>
            </a:pPr>
            <a:endParaRPr lang="nb-NO" altLang="nb-NO" sz="1200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b-NO" altLang="nb-NO" sz="1200" dirty="0">
                <a:latin typeface="Comic Sans MS" pitchFamily="66" charset="0"/>
              </a:rPr>
              <a:t>NIVÅ V     Transporteres i manuell </a:t>
            </a:r>
            <a:r>
              <a:rPr lang="nb-NO" altLang="nb-NO" sz="1200" dirty="0" smtClean="0">
                <a:latin typeface="Comic Sans MS" pitchFamily="66" charset="0"/>
              </a:rPr>
              <a:t>rullestol</a:t>
            </a:r>
            <a:endParaRPr lang="nb-NO" altLang="nb-NO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4219585" y="1484785"/>
            <a:ext cx="4673590" cy="143939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altLang="nb-NO" sz="2000" dirty="0" err="1" smtClean="0"/>
              <a:t>Nedsatt</a:t>
            </a:r>
            <a:r>
              <a:rPr lang="en-GB" altLang="nb-NO" sz="2000" dirty="0" smtClean="0"/>
              <a:t>  </a:t>
            </a:r>
            <a:r>
              <a:rPr lang="en-GB" altLang="nb-NO" sz="2000" dirty="0" err="1" smtClean="0"/>
              <a:t>hofteabduksjon</a:t>
            </a:r>
            <a:r>
              <a:rPr lang="en-GB" altLang="nb-NO" sz="2000" dirty="0" smtClean="0"/>
              <a:t> </a:t>
            </a:r>
            <a:r>
              <a:rPr lang="en-GB" altLang="nb-NO" sz="2000" dirty="0" err="1" smtClean="0"/>
              <a:t>var</a:t>
            </a:r>
            <a:r>
              <a:rPr lang="en-GB" altLang="nb-NO" sz="2000" dirty="0" smtClean="0"/>
              <a:t> </a:t>
            </a:r>
            <a:r>
              <a:rPr lang="en-GB" altLang="nb-NO" sz="2000" dirty="0" err="1" smtClean="0"/>
              <a:t>signifikant</a:t>
            </a:r>
            <a:r>
              <a:rPr lang="en-GB" altLang="nb-NO" sz="2000" dirty="0" smtClean="0"/>
              <a:t>  </a:t>
            </a:r>
            <a:r>
              <a:rPr lang="en-GB" altLang="nb-NO" sz="2000" dirty="0" err="1" smtClean="0"/>
              <a:t>relatert</a:t>
            </a:r>
            <a:r>
              <a:rPr lang="en-GB" altLang="nb-NO" sz="2000" dirty="0" smtClean="0"/>
              <a:t> </a:t>
            </a:r>
            <a:r>
              <a:rPr lang="en-GB" altLang="nb-NO" sz="2000" dirty="0" err="1" smtClean="0"/>
              <a:t>til</a:t>
            </a:r>
            <a:r>
              <a:rPr lang="en-GB" altLang="nb-NO" sz="2000" dirty="0" smtClean="0"/>
              <a:t> </a:t>
            </a:r>
            <a:r>
              <a:rPr lang="en-GB" altLang="nb-NO" sz="2000" dirty="0" err="1" smtClean="0"/>
              <a:t>lavere</a:t>
            </a:r>
            <a:r>
              <a:rPr lang="en-GB" altLang="nb-NO" sz="2000" dirty="0" smtClean="0"/>
              <a:t> </a:t>
            </a:r>
            <a:r>
              <a:rPr lang="en-GB" altLang="nb-NO" sz="2000" dirty="0" err="1" smtClean="0"/>
              <a:t>funksjonelt</a:t>
            </a:r>
            <a:r>
              <a:rPr lang="en-GB" altLang="nb-NO" sz="2000" dirty="0" smtClean="0"/>
              <a:t> GMFCS </a:t>
            </a:r>
            <a:r>
              <a:rPr lang="en-GB" altLang="nb-NO" sz="2000" dirty="0" err="1" smtClean="0"/>
              <a:t>nivå</a:t>
            </a:r>
            <a:r>
              <a:rPr lang="en-GB" altLang="nb-NO" sz="2000" dirty="0" smtClean="0"/>
              <a:t> </a:t>
            </a:r>
            <a:br>
              <a:rPr lang="en-GB" altLang="nb-NO" sz="2000" dirty="0" smtClean="0"/>
            </a:br>
            <a:r>
              <a:rPr lang="en-GB" altLang="nb-NO" sz="2000" dirty="0" err="1" smtClean="0"/>
              <a:t>og</a:t>
            </a:r>
            <a:r>
              <a:rPr lang="en-GB" altLang="nb-NO" sz="2000" dirty="0" smtClean="0"/>
              <a:t> </a:t>
            </a:r>
            <a:r>
              <a:rPr lang="en-GB" altLang="nb-NO" sz="2000" dirty="0" err="1" smtClean="0"/>
              <a:t>høyere</a:t>
            </a:r>
            <a:r>
              <a:rPr lang="en-GB" altLang="nb-NO" sz="2000" dirty="0" smtClean="0"/>
              <a:t> alder (p&lt;0,000)</a:t>
            </a:r>
            <a:br>
              <a:rPr lang="en-GB" altLang="nb-NO" sz="2000" dirty="0" smtClean="0"/>
            </a:br>
            <a:r>
              <a:rPr lang="en-GB" altLang="nb-NO" sz="1800" dirty="0" smtClean="0"/>
              <a:t> </a:t>
            </a:r>
            <a:br>
              <a:rPr lang="en-GB" altLang="nb-NO" sz="1800" dirty="0" smtClean="0"/>
            </a:br>
            <a:endParaRPr lang="en-GB" altLang="nb-NO" sz="1800" dirty="0" smtClean="0"/>
          </a:p>
        </p:txBody>
      </p:sp>
      <p:sp>
        <p:nvSpPr>
          <p:cNvPr id="38957" name="TekstSylinder 1"/>
          <p:cNvSpPr txBox="1">
            <a:spLocks noChangeArrowheads="1"/>
          </p:cNvSpPr>
          <p:nvPr/>
        </p:nvSpPr>
        <p:spPr bwMode="auto">
          <a:xfrm>
            <a:off x="539750" y="404813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altLang="nb-NO" sz="3200">
                <a:solidFill>
                  <a:srgbClr val="1F497D"/>
                </a:solidFill>
                <a:latin typeface="Calibri" pitchFamily="34" charset="0"/>
              </a:rPr>
              <a:t>Hofteabduksjon</a:t>
            </a:r>
            <a:endParaRPr lang="nb-NO" altLang="nb-NO" sz="3200" b="1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38958" name="Picture 12" descr="Bilde 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1303" y="180975"/>
            <a:ext cx="1359797" cy="10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301625"/>
            <a:ext cx="296569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54" name="Objec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745389"/>
              </p:ext>
            </p:extLst>
          </p:nvPr>
        </p:nvGraphicFramePr>
        <p:xfrm>
          <a:off x="3995936" y="2781300"/>
          <a:ext cx="5148064" cy="381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r:id="rId6" imgW="5054022" imgH="3060457" progId="Excel.Sheet.8">
                  <p:embed/>
                </p:oleObj>
              </mc:Choice>
              <mc:Fallback>
                <p:oleObj r:id="rId6" imgW="5054022" imgH="306045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81300"/>
                        <a:ext cx="5148064" cy="38160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5" name="Objec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102827"/>
              </p:ext>
            </p:extLst>
          </p:nvPr>
        </p:nvGraphicFramePr>
        <p:xfrm>
          <a:off x="113104" y="2950011"/>
          <a:ext cx="3702050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r:id="rId8" imgW="3706689" imgH="2249619" progId="Excel.Sheet.8">
                  <p:embed/>
                </p:oleObj>
              </mc:Choice>
              <mc:Fallback>
                <p:oleObj r:id="rId8" imgW="3706689" imgH="224961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04" y="2950011"/>
                        <a:ext cx="3702050" cy="224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61" name="TekstSylinder 1"/>
          <p:cNvSpPr txBox="1">
            <a:spLocks noChangeArrowheads="1"/>
          </p:cNvSpPr>
          <p:nvPr/>
        </p:nvSpPr>
        <p:spPr bwMode="auto">
          <a:xfrm>
            <a:off x="4219585" y="109528"/>
            <a:ext cx="563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altLang="nb-NO" sz="1000" dirty="0" err="1" smtClean="0">
                <a:solidFill>
                  <a:prstClr val="black"/>
                </a:solidFill>
                <a:latin typeface="Calibri" pitchFamily="34" charset="0"/>
              </a:rPr>
              <a:t>Table</a:t>
            </a:r>
            <a:r>
              <a:rPr lang="nb-NO" altLang="nb-NO" sz="10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nb-NO" altLang="nb-NO" sz="1000" dirty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962" name="TekstSylinder 2"/>
          <p:cNvSpPr txBox="1">
            <a:spLocks noChangeArrowheads="1"/>
          </p:cNvSpPr>
          <p:nvPr/>
        </p:nvSpPr>
        <p:spPr bwMode="auto">
          <a:xfrm>
            <a:off x="215900" y="2975769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altLang="nb-NO" sz="1000" dirty="0" err="1" smtClean="0">
                <a:solidFill>
                  <a:prstClr val="black"/>
                </a:solidFill>
                <a:latin typeface="Calibri" pitchFamily="34" charset="0"/>
              </a:rPr>
              <a:t>Figure</a:t>
            </a:r>
            <a:r>
              <a:rPr lang="nb-NO" altLang="nb-NO" sz="1000" dirty="0" smtClean="0">
                <a:solidFill>
                  <a:prstClr val="black"/>
                </a:solidFill>
                <a:latin typeface="Calibri" pitchFamily="34" charset="0"/>
              </a:rPr>
              <a:t> 1</a:t>
            </a:r>
            <a:endParaRPr lang="nb-NO" altLang="nb-NO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8964" name="TekstSylinder 11"/>
          <p:cNvSpPr txBox="1">
            <a:spLocks noChangeArrowheads="1"/>
          </p:cNvSpPr>
          <p:nvPr/>
        </p:nvSpPr>
        <p:spPr bwMode="auto">
          <a:xfrm>
            <a:off x="4025910" y="2852738"/>
            <a:ext cx="757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altLang="nb-NO" sz="1000" dirty="0" err="1" smtClean="0">
                <a:solidFill>
                  <a:prstClr val="black"/>
                </a:solidFill>
                <a:latin typeface="Calibri" pitchFamily="34" charset="0"/>
              </a:rPr>
              <a:t>Figure</a:t>
            </a:r>
            <a:r>
              <a:rPr lang="nb-NO" altLang="nb-NO" sz="1000" dirty="0" smtClean="0">
                <a:solidFill>
                  <a:prstClr val="black"/>
                </a:solidFill>
                <a:latin typeface="Calibri" pitchFamily="34" charset="0"/>
              </a:rPr>
              <a:t>  2</a:t>
            </a:r>
            <a:endParaRPr lang="nb-NO" altLang="nb-NO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07504" y="1268760"/>
            <a:ext cx="379774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200" b="1" dirty="0" smtClean="0"/>
              <a:t>Mål CPOP:</a:t>
            </a:r>
          </a:p>
          <a:p>
            <a:r>
              <a:rPr lang="nb-NO" altLang="nb-NO" sz="1200" dirty="0" smtClean="0"/>
              <a:t>Følge </a:t>
            </a:r>
            <a:r>
              <a:rPr lang="nb-NO" altLang="nb-NO" sz="1200" dirty="0"/>
              <a:t>og forebygge kjente komplikasjoner ved CP som kontrakturer og </a:t>
            </a:r>
            <a:r>
              <a:rPr lang="nb-NO" altLang="nb-NO" sz="1200" dirty="0" smtClean="0"/>
              <a:t>feilstillinger </a:t>
            </a:r>
            <a:r>
              <a:rPr lang="nb-NO" altLang="nb-NO" sz="1200" dirty="0"/>
              <a:t>i ledd</a:t>
            </a:r>
          </a:p>
          <a:p>
            <a:r>
              <a:rPr lang="nb-NO" altLang="nb-NO" sz="1200" dirty="0" smtClean="0">
                <a:cs typeface="Arial" panose="020B0604020202020204" pitchFamily="34" charset="0"/>
                <a:hlinkClick r:id="rId10"/>
              </a:rPr>
              <a:t>www.oslo-universitetssykehus-hf.no/CPOP</a:t>
            </a:r>
            <a:endParaRPr lang="nb-NO" altLang="nb-NO" sz="1200" dirty="0" smtClean="0">
              <a:cs typeface="Arial" panose="020B0604020202020204" pitchFamily="34" charset="0"/>
            </a:endParaRPr>
          </a:p>
          <a:p>
            <a:endParaRPr lang="nb-NO" altLang="nb-NO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Retningslinjer </a:t>
            </a:r>
            <a:r>
              <a:rPr lang="nb-NO" altLang="nb-NO" sz="3600" dirty="0"/>
              <a:t>for hofterøntgen </a:t>
            </a:r>
            <a:endParaRPr lang="nb-NO" altLang="nb-NO" sz="20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784"/>
            <a:ext cx="4752975" cy="345638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 smtClean="0">
                <a:solidFill>
                  <a:srgbClr val="00CC00"/>
                </a:solidFill>
              </a:rPr>
              <a:t>GMFCS I        Ingen røntgen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nb-NO" altLang="nb-NO" sz="2400" dirty="0" smtClean="0">
              <a:solidFill>
                <a:srgbClr val="00CC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 smtClean="0"/>
              <a:t>GMFCS II       Røntgen ved 2  og 6 års 	          alder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nb-NO" altLang="nb-NO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 smtClean="0">
                <a:solidFill>
                  <a:srgbClr val="FF0000"/>
                </a:solidFill>
              </a:rPr>
              <a:t>GMFCS III-V  Røntgen snarest mulig   	          etter mistanke om CP  	          og årlig frem til 8 års 	          alder, deretter etter 	          klinisk indikasjon 	   	   </a:t>
            </a:r>
            <a:r>
              <a:rPr lang="nb-NO" altLang="nb-NO" sz="2000" dirty="0" smtClean="0">
                <a:solidFill>
                  <a:srgbClr val="FF0000"/>
                </a:solidFill>
              </a:rPr>
              <a:t>	  	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79388" y="3213100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56748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787900" y="2822575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79388" y="5373217"/>
            <a:ext cx="525670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b-NO" altLang="nb-NO" sz="1000" dirty="0" err="1">
                <a:latin typeface="Arial" pitchFamily="34" charset="0"/>
              </a:rPr>
              <a:t>Characteristics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of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children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with</a:t>
            </a:r>
            <a:r>
              <a:rPr lang="nb-NO" altLang="nb-NO" sz="1000" dirty="0">
                <a:latin typeface="Arial" pitchFamily="34" charset="0"/>
              </a:rPr>
              <a:t> hip </a:t>
            </a:r>
            <a:r>
              <a:rPr lang="nb-NO" altLang="nb-NO" sz="1000" dirty="0" err="1">
                <a:latin typeface="Arial" pitchFamily="34" charset="0"/>
              </a:rPr>
              <a:t>displacement</a:t>
            </a:r>
            <a:r>
              <a:rPr lang="nb-NO" altLang="nb-NO" sz="1000" dirty="0">
                <a:latin typeface="Arial" pitchFamily="34" charset="0"/>
              </a:rPr>
              <a:t> in cerebral </a:t>
            </a:r>
            <a:r>
              <a:rPr lang="nb-NO" altLang="nb-NO" sz="1000" dirty="0" err="1">
                <a:latin typeface="Arial" pitchFamily="34" charset="0"/>
              </a:rPr>
              <a:t>palsy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Hägglund</a:t>
            </a:r>
            <a:r>
              <a:rPr lang="nb-NO" altLang="nb-NO" sz="1000" dirty="0">
                <a:latin typeface="Arial" pitchFamily="34" charset="0"/>
              </a:rPr>
              <a:t> et al 2007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000" dirty="0">
                <a:latin typeface="Arial" pitchFamily="34" charset="0"/>
              </a:rPr>
              <a:t>Hip </a:t>
            </a:r>
            <a:r>
              <a:rPr lang="nb-NO" altLang="nb-NO" sz="1000" dirty="0" err="1">
                <a:latin typeface="Arial" pitchFamily="34" charset="0"/>
              </a:rPr>
              <a:t>displacement</a:t>
            </a:r>
            <a:r>
              <a:rPr lang="nb-NO" altLang="nb-NO" sz="1000" dirty="0">
                <a:latin typeface="Arial" pitchFamily="34" charset="0"/>
              </a:rPr>
              <a:t> in </a:t>
            </a:r>
            <a:r>
              <a:rPr lang="nb-NO" altLang="nb-NO" sz="1000" dirty="0" err="1">
                <a:latin typeface="Arial" pitchFamily="34" charset="0"/>
              </a:rPr>
              <a:t>relation</a:t>
            </a:r>
            <a:r>
              <a:rPr lang="nb-NO" altLang="nb-NO" sz="1000" dirty="0">
                <a:latin typeface="Arial" pitchFamily="34" charset="0"/>
              </a:rPr>
              <a:t> to age and gross motor </a:t>
            </a:r>
            <a:r>
              <a:rPr lang="nb-NO" altLang="nb-NO" sz="1000" dirty="0" err="1">
                <a:latin typeface="Arial" pitchFamily="34" charset="0"/>
              </a:rPr>
              <a:t>function</a:t>
            </a:r>
            <a:r>
              <a:rPr lang="nb-NO" altLang="nb-NO" sz="1000" dirty="0">
                <a:latin typeface="Arial" pitchFamily="34" charset="0"/>
              </a:rPr>
              <a:t> in </a:t>
            </a:r>
            <a:r>
              <a:rPr lang="nb-NO" altLang="nb-NO" sz="1000" dirty="0" err="1">
                <a:latin typeface="Arial" pitchFamily="34" charset="0"/>
              </a:rPr>
              <a:t>children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with</a:t>
            </a:r>
            <a:r>
              <a:rPr lang="nb-NO" altLang="nb-NO" sz="1000" dirty="0">
                <a:latin typeface="Arial" pitchFamily="34" charset="0"/>
              </a:rPr>
              <a:t> cerebral </a:t>
            </a:r>
            <a:r>
              <a:rPr lang="nb-NO" altLang="nb-NO" sz="1000" dirty="0" smtClean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 smtClean="0">
                <a:latin typeface="Arial" pitchFamily="34" charset="0"/>
              </a:rPr>
              <a:t>palsy</a:t>
            </a:r>
            <a:r>
              <a:rPr lang="nb-NO" altLang="nb-NO" sz="1000" dirty="0">
                <a:latin typeface="Arial" pitchFamily="34" charset="0"/>
              </a:rPr>
              <a:t>. </a:t>
            </a:r>
            <a:r>
              <a:rPr lang="nb-NO" altLang="nb-NO" sz="1000" dirty="0" err="1">
                <a:latin typeface="Arial" pitchFamily="34" charset="0"/>
              </a:rPr>
              <a:t>Larnet</a:t>
            </a:r>
            <a:r>
              <a:rPr lang="nb-NO" altLang="nb-NO" sz="1000" dirty="0">
                <a:latin typeface="Arial" pitchFamily="34" charset="0"/>
              </a:rPr>
              <a:t> P et al 2014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000" dirty="0">
                <a:latin typeface="Arial" pitchFamily="34" charset="0"/>
              </a:rPr>
              <a:t>The </a:t>
            </a:r>
            <a:r>
              <a:rPr lang="nb-NO" altLang="nb-NO" sz="1000" dirty="0" err="1">
                <a:latin typeface="Arial" pitchFamily="34" charset="0"/>
              </a:rPr>
              <a:t>natural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history</a:t>
            </a:r>
            <a:r>
              <a:rPr lang="nb-NO" altLang="nb-NO" sz="1000" dirty="0">
                <a:latin typeface="Arial" pitchFamily="34" charset="0"/>
              </a:rPr>
              <a:t> </a:t>
            </a:r>
            <a:r>
              <a:rPr lang="nb-NO" altLang="nb-NO" sz="1000" dirty="0" err="1">
                <a:latin typeface="Arial" pitchFamily="34" charset="0"/>
              </a:rPr>
              <a:t>of</a:t>
            </a:r>
            <a:r>
              <a:rPr lang="nb-NO" altLang="nb-NO" sz="1000" dirty="0">
                <a:latin typeface="Arial" pitchFamily="34" charset="0"/>
              </a:rPr>
              <a:t> hip </a:t>
            </a:r>
            <a:r>
              <a:rPr lang="nb-NO" altLang="nb-NO" sz="1000" dirty="0" err="1">
                <a:latin typeface="Arial" pitchFamily="34" charset="0"/>
              </a:rPr>
              <a:t>development</a:t>
            </a:r>
            <a:r>
              <a:rPr lang="nb-NO" altLang="nb-NO" sz="1000" dirty="0">
                <a:latin typeface="Arial" pitchFamily="34" charset="0"/>
              </a:rPr>
              <a:t> in CP. Terjesen </a:t>
            </a:r>
            <a:r>
              <a:rPr lang="nb-NO" altLang="nb-NO" sz="1000" dirty="0" smtClean="0">
                <a:latin typeface="Arial" pitchFamily="34" charset="0"/>
              </a:rPr>
              <a:t>2012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1000" dirty="0">
                <a:latin typeface="Arial" panose="020B0604020202020204" pitchFamily="34" charset="0"/>
                <a:cs typeface="Arial" panose="020B0604020202020204" pitchFamily="34" charset="0"/>
              </a:rPr>
              <a:t>Prediction of Hip Dis-placement in Children with Cerebral Palsy-Development of the </a:t>
            </a:r>
            <a:endParaRPr lang="en-US" alt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CPUP </a:t>
            </a:r>
            <a:r>
              <a:rPr lang="en-US" altLang="nb-NO" sz="1000" dirty="0">
                <a:latin typeface="Arial" panose="020B0604020202020204" pitchFamily="34" charset="0"/>
                <a:cs typeface="Arial" panose="020B0604020202020204" pitchFamily="34" charset="0"/>
              </a:rPr>
              <a:t>Hip Score. </a:t>
            </a:r>
            <a:r>
              <a:rPr lang="en-US" alt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Hermanson</a:t>
            </a:r>
            <a:r>
              <a:rPr lang="en-US" alt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et al </a:t>
            </a:r>
            <a:r>
              <a:rPr lang="nb-NO" alt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eaLnBrk="1" hangingPunct="1">
              <a:spcBef>
                <a:spcPct val="0"/>
              </a:spcBef>
              <a:buNone/>
            </a:pPr>
            <a:endParaRPr lang="nb-NO" altLang="nb-NO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nb-NO" sz="1400" dirty="0">
                <a:cs typeface="Arial" panose="020B0604020202020204" pitchFamily="34" charset="0"/>
                <a:hlinkClick r:id="rId3"/>
              </a:rPr>
              <a:t>www.oslo-universitetssykehus-hf.no/CPOP</a:t>
            </a:r>
            <a:endParaRPr lang="nb-NO" altLang="nb-NO" sz="1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nb-NO" alt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b-NO" altLang="nb-NO" sz="1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b-NO" altLang="nb-NO" sz="1000" dirty="0">
              <a:latin typeface="Arial" pitchFamily="34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7350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79388" y="2852738"/>
            <a:ext cx="374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itchFamily="34" charset="0"/>
              </a:rPr>
              <a:t> </a:t>
            </a:r>
            <a:endParaRPr lang="nb-NO" altLang="nb-NO" sz="2000"/>
          </a:p>
        </p:txBody>
      </p:sp>
      <p:pic>
        <p:nvPicPr>
          <p:cNvPr id="29706" name="Picture 11" descr="GMFC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125538"/>
            <a:ext cx="2109787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8" name="Rectangle 17"/>
          <p:cNvSpPr>
            <a:spLocks noChangeArrowheads="1"/>
          </p:cNvSpPr>
          <p:nvPr/>
        </p:nvSpPr>
        <p:spPr bwMode="auto">
          <a:xfrm>
            <a:off x="2309813" y="2457450"/>
            <a:ext cx="3771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b-NO" altLang="nb-NO" sz="1800">
              <a:latin typeface="Arial" pitchFamily="34" charset="0"/>
            </a:endParaRPr>
          </a:p>
        </p:txBody>
      </p:sp>
      <p:pic>
        <p:nvPicPr>
          <p:cNvPr id="29709" name="Picture 16" descr="Ⴭ슔Ⴭ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9" y="4581128"/>
            <a:ext cx="3960801" cy="19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236049" y="122317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err="1" smtClean="0">
                <a:solidFill>
                  <a:srgbClr val="92D050"/>
                </a:solidFill>
              </a:rPr>
              <a:t>X</a:t>
            </a:r>
            <a:endParaRPr lang="nb-NO" sz="3600" b="1" dirty="0">
              <a:solidFill>
                <a:srgbClr val="92D05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372200" y="245745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FF0000"/>
                </a:solidFill>
              </a:rPr>
              <a:t>Å</a:t>
            </a:r>
            <a:r>
              <a:rPr lang="nb-NO" sz="3200" b="1" dirty="0" smtClean="0">
                <a:solidFill>
                  <a:srgbClr val="FF0000"/>
                </a:solidFill>
              </a:rPr>
              <a:t>RLIG</a:t>
            </a:r>
            <a:endParaRPr lang="nb-NO" sz="3200" b="1" dirty="0">
              <a:solidFill>
                <a:srgbClr val="FF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236296" y="1412776"/>
            <a:ext cx="193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 og 6 års alder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01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211960" y="260648"/>
            <a:ext cx="4824536" cy="640871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400" dirty="0" smtClean="0"/>
              <a:t>Passivt </a:t>
            </a:r>
            <a:r>
              <a:rPr lang="nb-NO" sz="2400" dirty="0"/>
              <a:t>bevegelsesutslag er en svak indikator på </a:t>
            </a:r>
            <a:r>
              <a:rPr lang="nb-NO" sz="2400" dirty="0" smtClean="0"/>
              <a:t>«hip </a:t>
            </a:r>
            <a:r>
              <a:rPr lang="nb-NO" sz="2400" dirty="0"/>
              <a:t>at </a:t>
            </a:r>
            <a:r>
              <a:rPr lang="nb-NO" sz="2400" dirty="0" smtClean="0"/>
              <a:t>risk»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Barn </a:t>
            </a:r>
            <a:r>
              <a:rPr lang="nb-NO" sz="2400" dirty="0"/>
              <a:t>med CP  GMFCS III-V har økt risiko for å utvikle </a:t>
            </a:r>
            <a:r>
              <a:rPr lang="nb-NO" sz="2400" dirty="0" smtClean="0"/>
              <a:t>hofteledds-luksasjon</a:t>
            </a:r>
            <a:r>
              <a:rPr lang="nb-NO" sz="2400" dirty="0"/>
              <a:t>. Hofteluksasjon kan allerede </a:t>
            </a:r>
            <a:r>
              <a:rPr lang="nb-NO" sz="2400" dirty="0" smtClean="0"/>
              <a:t>forekomme ved </a:t>
            </a:r>
            <a:r>
              <a:rPr lang="nb-NO" sz="2400" dirty="0"/>
              <a:t>2-3 års alder, og de fleste luksasjoner skjer i </a:t>
            </a:r>
            <a:r>
              <a:rPr lang="nb-NO" sz="2400" dirty="0" smtClean="0"/>
              <a:t>førskolealderen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Meget viktig med tidlig </a:t>
            </a:r>
            <a:r>
              <a:rPr lang="nb-NO" sz="2400" dirty="0" err="1" smtClean="0"/>
              <a:t>radiografisk</a:t>
            </a:r>
            <a:r>
              <a:rPr lang="nb-NO" sz="2400" dirty="0" smtClean="0"/>
              <a:t> undersøkelse av hoftene!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602">
            <a:off x="251520" y="1340768"/>
            <a:ext cx="3822237" cy="45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6" y="332656"/>
            <a:ext cx="9458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1979712" y="714876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2007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2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369710" y="270096"/>
            <a:ext cx="4608512" cy="5904656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smtClean="0"/>
              <a:t>Barn klassifisert som GMFCS V</a:t>
            </a:r>
          </a:p>
          <a:p>
            <a:pPr marL="0" indent="0">
              <a:buNone/>
            </a:pPr>
            <a:r>
              <a:rPr lang="nb-NO" sz="2800" dirty="0"/>
              <a:t>h</a:t>
            </a:r>
            <a:r>
              <a:rPr lang="nb-NO" sz="2800" dirty="0" smtClean="0"/>
              <a:t>ar signifikant høyere risiko for å utvikle hoftedysplasi sammenlignet med barn GMFCS III-IV</a:t>
            </a:r>
          </a:p>
          <a:p>
            <a:pPr marL="0" indent="0">
              <a:buNone/>
            </a:pPr>
            <a:r>
              <a:rPr lang="nb-NO" sz="2800" dirty="0"/>
              <a:t>Risikoen er høyest ved 2-3 års alder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endParaRPr lang="nb-NO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359">
            <a:off x="240603" y="1136055"/>
            <a:ext cx="3739366" cy="51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9"/>
            <a:ext cx="3339837" cy="231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6632"/>
            <a:ext cx="1048777" cy="958131"/>
          </a:xfr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74752"/>
            <a:ext cx="3352166" cy="5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141688" y="59816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9948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tel 1"/>
          <p:cNvSpPr>
            <a:spLocks noGrp="1"/>
          </p:cNvSpPr>
          <p:nvPr>
            <p:ph type="title"/>
          </p:nvPr>
        </p:nvSpPr>
        <p:spPr>
          <a:xfrm>
            <a:off x="395536" y="333374"/>
            <a:ext cx="7272808" cy="1871489"/>
          </a:xfrm>
        </p:spPr>
        <p:txBody>
          <a:bodyPr/>
          <a:lstStyle/>
          <a:p>
            <a:r>
              <a:rPr lang="nb-NO" altLang="nb-NO" sz="3200" dirty="0">
                <a:solidFill>
                  <a:schemeClr val="tx2"/>
                </a:solidFill>
              </a:rPr>
              <a:t>Røntgen </a:t>
            </a:r>
            <a:r>
              <a:rPr lang="nb-NO" altLang="nb-NO" sz="3200" dirty="0" smtClean="0">
                <a:solidFill>
                  <a:schemeClr val="tx2"/>
                </a:solidFill>
              </a:rPr>
              <a:t>hofter</a:t>
            </a:r>
            <a:r>
              <a:rPr lang="nb-NO" altLang="nb-NO" sz="3200" dirty="0">
                <a:solidFill>
                  <a:schemeClr val="tx2"/>
                </a:solidFill>
              </a:rPr>
              <a:t> </a:t>
            </a:r>
            <a:r>
              <a:rPr lang="nb-NO" altLang="nb-NO" sz="3200" dirty="0" smtClean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GMFCS III-IV-V   n=354</a:t>
            </a:r>
            <a:br>
              <a:rPr lang="nb-NO" sz="2000" dirty="0" smtClean="0">
                <a:solidFill>
                  <a:schemeClr val="tx2"/>
                </a:solidFill>
              </a:rPr>
            </a:br>
            <a:r>
              <a:rPr lang="nb-NO" sz="1600" dirty="0" smtClean="0">
                <a:solidFill>
                  <a:schemeClr val="tx2"/>
                </a:solidFill>
              </a:rPr>
              <a:t>Røntgenbilder innsendt i 2015 + 2014 på barn over 8 år + screening avsluttet før 2014</a:t>
            </a:r>
            <a:br>
              <a:rPr lang="nb-NO" sz="1600" dirty="0" smtClean="0">
                <a:solidFill>
                  <a:schemeClr val="tx2"/>
                </a:solidFill>
              </a:rPr>
            </a:br>
            <a:r>
              <a:rPr lang="nb-NO" sz="2000" dirty="0" smtClean="0">
                <a:solidFill>
                  <a:schemeClr val="tx2"/>
                </a:solidFill>
              </a:rPr>
              <a:t>Datakompletthet 64 % innsendte røntgenbilder i 2015    n=225</a:t>
            </a:r>
            <a:br>
              <a:rPr lang="nb-NO" sz="2000" dirty="0" smtClean="0">
                <a:solidFill>
                  <a:schemeClr val="tx2"/>
                </a:solidFill>
              </a:rPr>
            </a:br>
            <a:endParaRPr lang="nb-NO" sz="2000" dirty="0" smtClean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4" y="2335212"/>
            <a:ext cx="8229600" cy="4522788"/>
          </a:xfrm>
        </p:spPr>
      </p:pic>
      <p:pic>
        <p:nvPicPr>
          <p:cNvPr id="4" name="Picture 5" descr="CPOPhandfot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55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smtClean="0"/>
              <a:t>GMFCS  </a:t>
            </a:r>
            <a:r>
              <a:rPr lang="nb-NO" sz="4000" dirty="0" err="1"/>
              <a:t>lll</a:t>
            </a:r>
            <a:r>
              <a:rPr lang="nb-NO" sz="4000" dirty="0"/>
              <a:t>-</a:t>
            </a:r>
            <a:r>
              <a:rPr lang="nb-NO" sz="4000" dirty="0" err="1"/>
              <a:t>lV</a:t>
            </a:r>
            <a:r>
              <a:rPr lang="nb-NO" sz="4000" dirty="0"/>
              <a:t>-V</a:t>
            </a:r>
            <a:br>
              <a:rPr lang="nb-NO" sz="4000" dirty="0"/>
            </a:br>
            <a:r>
              <a:rPr lang="nb-NO" altLang="nb-NO" sz="1800" b="1" dirty="0" smtClean="0"/>
              <a:t>Siste </a:t>
            </a:r>
            <a:r>
              <a:rPr lang="nb-NO" altLang="nb-NO" sz="1800" b="1" dirty="0"/>
              <a:t>innsendte </a:t>
            </a:r>
            <a:r>
              <a:rPr lang="nb-NO" altLang="nb-NO" sz="1800" b="1" dirty="0" err="1"/>
              <a:t>rtg</a:t>
            </a:r>
            <a:r>
              <a:rPr lang="nb-NO" altLang="nb-NO" sz="1800" b="1" dirty="0"/>
              <a:t> bilde </a:t>
            </a:r>
            <a:r>
              <a:rPr lang="nb-NO" altLang="nb-NO" sz="1800" dirty="0"/>
              <a:t>beskrevet med </a:t>
            </a:r>
            <a:r>
              <a:rPr lang="nb-NO" altLang="nb-NO" sz="1800" dirty="0" smtClean="0"/>
              <a:t>MP    N=311</a:t>
            </a:r>
            <a:r>
              <a:rPr lang="nb-NO" altLang="nb-NO" sz="1800" dirty="0"/>
              <a:t/>
            </a:r>
            <a:br>
              <a:rPr lang="nb-NO" altLang="nb-NO" sz="1800" dirty="0"/>
            </a:br>
            <a:r>
              <a:rPr lang="nb-NO" altLang="nb-NO" sz="1800" dirty="0"/>
              <a:t>MP= </a:t>
            </a:r>
            <a:r>
              <a:rPr lang="nb-NO" altLang="nb-NO" sz="1800" dirty="0" smtClean="0"/>
              <a:t>100%  </a:t>
            </a:r>
            <a:r>
              <a:rPr lang="nb-NO" altLang="nb-NO" sz="1800" dirty="0"/>
              <a:t>på </a:t>
            </a:r>
            <a:r>
              <a:rPr lang="nb-NO" altLang="nb-NO" sz="1800" dirty="0" smtClean="0"/>
              <a:t>11 </a:t>
            </a:r>
            <a:r>
              <a:rPr lang="nb-NO" altLang="nb-NO" sz="1800" dirty="0"/>
              <a:t>barn</a:t>
            </a:r>
            <a:br>
              <a:rPr lang="nb-NO" altLang="nb-NO" sz="1800" dirty="0"/>
            </a:br>
            <a:endParaRPr lang="nb-NO" sz="18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36787"/>
              </p:ext>
            </p:extLst>
          </p:nvPr>
        </p:nvGraphicFramePr>
        <p:xfrm>
          <a:off x="971600" y="1988840"/>
          <a:ext cx="7715200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9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_standard_eng">
  <a:themeElements>
    <a:clrScheme name="ppt_standard_eng 1">
      <a:dk1>
        <a:srgbClr val="000000"/>
      </a:dk1>
      <a:lt1>
        <a:srgbClr val="FFFFFF"/>
      </a:lt1>
      <a:dk2>
        <a:srgbClr val="000000"/>
      </a:dk2>
      <a:lt2>
        <a:srgbClr val="BDBDBD"/>
      </a:lt2>
      <a:accent1>
        <a:srgbClr val="39A1FF"/>
      </a:accent1>
      <a:accent2>
        <a:srgbClr val="CC00A0"/>
      </a:accent2>
      <a:accent3>
        <a:srgbClr val="FFFFFF"/>
      </a:accent3>
      <a:accent4>
        <a:srgbClr val="000000"/>
      </a:accent4>
      <a:accent5>
        <a:srgbClr val="AECDFF"/>
      </a:accent5>
      <a:accent6>
        <a:srgbClr val="B90091"/>
      </a:accent6>
      <a:hlink>
        <a:srgbClr val="00BEB5"/>
      </a:hlink>
      <a:folHlink>
        <a:srgbClr val="B2B2B2"/>
      </a:folHlink>
    </a:clrScheme>
    <a:fontScheme name="ppt_standard_e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pt_standard_eng 1">
        <a:dk1>
          <a:srgbClr val="000000"/>
        </a:dk1>
        <a:lt1>
          <a:srgbClr val="FFFFFF"/>
        </a:lt1>
        <a:dk2>
          <a:srgbClr val="000000"/>
        </a:dk2>
        <a:lt2>
          <a:srgbClr val="BDBDBD"/>
        </a:lt2>
        <a:accent1>
          <a:srgbClr val="39A1FF"/>
        </a:accent1>
        <a:accent2>
          <a:srgbClr val="CC00A0"/>
        </a:accent2>
        <a:accent3>
          <a:srgbClr val="FFFFFF"/>
        </a:accent3>
        <a:accent4>
          <a:srgbClr val="000000"/>
        </a:accent4>
        <a:accent5>
          <a:srgbClr val="AECDFF"/>
        </a:accent5>
        <a:accent6>
          <a:srgbClr val="B90091"/>
        </a:accent6>
        <a:hlink>
          <a:srgbClr val="00BEB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7246</TotalTime>
  <Words>343</Words>
  <Application>Microsoft Office PowerPoint</Application>
  <PresentationFormat>Skjermfremvisning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Innebygde OLE-servere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Office-tema</vt:lpstr>
      <vt:lpstr>2_Office-tema</vt:lpstr>
      <vt:lpstr>ppt_standard_eng</vt:lpstr>
      <vt:lpstr>Bitmap Image</vt:lpstr>
      <vt:lpstr>Microsoft Excel-diagram</vt:lpstr>
      <vt:lpstr>Microsoft Excel 97-2003-regneark</vt:lpstr>
      <vt:lpstr>PowerPoint-presentasjon</vt:lpstr>
      <vt:lpstr>Diagnose SCPE  </vt:lpstr>
      <vt:lpstr>PowerPoint-presentasjon</vt:lpstr>
      <vt:lpstr>Nedsatt  hofteabduksjon var signifikant  relatert til lavere funksjonelt GMFCS nivå  og høyere alder (p&lt;0,000)   </vt:lpstr>
      <vt:lpstr>Retningslinjer for hofterøntgen </vt:lpstr>
      <vt:lpstr>PowerPoint-presentasjon</vt:lpstr>
      <vt:lpstr>PowerPoint-presentasjon</vt:lpstr>
      <vt:lpstr>Røntgen hofter  GMFCS III-IV-V   n=354 Røntgenbilder innsendt i 2015 + 2014 på barn over 8 år + screening avsluttet før 2014 Datakompletthet 64 % innsendte røntgenbilder i 2015    n=225 </vt:lpstr>
      <vt:lpstr>GMFCS  lll-lV-V Siste innsendte rtg bilde beskrevet med MP    N=311 MP= 100%  på 11 barn </vt:lpstr>
      <vt:lpstr>GMFCS  lll-lV-V Siste innsendte rtg bilde beskrevet med MP    N=311 MP= 100 på 11 barn </vt:lpstr>
      <vt:lpstr>Smerter</vt:lpstr>
      <vt:lpstr>Hipscreen.org</vt:lpstr>
      <vt:lpstr> 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sonelk</dc:creator>
  <cp:lastModifiedBy>Gerd Myklebust</cp:lastModifiedBy>
  <cp:revision>373</cp:revision>
  <cp:lastPrinted>2017-01-25T13:23:56Z</cp:lastPrinted>
  <dcterms:created xsi:type="dcterms:W3CDTF">2016-02-22T09:33:10Z</dcterms:created>
  <dcterms:modified xsi:type="dcterms:W3CDTF">2017-02-09T08:22:16Z</dcterms:modified>
</cp:coreProperties>
</file>