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2" r:id="rId3"/>
  </p:sldMasterIdLst>
  <p:notesMasterIdLst>
    <p:notesMasterId r:id="rId77"/>
  </p:notesMasterIdLst>
  <p:sldIdLst>
    <p:sldId id="257" r:id="rId4"/>
    <p:sldId id="323" r:id="rId5"/>
    <p:sldId id="305" r:id="rId6"/>
    <p:sldId id="306" r:id="rId7"/>
    <p:sldId id="301" r:id="rId8"/>
    <p:sldId id="312" r:id="rId9"/>
    <p:sldId id="307" r:id="rId10"/>
    <p:sldId id="310" r:id="rId11"/>
    <p:sldId id="324" r:id="rId12"/>
    <p:sldId id="309" r:id="rId13"/>
    <p:sldId id="311" r:id="rId14"/>
    <p:sldId id="313" r:id="rId15"/>
    <p:sldId id="308" r:id="rId16"/>
    <p:sldId id="316" r:id="rId17"/>
    <p:sldId id="314" r:id="rId18"/>
    <p:sldId id="331" r:id="rId19"/>
    <p:sldId id="334" r:id="rId20"/>
    <p:sldId id="332" r:id="rId21"/>
    <p:sldId id="333" r:id="rId22"/>
    <p:sldId id="348" r:id="rId23"/>
    <p:sldId id="349" r:id="rId24"/>
    <p:sldId id="350" r:id="rId25"/>
    <p:sldId id="351" r:id="rId26"/>
    <p:sldId id="352" r:id="rId27"/>
    <p:sldId id="353" r:id="rId28"/>
    <p:sldId id="304" r:id="rId29"/>
    <p:sldId id="317" r:id="rId30"/>
    <p:sldId id="362" r:id="rId31"/>
    <p:sldId id="363" r:id="rId32"/>
    <p:sldId id="364" r:id="rId33"/>
    <p:sldId id="365" r:id="rId34"/>
    <p:sldId id="366" r:id="rId35"/>
    <p:sldId id="367" r:id="rId36"/>
    <p:sldId id="368" r:id="rId37"/>
    <p:sldId id="303" r:id="rId38"/>
    <p:sldId id="292" r:id="rId39"/>
    <p:sldId id="295" r:id="rId40"/>
    <p:sldId id="296" r:id="rId41"/>
    <p:sldId id="298" r:id="rId42"/>
    <p:sldId id="297" r:id="rId43"/>
    <p:sldId id="299" r:id="rId44"/>
    <p:sldId id="300" r:id="rId45"/>
    <p:sldId id="326" r:id="rId46"/>
    <p:sldId id="327" r:id="rId47"/>
    <p:sldId id="328" r:id="rId48"/>
    <p:sldId id="354" r:id="rId49"/>
    <p:sldId id="355" r:id="rId50"/>
    <p:sldId id="356" r:id="rId51"/>
    <p:sldId id="357" r:id="rId52"/>
    <p:sldId id="358" r:id="rId53"/>
    <p:sldId id="359" r:id="rId54"/>
    <p:sldId id="360" r:id="rId55"/>
    <p:sldId id="318" r:id="rId56"/>
    <p:sldId id="319" r:id="rId57"/>
    <p:sldId id="340" r:id="rId58"/>
    <p:sldId id="341" r:id="rId59"/>
    <p:sldId id="320" r:id="rId60"/>
    <p:sldId id="322" r:id="rId61"/>
    <p:sldId id="329" r:id="rId62"/>
    <p:sldId id="346" r:id="rId63"/>
    <p:sldId id="330" r:id="rId64"/>
    <p:sldId id="345" r:id="rId65"/>
    <p:sldId id="321" r:id="rId66"/>
    <p:sldId id="335" r:id="rId67"/>
    <p:sldId id="336" r:id="rId68"/>
    <p:sldId id="337" r:id="rId69"/>
    <p:sldId id="302" r:id="rId70"/>
    <p:sldId id="338" r:id="rId71"/>
    <p:sldId id="339" r:id="rId72"/>
    <p:sldId id="342" r:id="rId73"/>
    <p:sldId id="343" r:id="rId74"/>
    <p:sldId id="344" r:id="rId75"/>
    <p:sldId id="347" r:id="rId76"/>
  </p:sldIdLst>
  <p:sldSz cx="16254413" cy="9144000"/>
  <p:notesSz cx="6797675" cy="9926638"/>
  <p:defaultText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1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Benestad" initials="KB" lastIdx="1" clrIdx="0">
    <p:extLst>
      <p:ext uri="{19B8F6BF-5375-455C-9EA6-DF929625EA0E}">
        <p15:presenceInfo xmlns:p15="http://schemas.microsoft.com/office/powerpoint/2012/main" userId="S::kristin@cp.no::5567fa06-9817-4e2a-b5ea-8672d1989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autoAdjust="0"/>
    <p:restoredTop sz="81429" autoAdjust="0"/>
  </p:normalViewPr>
  <p:slideViewPr>
    <p:cSldViewPr snapToGrid="0">
      <p:cViewPr varScale="1">
        <p:scale>
          <a:sx n="54" d="100"/>
          <a:sy n="54" d="100"/>
        </p:scale>
        <p:origin x="1157" y="82"/>
      </p:cViewPr>
      <p:guideLst>
        <p:guide orient="horz" pos="2880"/>
        <p:guide pos="5119"/>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57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6EBCB-004C-4F60-B31E-FBF8A0B8B82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936D6C7-582E-4654-AF2B-F1CC09F1E60B}">
      <dgm:prSet/>
      <dgm:spPr/>
      <dgm:t>
        <a:bodyPr/>
        <a:lstStyle/>
        <a:p>
          <a:r>
            <a:rPr lang="nb-NO" b="1" i="0"/>
            <a:t>Første hovedområde</a:t>
          </a:r>
          <a:endParaRPr lang="en-US"/>
        </a:p>
      </dgm:t>
    </dgm:pt>
    <dgm:pt modelId="{53BB5A81-C35D-4180-80C7-C8BC4DB6255C}" type="parTrans" cxnId="{FDE78DD8-788D-4086-ACFD-535E10559F50}">
      <dgm:prSet/>
      <dgm:spPr/>
      <dgm:t>
        <a:bodyPr/>
        <a:lstStyle/>
        <a:p>
          <a:endParaRPr lang="en-US"/>
        </a:p>
      </dgm:t>
    </dgm:pt>
    <dgm:pt modelId="{9432D3D8-D152-4607-86EB-7D710DD04497}" type="sibTrans" cxnId="{FDE78DD8-788D-4086-ACFD-535E10559F50}">
      <dgm:prSet/>
      <dgm:spPr/>
      <dgm:t>
        <a:bodyPr/>
        <a:lstStyle/>
        <a:p>
          <a:endParaRPr lang="en-US"/>
        </a:p>
      </dgm:t>
    </dgm:pt>
    <dgm:pt modelId="{3EC287E7-FCAE-4555-9415-0FB8585B3517}">
      <dgm:prSet/>
      <dgm:spPr/>
      <dgm:t>
        <a:bodyPr/>
        <a:lstStyle/>
        <a:p>
          <a:r>
            <a:rPr lang="nb-NO" b="0" i="0"/>
            <a:t>Unge voksne skal være inkludert i samfunnet uavhengig av etnisitet, kjønn og funksjonsnivå. </a:t>
          </a:r>
          <a:endParaRPr lang="en-US"/>
        </a:p>
      </dgm:t>
    </dgm:pt>
    <dgm:pt modelId="{64FA8642-799A-4B88-9EDF-6FDF87A78273}" type="parTrans" cxnId="{CED45C5B-0115-4B27-8ABE-026D6F6BB9F0}">
      <dgm:prSet/>
      <dgm:spPr/>
      <dgm:t>
        <a:bodyPr/>
        <a:lstStyle/>
        <a:p>
          <a:endParaRPr lang="en-US"/>
        </a:p>
      </dgm:t>
    </dgm:pt>
    <dgm:pt modelId="{67DE2584-CA78-4122-81B8-526F740FBBF0}" type="sibTrans" cxnId="{CED45C5B-0115-4B27-8ABE-026D6F6BB9F0}">
      <dgm:prSet/>
      <dgm:spPr/>
      <dgm:t>
        <a:bodyPr/>
        <a:lstStyle/>
        <a:p>
          <a:endParaRPr lang="en-US"/>
        </a:p>
      </dgm:t>
    </dgm:pt>
    <dgm:pt modelId="{3BFCB144-5989-4C06-B7E9-0D9AD68D2F13}">
      <dgm:prSet/>
      <dgm:spPr/>
      <dgm:t>
        <a:bodyPr/>
        <a:lstStyle/>
        <a:p>
          <a:r>
            <a:rPr lang="nb-NO" b="1" i="0"/>
            <a:t>Andre hovedområde</a:t>
          </a:r>
          <a:br>
            <a:rPr lang="nb-NO" b="1" i="0"/>
          </a:br>
          <a:r>
            <a:rPr lang="nb-NO" b="1"/>
            <a:t>- </a:t>
          </a:r>
          <a:r>
            <a:rPr lang="nb-NO" b="0" i="0"/>
            <a:t>Bolig og BPA</a:t>
          </a:r>
          <a:endParaRPr lang="en-US"/>
        </a:p>
      </dgm:t>
    </dgm:pt>
    <dgm:pt modelId="{5AABE124-EEE4-4EB4-BB76-3DF2425F072A}" type="parTrans" cxnId="{D3759730-DBC7-4AE7-A08F-DE73D4A43599}">
      <dgm:prSet/>
      <dgm:spPr/>
      <dgm:t>
        <a:bodyPr/>
        <a:lstStyle/>
        <a:p>
          <a:endParaRPr lang="en-US"/>
        </a:p>
      </dgm:t>
    </dgm:pt>
    <dgm:pt modelId="{EA5B1970-E4D7-4B37-ADA2-D7A934ACD035}" type="sibTrans" cxnId="{D3759730-DBC7-4AE7-A08F-DE73D4A43599}">
      <dgm:prSet/>
      <dgm:spPr/>
      <dgm:t>
        <a:bodyPr/>
        <a:lstStyle/>
        <a:p>
          <a:endParaRPr lang="en-US"/>
        </a:p>
      </dgm:t>
    </dgm:pt>
    <dgm:pt modelId="{4C719371-FD03-4D9B-BDAB-C16A2838080D}">
      <dgm:prSet/>
      <dgm:spPr/>
      <dgm:t>
        <a:bodyPr/>
        <a:lstStyle/>
        <a:p>
          <a:r>
            <a:rPr lang="nb-NO" b="1" i="0"/>
            <a:t>Tredje hovedmål</a:t>
          </a:r>
          <a:endParaRPr lang="en-US"/>
        </a:p>
      </dgm:t>
    </dgm:pt>
    <dgm:pt modelId="{D18C2329-13C9-4645-839A-F61996DAD310}" type="parTrans" cxnId="{55068510-916A-4BA7-95BF-10021FE64F74}">
      <dgm:prSet/>
      <dgm:spPr/>
      <dgm:t>
        <a:bodyPr/>
        <a:lstStyle/>
        <a:p>
          <a:endParaRPr lang="en-US"/>
        </a:p>
      </dgm:t>
    </dgm:pt>
    <dgm:pt modelId="{C589ED9E-64D4-439A-8F5E-738072B294D7}" type="sibTrans" cxnId="{55068510-916A-4BA7-95BF-10021FE64F74}">
      <dgm:prSet/>
      <dgm:spPr/>
      <dgm:t>
        <a:bodyPr/>
        <a:lstStyle/>
        <a:p>
          <a:endParaRPr lang="en-US"/>
        </a:p>
      </dgm:t>
    </dgm:pt>
    <dgm:pt modelId="{AAF8C2CC-C1F3-49E9-9C78-72322F26BCDD}">
      <dgm:prSet/>
      <dgm:spPr/>
      <dgm:t>
        <a:bodyPr/>
        <a:lstStyle/>
        <a:p>
          <a:r>
            <a:rPr lang="nb-NO" b="0" i="0"/>
            <a:t>Utdanning</a:t>
          </a:r>
          <a:endParaRPr lang="en-US"/>
        </a:p>
      </dgm:t>
    </dgm:pt>
    <dgm:pt modelId="{44BFD618-6250-4214-953C-48007798CBE8}" type="parTrans" cxnId="{3F2B19F9-98C1-4779-84F4-F6834A87AF91}">
      <dgm:prSet/>
      <dgm:spPr/>
      <dgm:t>
        <a:bodyPr/>
        <a:lstStyle/>
        <a:p>
          <a:endParaRPr lang="en-US"/>
        </a:p>
      </dgm:t>
    </dgm:pt>
    <dgm:pt modelId="{4A74D434-374B-4E16-AF64-8C63F324E816}" type="sibTrans" cxnId="{3F2B19F9-98C1-4779-84F4-F6834A87AF91}">
      <dgm:prSet/>
      <dgm:spPr/>
      <dgm:t>
        <a:bodyPr/>
        <a:lstStyle/>
        <a:p>
          <a:endParaRPr lang="en-US"/>
        </a:p>
      </dgm:t>
    </dgm:pt>
    <dgm:pt modelId="{0461E460-91EA-47CD-9B01-5C00D7B3AE5F}" type="pres">
      <dgm:prSet presAssocID="{57B6EBCB-004C-4F60-B31E-FBF8A0B8B828}" presName="linear" presStyleCnt="0">
        <dgm:presLayoutVars>
          <dgm:animLvl val="lvl"/>
          <dgm:resizeHandles val="exact"/>
        </dgm:presLayoutVars>
      </dgm:prSet>
      <dgm:spPr/>
      <dgm:t>
        <a:bodyPr/>
        <a:lstStyle/>
        <a:p>
          <a:endParaRPr lang="nb-NO"/>
        </a:p>
      </dgm:t>
    </dgm:pt>
    <dgm:pt modelId="{DF6FEB15-E3B1-4AA4-95BB-9295D1CF8693}" type="pres">
      <dgm:prSet presAssocID="{E936D6C7-582E-4654-AF2B-F1CC09F1E60B}" presName="parentText" presStyleLbl="node1" presStyleIdx="0" presStyleCnt="5">
        <dgm:presLayoutVars>
          <dgm:chMax val="0"/>
          <dgm:bulletEnabled val="1"/>
        </dgm:presLayoutVars>
      </dgm:prSet>
      <dgm:spPr/>
      <dgm:t>
        <a:bodyPr/>
        <a:lstStyle/>
        <a:p>
          <a:endParaRPr lang="nb-NO"/>
        </a:p>
      </dgm:t>
    </dgm:pt>
    <dgm:pt modelId="{9B5793EA-C3E0-4EA5-99B0-BF73C4D55530}" type="pres">
      <dgm:prSet presAssocID="{9432D3D8-D152-4607-86EB-7D710DD04497}" presName="spacer" presStyleCnt="0"/>
      <dgm:spPr/>
    </dgm:pt>
    <dgm:pt modelId="{C674DD93-E5C3-4314-9410-D74067BAA08A}" type="pres">
      <dgm:prSet presAssocID="{3EC287E7-FCAE-4555-9415-0FB8585B3517}" presName="parentText" presStyleLbl="node1" presStyleIdx="1" presStyleCnt="5">
        <dgm:presLayoutVars>
          <dgm:chMax val="0"/>
          <dgm:bulletEnabled val="1"/>
        </dgm:presLayoutVars>
      </dgm:prSet>
      <dgm:spPr/>
      <dgm:t>
        <a:bodyPr/>
        <a:lstStyle/>
        <a:p>
          <a:endParaRPr lang="nb-NO"/>
        </a:p>
      </dgm:t>
    </dgm:pt>
    <dgm:pt modelId="{BE81E0E2-5EA6-4A25-B802-0DD7A3672C3E}" type="pres">
      <dgm:prSet presAssocID="{67DE2584-CA78-4122-81B8-526F740FBBF0}" presName="spacer" presStyleCnt="0"/>
      <dgm:spPr/>
    </dgm:pt>
    <dgm:pt modelId="{1C5474D4-D76B-4F3F-B683-0707B7DD8604}" type="pres">
      <dgm:prSet presAssocID="{3BFCB144-5989-4C06-B7E9-0D9AD68D2F13}" presName="parentText" presStyleLbl="node1" presStyleIdx="2" presStyleCnt="5">
        <dgm:presLayoutVars>
          <dgm:chMax val="0"/>
          <dgm:bulletEnabled val="1"/>
        </dgm:presLayoutVars>
      </dgm:prSet>
      <dgm:spPr/>
      <dgm:t>
        <a:bodyPr/>
        <a:lstStyle/>
        <a:p>
          <a:endParaRPr lang="nb-NO"/>
        </a:p>
      </dgm:t>
    </dgm:pt>
    <dgm:pt modelId="{0A01F73D-56E2-4B58-BAB2-6D9A41FC9D20}" type="pres">
      <dgm:prSet presAssocID="{EA5B1970-E4D7-4B37-ADA2-D7A934ACD035}" presName="spacer" presStyleCnt="0"/>
      <dgm:spPr/>
    </dgm:pt>
    <dgm:pt modelId="{291EF4B9-5922-44FA-956B-EE216E0BB503}" type="pres">
      <dgm:prSet presAssocID="{4C719371-FD03-4D9B-BDAB-C16A2838080D}" presName="parentText" presStyleLbl="node1" presStyleIdx="3" presStyleCnt="5">
        <dgm:presLayoutVars>
          <dgm:chMax val="0"/>
          <dgm:bulletEnabled val="1"/>
        </dgm:presLayoutVars>
      </dgm:prSet>
      <dgm:spPr/>
      <dgm:t>
        <a:bodyPr/>
        <a:lstStyle/>
        <a:p>
          <a:endParaRPr lang="nb-NO"/>
        </a:p>
      </dgm:t>
    </dgm:pt>
    <dgm:pt modelId="{243489F3-8F52-4006-89E3-571DB5F48966}" type="pres">
      <dgm:prSet presAssocID="{C589ED9E-64D4-439A-8F5E-738072B294D7}" presName="spacer" presStyleCnt="0"/>
      <dgm:spPr/>
    </dgm:pt>
    <dgm:pt modelId="{EFAB68E0-4852-4AF4-9B1A-EC97B7D8C522}" type="pres">
      <dgm:prSet presAssocID="{AAF8C2CC-C1F3-49E9-9C78-72322F26BCDD}" presName="parentText" presStyleLbl="node1" presStyleIdx="4" presStyleCnt="5">
        <dgm:presLayoutVars>
          <dgm:chMax val="0"/>
          <dgm:bulletEnabled val="1"/>
        </dgm:presLayoutVars>
      </dgm:prSet>
      <dgm:spPr/>
      <dgm:t>
        <a:bodyPr/>
        <a:lstStyle/>
        <a:p>
          <a:endParaRPr lang="nb-NO"/>
        </a:p>
      </dgm:t>
    </dgm:pt>
  </dgm:ptLst>
  <dgm:cxnLst>
    <dgm:cxn modelId="{D3759730-DBC7-4AE7-A08F-DE73D4A43599}" srcId="{57B6EBCB-004C-4F60-B31E-FBF8A0B8B828}" destId="{3BFCB144-5989-4C06-B7E9-0D9AD68D2F13}" srcOrd="2" destOrd="0" parTransId="{5AABE124-EEE4-4EB4-BB76-3DF2425F072A}" sibTransId="{EA5B1970-E4D7-4B37-ADA2-D7A934ACD035}"/>
    <dgm:cxn modelId="{7E364461-C4D0-4AAD-9795-F2DF36E12056}" type="presOf" srcId="{57B6EBCB-004C-4F60-B31E-FBF8A0B8B828}" destId="{0461E460-91EA-47CD-9B01-5C00D7B3AE5F}" srcOrd="0" destOrd="0" presId="urn:microsoft.com/office/officeart/2005/8/layout/vList2"/>
    <dgm:cxn modelId="{CED45C5B-0115-4B27-8ABE-026D6F6BB9F0}" srcId="{57B6EBCB-004C-4F60-B31E-FBF8A0B8B828}" destId="{3EC287E7-FCAE-4555-9415-0FB8585B3517}" srcOrd="1" destOrd="0" parTransId="{64FA8642-799A-4B88-9EDF-6FDF87A78273}" sibTransId="{67DE2584-CA78-4122-81B8-526F740FBBF0}"/>
    <dgm:cxn modelId="{794EAA52-347F-402C-B918-E2CB4E2071F6}" type="presOf" srcId="{4C719371-FD03-4D9B-BDAB-C16A2838080D}" destId="{291EF4B9-5922-44FA-956B-EE216E0BB503}" srcOrd="0" destOrd="0" presId="urn:microsoft.com/office/officeart/2005/8/layout/vList2"/>
    <dgm:cxn modelId="{AF5396E6-14E6-4E98-8EA2-78F3628C96CF}" type="presOf" srcId="{AAF8C2CC-C1F3-49E9-9C78-72322F26BCDD}" destId="{EFAB68E0-4852-4AF4-9B1A-EC97B7D8C522}" srcOrd="0" destOrd="0" presId="urn:microsoft.com/office/officeart/2005/8/layout/vList2"/>
    <dgm:cxn modelId="{E841E01B-2BA6-4FB1-9649-1C653CC582E5}" type="presOf" srcId="{3BFCB144-5989-4C06-B7E9-0D9AD68D2F13}" destId="{1C5474D4-D76B-4F3F-B683-0707B7DD8604}" srcOrd="0" destOrd="0" presId="urn:microsoft.com/office/officeart/2005/8/layout/vList2"/>
    <dgm:cxn modelId="{55068510-916A-4BA7-95BF-10021FE64F74}" srcId="{57B6EBCB-004C-4F60-B31E-FBF8A0B8B828}" destId="{4C719371-FD03-4D9B-BDAB-C16A2838080D}" srcOrd="3" destOrd="0" parTransId="{D18C2329-13C9-4645-839A-F61996DAD310}" sibTransId="{C589ED9E-64D4-439A-8F5E-738072B294D7}"/>
    <dgm:cxn modelId="{7047E395-8D6C-4DC6-9ABB-6A1B2300D825}" type="presOf" srcId="{E936D6C7-582E-4654-AF2B-F1CC09F1E60B}" destId="{DF6FEB15-E3B1-4AA4-95BB-9295D1CF8693}" srcOrd="0" destOrd="0" presId="urn:microsoft.com/office/officeart/2005/8/layout/vList2"/>
    <dgm:cxn modelId="{6316DD9F-BFD3-4594-BAC9-0D3BF8E66557}" type="presOf" srcId="{3EC287E7-FCAE-4555-9415-0FB8585B3517}" destId="{C674DD93-E5C3-4314-9410-D74067BAA08A}" srcOrd="0" destOrd="0" presId="urn:microsoft.com/office/officeart/2005/8/layout/vList2"/>
    <dgm:cxn modelId="{FDE78DD8-788D-4086-ACFD-535E10559F50}" srcId="{57B6EBCB-004C-4F60-B31E-FBF8A0B8B828}" destId="{E936D6C7-582E-4654-AF2B-F1CC09F1E60B}" srcOrd="0" destOrd="0" parTransId="{53BB5A81-C35D-4180-80C7-C8BC4DB6255C}" sibTransId="{9432D3D8-D152-4607-86EB-7D710DD04497}"/>
    <dgm:cxn modelId="{3F2B19F9-98C1-4779-84F4-F6834A87AF91}" srcId="{57B6EBCB-004C-4F60-B31E-FBF8A0B8B828}" destId="{AAF8C2CC-C1F3-49E9-9C78-72322F26BCDD}" srcOrd="4" destOrd="0" parTransId="{44BFD618-6250-4214-953C-48007798CBE8}" sibTransId="{4A74D434-374B-4E16-AF64-8C63F324E816}"/>
    <dgm:cxn modelId="{E50CA64C-AB13-4CCB-BCA8-C8B7DCE4722A}" type="presParOf" srcId="{0461E460-91EA-47CD-9B01-5C00D7B3AE5F}" destId="{DF6FEB15-E3B1-4AA4-95BB-9295D1CF8693}" srcOrd="0" destOrd="0" presId="urn:microsoft.com/office/officeart/2005/8/layout/vList2"/>
    <dgm:cxn modelId="{B58A7FFA-3C46-446F-A718-C8A62ED6BB13}" type="presParOf" srcId="{0461E460-91EA-47CD-9B01-5C00D7B3AE5F}" destId="{9B5793EA-C3E0-4EA5-99B0-BF73C4D55530}" srcOrd="1" destOrd="0" presId="urn:microsoft.com/office/officeart/2005/8/layout/vList2"/>
    <dgm:cxn modelId="{4B6C79A5-B12E-4218-A818-53A2A22761E3}" type="presParOf" srcId="{0461E460-91EA-47CD-9B01-5C00D7B3AE5F}" destId="{C674DD93-E5C3-4314-9410-D74067BAA08A}" srcOrd="2" destOrd="0" presId="urn:microsoft.com/office/officeart/2005/8/layout/vList2"/>
    <dgm:cxn modelId="{C5D88405-9470-48E6-93D5-6456D272FEE7}" type="presParOf" srcId="{0461E460-91EA-47CD-9B01-5C00D7B3AE5F}" destId="{BE81E0E2-5EA6-4A25-B802-0DD7A3672C3E}" srcOrd="3" destOrd="0" presId="urn:microsoft.com/office/officeart/2005/8/layout/vList2"/>
    <dgm:cxn modelId="{4757B0AA-EAE4-4490-9F97-D4DF9BC98448}" type="presParOf" srcId="{0461E460-91EA-47CD-9B01-5C00D7B3AE5F}" destId="{1C5474D4-D76B-4F3F-B683-0707B7DD8604}" srcOrd="4" destOrd="0" presId="urn:microsoft.com/office/officeart/2005/8/layout/vList2"/>
    <dgm:cxn modelId="{D2CE0124-F050-4AC8-99BD-CC775057973F}" type="presParOf" srcId="{0461E460-91EA-47CD-9B01-5C00D7B3AE5F}" destId="{0A01F73D-56E2-4B58-BAB2-6D9A41FC9D20}" srcOrd="5" destOrd="0" presId="urn:microsoft.com/office/officeart/2005/8/layout/vList2"/>
    <dgm:cxn modelId="{A94B0837-1DED-4AD7-970A-93ED89EFD2E4}" type="presParOf" srcId="{0461E460-91EA-47CD-9B01-5C00D7B3AE5F}" destId="{291EF4B9-5922-44FA-956B-EE216E0BB503}" srcOrd="6" destOrd="0" presId="urn:microsoft.com/office/officeart/2005/8/layout/vList2"/>
    <dgm:cxn modelId="{3FB56CBD-7C19-4596-95BC-5C36FA6B3FD0}" type="presParOf" srcId="{0461E460-91EA-47CD-9B01-5C00D7B3AE5F}" destId="{243489F3-8F52-4006-89E3-571DB5F48966}" srcOrd="7" destOrd="0" presId="urn:microsoft.com/office/officeart/2005/8/layout/vList2"/>
    <dgm:cxn modelId="{236983EB-B8C9-4D92-A1AE-D7188731992C}" type="presParOf" srcId="{0461E460-91EA-47CD-9B01-5C00D7B3AE5F}" destId="{EFAB68E0-4852-4AF4-9B1A-EC97B7D8C52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FEB15-E3B1-4AA4-95BB-9295D1CF8693}">
      <dsp:nvSpPr>
        <dsp:cNvPr id="0" name=""/>
        <dsp:cNvSpPr/>
      </dsp:nvSpPr>
      <dsp:spPr>
        <a:xfrm>
          <a:off x="0" y="63640"/>
          <a:ext cx="6908125"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b-NO" sz="2700" b="1" i="0" kern="1200"/>
            <a:t>Første hovedområde</a:t>
          </a:r>
          <a:endParaRPr lang="en-US" sz="2700" kern="1200"/>
        </a:p>
      </dsp:txBody>
      <dsp:txXfrm>
        <a:off x="52359" y="115999"/>
        <a:ext cx="6803407" cy="967861"/>
      </dsp:txXfrm>
    </dsp:sp>
    <dsp:sp modelId="{C674DD93-E5C3-4314-9410-D74067BAA08A}">
      <dsp:nvSpPr>
        <dsp:cNvPr id="0" name=""/>
        <dsp:cNvSpPr/>
      </dsp:nvSpPr>
      <dsp:spPr>
        <a:xfrm>
          <a:off x="0" y="1213979"/>
          <a:ext cx="6908125"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b-NO" sz="2700" b="0" i="0" kern="1200"/>
            <a:t>Unge voksne skal være inkludert i samfunnet uavhengig av etnisitet, kjønn og funksjonsnivå. </a:t>
          </a:r>
          <a:endParaRPr lang="en-US" sz="2700" kern="1200"/>
        </a:p>
      </dsp:txBody>
      <dsp:txXfrm>
        <a:off x="52359" y="1266338"/>
        <a:ext cx="6803407" cy="967861"/>
      </dsp:txXfrm>
    </dsp:sp>
    <dsp:sp modelId="{1C5474D4-D76B-4F3F-B683-0707B7DD8604}">
      <dsp:nvSpPr>
        <dsp:cNvPr id="0" name=""/>
        <dsp:cNvSpPr/>
      </dsp:nvSpPr>
      <dsp:spPr>
        <a:xfrm>
          <a:off x="0" y="2364318"/>
          <a:ext cx="6908125"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b-NO" sz="2700" b="1" i="0" kern="1200"/>
            <a:t>Andre hovedområde</a:t>
          </a:r>
          <a:br>
            <a:rPr lang="nb-NO" sz="2700" b="1" i="0" kern="1200"/>
          </a:br>
          <a:r>
            <a:rPr lang="nb-NO" sz="2700" b="1" kern="1200"/>
            <a:t>- </a:t>
          </a:r>
          <a:r>
            <a:rPr lang="nb-NO" sz="2700" b="0" i="0" kern="1200"/>
            <a:t>Bolig og BPA</a:t>
          </a:r>
          <a:endParaRPr lang="en-US" sz="2700" kern="1200"/>
        </a:p>
      </dsp:txBody>
      <dsp:txXfrm>
        <a:off x="52359" y="2416677"/>
        <a:ext cx="6803407" cy="967861"/>
      </dsp:txXfrm>
    </dsp:sp>
    <dsp:sp modelId="{291EF4B9-5922-44FA-956B-EE216E0BB503}">
      <dsp:nvSpPr>
        <dsp:cNvPr id="0" name=""/>
        <dsp:cNvSpPr/>
      </dsp:nvSpPr>
      <dsp:spPr>
        <a:xfrm>
          <a:off x="0" y="3514658"/>
          <a:ext cx="6908125"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b-NO" sz="2700" b="1" i="0" kern="1200"/>
            <a:t>Tredje hovedmål</a:t>
          </a:r>
          <a:endParaRPr lang="en-US" sz="2700" kern="1200"/>
        </a:p>
      </dsp:txBody>
      <dsp:txXfrm>
        <a:off x="52359" y="3567017"/>
        <a:ext cx="6803407" cy="967861"/>
      </dsp:txXfrm>
    </dsp:sp>
    <dsp:sp modelId="{EFAB68E0-4852-4AF4-9B1A-EC97B7D8C522}">
      <dsp:nvSpPr>
        <dsp:cNvPr id="0" name=""/>
        <dsp:cNvSpPr/>
      </dsp:nvSpPr>
      <dsp:spPr>
        <a:xfrm>
          <a:off x="0" y="4664997"/>
          <a:ext cx="6908125"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nb-NO" sz="2700" b="0" i="0" kern="1200"/>
            <a:t>Utdanning</a:t>
          </a:r>
          <a:endParaRPr lang="en-US" sz="2700" kern="1200"/>
        </a:p>
      </dsp:txBody>
      <dsp:txXfrm>
        <a:off x="52359" y="4717356"/>
        <a:ext cx="6803407" cy="9678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D83CA74-059D-44E1-A50E-D4E8093E5D81}" type="datetimeFigureOut">
              <a:rPr lang="nb-NO" smtClean="0"/>
              <a:t>06.11.2023</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2B9383D-A348-4458-9948-9D2D02BFFDB5}" type="slidenum">
              <a:rPr lang="nb-NO" smtClean="0"/>
              <a:t>‹#›</a:t>
            </a:fld>
            <a:endParaRPr lang="nb-NO"/>
          </a:p>
        </p:txBody>
      </p:sp>
    </p:spTree>
    <p:extLst>
      <p:ext uri="{BB962C8B-B14F-4D97-AF65-F5344CB8AC3E}">
        <p14:creationId xmlns:p14="http://schemas.microsoft.com/office/powerpoint/2010/main" val="270100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1</a:t>
            </a:fld>
            <a:endParaRPr lang="nb-NO"/>
          </a:p>
        </p:txBody>
      </p:sp>
    </p:spTree>
    <p:extLst>
      <p:ext uri="{BB962C8B-B14F-4D97-AF65-F5344CB8AC3E}">
        <p14:creationId xmlns:p14="http://schemas.microsoft.com/office/powerpoint/2010/main" val="265493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57</a:t>
            </a:fld>
            <a:endParaRPr lang="nb-NO"/>
          </a:p>
        </p:txBody>
      </p:sp>
    </p:spTree>
    <p:extLst>
      <p:ext uri="{BB962C8B-B14F-4D97-AF65-F5344CB8AC3E}">
        <p14:creationId xmlns:p14="http://schemas.microsoft.com/office/powerpoint/2010/main" val="78108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2B9383D-A348-4458-9948-9D2D02BFFDB5}" type="slidenum">
              <a:rPr lang="nb-NO" smtClean="0"/>
              <a:t>58</a:t>
            </a:fld>
            <a:endParaRPr lang="nb-NO"/>
          </a:p>
        </p:txBody>
      </p:sp>
    </p:spTree>
    <p:extLst>
      <p:ext uri="{BB962C8B-B14F-4D97-AF65-F5344CB8AC3E}">
        <p14:creationId xmlns:p14="http://schemas.microsoft.com/office/powerpoint/2010/main" val="427074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https://vimeo.com/881279029?share=copy</a:t>
            </a:r>
            <a:endParaRPr lang="nb-NO" dirty="0"/>
          </a:p>
        </p:txBody>
      </p:sp>
      <p:sp>
        <p:nvSpPr>
          <p:cNvPr id="4" name="Plassholder for lysbildenummer 3"/>
          <p:cNvSpPr>
            <a:spLocks noGrp="1"/>
          </p:cNvSpPr>
          <p:nvPr>
            <p:ph type="sldNum" sz="quarter" idx="10"/>
          </p:nvPr>
        </p:nvSpPr>
        <p:spPr/>
        <p:txBody>
          <a:bodyPr/>
          <a:lstStyle/>
          <a:p>
            <a:fld id="{F2B9383D-A348-4458-9948-9D2D02BFFDB5}" type="slidenum">
              <a:rPr lang="nb-NO" smtClean="0"/>
              <a:t>61</a:t>
            </a:fld>
            <a:endParaRPr lang="nb-NO"/>
          </a:p>
        </p:txBody>
      </p:sp>
    </p:spTree>
    <p:extLst>
      <p:ext uri="{BB962C8B-B14F-4D97-AF65-F5344CB8AC3E}">
        <p14:creationId xmlns:p14="http://schemas.microsoft.com/office/powerpoint/2010/main" val="199897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63</a:t>
            </a:fld>
            <a:endParaRPr lang="nb-NO"/>
          </a:p>
        </p:txBody>
      </p:sp>
    </p:spTree>
    <p:extLst>
      <p:ext uri="{BB962C8B-B14F-4D97-AF65-F5344CB8AC3E}">
        <p14:creationId xmlns:p14="http://schemas.microsoft.com/office/powerpoint/2010/main" val="992377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67</a:t>
            </a:fld>
            <a:endParaRPr lang="nb-NO"/>
          </a:p>
        </p:txBody>
      </p:sp>
    </p:spTree>
    <p:extLst>
      <p:ext uri="{BB962C8B-B14F-4D97-AF65-F5344CB8AC3E}">
        <p14:creationId xmlns:p14="http://schemas.microsoft.com/office/powerpoint/2010/main" val="3186096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2B9383D-A348-4458-9948-9D2D02BFFDB5}" type="slidenum">
              <a:rPr lang="nb-NO" smtClean="0"/>
              <a:t>73</a:t>
            </a:fld>
            <a:endParaRPr lang="nb-NO"/>
          </a:p>
        </p:txBody>
      </p:sp>
    </p:spTree>
    <p:extLst>
      <p:ext uri="{BB962C8B-B14F-4D97-AF65-F5344CB8AC3E}">
        <p14:creationId xmlns:p14="http://schemas.microsoft.com/office/powerpoint/2010/main" val="143212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2</a:t>
            </a:fld>
            <a:endParaRPr lang="nb-NO"/>
          </a:p>
        </p:txBody>
      </p:sp>
    </p:spTree>
    <p:extLst>
      <p:ext uri="{BB962C8B-B14F-4D97-AF65-F5344CB8AC3E}">
        <p14:creationId xmlns:p14="http://schemas.microsoft.com/office/powerpoint/2010/main" val="333346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5</a:t>
            </a:fld>
            <a:endParaRPr lang="nb-NO"/>
          </a:p>
        </p:txBody>
      </p:sp>
    </p:spTree>
    <p:extLst>
      <p:ext uri="{BB962C8B-B14F-4D97-AF65-F5344CB8AC3E}">
        <p14:creationId xmlns:p14="http://schemas.microsoft.com/office/powerpoint/2010/main" val="183155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26</a:t>
            </a:fld>
            <a:endParaRPr lang="nb-NO"/>
          </a:p>
        </p:txBody>
      </p:sp>
    </p:spTree>
    <p:extLst>
      <p:ext uri="{BB962C8B-B14F-4D97-AF65-F5344CB8AC3E}">
        <p14:creationId xmlns:p14="http://schemas.microsoft.com/office/powerpoint/2010/main" val="53703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27</a:t>
            </a:fld>
            <a:endParaRPr lang="nb-NO"/>
          </a:p>
        </p:txBody>
      </p:sp>
    </p:spTree>
    <p:extLst>
      <p:ext uri="{BB962C8B-B14F-4D97-AF65-F5344CB8AC3E}">
        <p14:creationId xmlns:p14="http://schemas.microsoft.com/office/powerpoint/2010/main" val="3107105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35</a:t>
            </a:fld>
            <a:endParaRPr lang="nb-NO"/>
          </a:p>
        </p:txBody>
      </p:sp>
    </p:spTree>
    <p:extLst>
      <p:ext uri="{BB962C8B-B14F-4D97-AF65-F5344CB8AC3E}">
        <p14:creationId xmlns:p14="http://schemas.microsoft.com/office/powerpoint/2010/main" val="424241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Leserinnlegg om akt 26, rettigheter, studietid</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9455B-9BE4-4386-89A7-AE91D8D3E72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3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53</a:t>
            </a:fld>
            <a:endParaRPr lang="nb-NO"/>
          </a:p>
        </p:txBody>
      </p:sp>
    </p:spTree>
    <p:extLst>
      <p:ext uri="{BB962C8B-B14F-4D97-AF65-F5344CB8AC3E}">
        <p14:creationId xmlns:p14="http://schemas.microsoft.com/office/powerpoint/2010/main" val="263916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2B9383D-A348-4458-9948-9D2D02BFFDB5}" type="slidenum">
              <a:rPr lang="nb-NO" smtClean="0"/>
              <a:t>54</a:t>
            </a:fld>
            <a:endParaRPr lang="nb-NO"/>
          </a:p>
        </p:txBody>
      </p:sp>
    </p:spTree>
    <p:extLst>
      <p:ext uri="{BB962C8B-B14F-4D97-AF65-F5344CB8AC3E}">
        <p14:creationId xmlns:p14="http://schemas.microsoft.com/office/powerpoint/2010/main" val="575740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19609" y="2592324"/>
            <a:ext cx="6480810" cy="990124"/>
          </a:xfrm>
        </p:spPr>
        <p:txBody>
          <a:bodyPr anchor="t" anchorCtr="0">
            <a:norm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Rediger tekststiler i malen</a:t>
            </a:r>
          </a:p>
        </p:txBody>
      </p:sp>
      <p:sp>
        <p:nvSpPr>
          <p:cNvPr id="4" name="Plassholder for innhold 3"/>
          <p:cNvSpPr>
            <a:spLocks noGrp="1"/>
          </p:cNvSpPr>
          <p:nvPr>
            <p:ph sz="half" idx="2"/>
          </p:nvPr>
        </p:nvSpPr>
        <p:spPr>
          <a:xfrm>
            <a:off x="1119609" y="3581400"/>
            <a:ext cx="6480810" cy="44836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461058" y="2592324"/>
            <a:ext cx="6480810" cy="989075"/>
          </a:xfrm>
        </p:spPr>
        <p:txBody>
          <a:bodyPr anchor="t" anchorCtr="0">
            <a:no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Rediger tekststiler i malen</a:t>
            </a:r>
          </a:p>
        </p:txBody>
      </p:sp>
      <p:sp>
        <p:nvSpPr>
          <p:cNvPr id="6" name="Plassholder for innhold 5"/>
          <p:cNvSpPr>
            <a:spLocks noGrp="1"/>
          </p:cNvSpPr>
          <p:nvPr>
            <p:ph sz="quarter" idx="4"/>
          </p:nvPr>
        </p:nvSpPr>
        <p:spPr>
          <a:xfrm>
            <a:off x="8461058" y="3581399"/>
            <a:ext cx="6480810" cy="448360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06.11.2023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Avslutning Rød">
    <p:bg>
      <p:bgPr>
        <a:solidFill>
          <a:schemeClr val="accent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81552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vslutning Blå">
    <p:bg>
      <p:bgPr>
        <a:solidFill>
          <a:schemeClr val="accent2"/>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168005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06.11.2023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06.11.2023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578963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lysbilde Bl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1769040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06.11.2023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893509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60157" y="1160379"/>
            <a:ext cx="14019431" cy="941137"/>
          </a:xfrm>
        </p:spPr>
        <p:txBody>
          <a:bodyPr anchor="t" anchorCtr="0">
            <a:normAutofit/>
          </a:bodyPr>
          <a:lstStyle>
            <a:lvl1pPr>
              <a:defRPr sz="73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1260157" y="2393299"/>
            <a:ext cx="14019431" cy="1248259"/>
          </a:xfrm>
        </p:spPr>
        <p:txBody>
          <a:bodyPr>
            <a:normAutofit/>
          </a:bodyPr>
          <a:lstStyle>
            <a:lvl1pPr marL="0" indent="0">
              <a:buNone/>
              <a:defRPr sz="4300">
                <a:solidFill>
                  <a:schemeClr val="bg1"/>
                </a:solidFill>
                <a:latin typeface="Texta Medium" panose="02000000000000000000" pitchFamily="50" charset="0"/>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solidFill>
                  <a:schemeClr val="bg1"/>
                </a:solidFill>
              </a:defRPr>
            </a:lvl1pPr>
          </a:lstStyle>
          <a:p>
            <a:fld id="{983651F3-9B16-40C6-B209-3688FC9C95F6}" type="datetimeFigureOut">
              <a:rPr lang="nb-NO" smtClean="0"/>
              <a:pPr/>
              <a:t>06.11.2023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372297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6"/>
            <a:ext cx="6480810" cy="1800285"/>
          </a:xfrm>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06.11.2023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8461058" y="1260157"/>
            <a:ext cx="6480810" cy="6610427"/>
          </a:xfrm>
          <a:prstGeom prst="rect">
            <a:avLst/>
          </a:prstGeom>
          <a:blipFill>
            <a:blip r:embed="rId2"/>
            <a:stretch>
              <a:fillRect/>
            </a:stretch>
          </a:blipFill>
        </p:spPr>
        <p:txBody>
          <a:bodyPr lIns="0" tIns="72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111134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l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3423234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0"/>
            <a:ext cx="16254413" cy="9144000"/>
          </a:xfrm>
          <a:prstGeom prst="rect">
            <a:avLst/>
          </a:prstGeom>
          <a:blipFill>
            <a:blip r:embed="rId2"/>
            <a:stretch>
              <a:fillRect/>
            </a:stretch>
          </a:blipFill>
        </p:spPr>
        <p:txBody>
          <a:bodyPr lIns="0" tIns="144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890849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tslide Rød">
    <p:bg>
      <p:bgPr>
        <a:solidFill>
          <a:schemeClr val="accent1"/>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1049346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tatslide Blå">
    <p:bg>
      <p:bgPr>
        <a:solidFill>
          <a:schemeClr val="accent2"/>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63173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61058" y="2592324"/>
            <a:ext cx="6480810" cy="54726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06.11.2023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494726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19609" y="2592324"/>
            <a:ext cx="6480810" cy="990124"/>
          </a:xfrm>
        </p:spPr>
        <p:txBody>
          <a:bodyPr anchor="t" anchorCtr="0">
            <a:norm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4" name="Plassholder for innhold 3"/>
          <p:cNvSpPr>
            <a:spLocks noGrp="1"/>
          </p:cNvSpPr>
          <p:nvPr>
            <p:ph sz="half" idx="2"/>
          </p:nvPr>
        </p:nvSpPr>
        <p:spPr>
          <a:xfrm>
            <a:off x="1119609" y="3581400"/>
            <a:ext cx="6480810" cy="44836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461058" y="2592324"/>
            <a:ext cx="6480810" cy="989075"/>
          </a:xfrm>
        </p:spPr>
        <p:txBody>
          <a:bodyPr anchor="t" anchorCtr="0">
            <a:no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6" name="Plassholder for innhold 5"/>
          <p:cNvSpPr>
            <a:spLocks noGrp="1"/>
          </p:cNvSpPr>
          <p:nvPr>
            <p:ph sz="quarter" idx="4"/>
          </p:nvPr>
        </p:nvSpPr>
        <p:spPr>
          <a:xfrm>
            <a:off x="8461058" y="3581399"/>
            <a:ext cx="6480810" cy="448360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06.11.2023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82689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Avslutning Rød">
    <p:bg>
      <p:bgPr>
        <a:solidFill>
          <a:schemeClr val="accent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1479979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Avslutning Blå">
    <p:bg>
      <p:bgPr>
        <a:solidFill>
          <a:schemeClr val="accent2"/>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232764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06.11.2023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0529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06.11.2023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249973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72FDD6-4430-90A0-E2A1-E62A9EBF0D6B}"/>
              </a:ext>
            </a:extLst>
          </p:cNvPr>
          <p:cNvSpPr>
            <a:spLocks noGrp="1"/>
          </p:cNvSpPr>
          <p:nvPr>
            <p:ph type="ctrTitle"/>
          </p:nvPr>
        </p:nvSpPr>
        <p:spPr>
          <a:xfrm>
            <a:off x="2031802" y="1496484"/>
            <a:ext cx="12190810" cy="3183467"/>
          </a:xfrm>
        </p:spPr>
        <p:txBody>
          <a:bodyPr anchor="b"/>
          <a:lstStyle>
            <a:lvl1pPr algn="ctr">
              <a:defRPr sz="7999"/>
            </a:lvl1pPr>
          </a:lstStyle>
          <a:p>
            <a:r>
              <a:rPr lang="nb-NO"/>
              <a:t>Klikk for å redigere tittelstil</a:t>
            </a:r>
          </a:p>
        </p:txBody>
      </p:sp>
      <p:sp>
        <p:nvSpPr>
          <p:cNvPr id="3" name="Undertittel 2">
            <a:extLst>
              <a:ext uri="{FF2B5EF4-FFF2-40B4-BE49-F238E27FC236}">
                <a16:creationId xmlns:a16="http://schemas.microsoft.com/office/drawing/2014/main" id="{2EF6F901-4BB1-EA89-AEFD-49101C1531A4}"/>
              </a:ext>
            </a:extLst>
          </p:cNvPr>
          <p:cNvSpPr>
            <a:spLocks noGrp="1"/>
          </p:cNvSpPr>
          <p:nvPr>
            <p:ph type="subTitle" idx="1"/>
          </p:nvPr>
        </p:nvSpPr>
        <p:spPr>
          <a:xfrm>
            <a:off x="2031802" y="4802717"/>
            <a:ext cx="12190810" cy="2207683"/>
          </a:xfrm>
        </p:spPr>
        <p:txBody>
          <a:bodyPr/>
          <a:lstStyle>
            <a:lvl1pPr marL="0" indent="0" algn="ctr">
              <a:buNone/>
              <a:defRPr sz="3200"/>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4" name="Plassholder for dato 3">
            <a:extLst>
              <a:ext uri="{FF2B5EF4-FFF2-40B4-BE49-F238E27FC236}">
                <a16:creationId xmlns:a16="http://schemas.microsoft.com/office/drawing/2014/main" id="{60835238-CAB7-C933-B8D4-FAEEFAF1E09E}"/>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B48183A2-8508-23E0-704F-FB1F5C980FA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BAB08EC-65CE-4DBA-C618-D7551F8F2383}"/>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37098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06.11.2023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3D75B4-139F-405A-1D34-3DB4FC20D77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24C1059-210E-18A0-8825-E7A9918DE9C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96F475D-233E-3987-57C3-5955E9DC8FD0}"/>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FDA5C1AB-3636-062A-EE7D-51158D60840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2A94B24-4DA1-0A34-FDC1-D07BF6192DAE}"/>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2790476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705CFB-7BA1-8767-39DF-52BACFA8E5BC}"/>
              </a:ext>
            </a:extLst>
          </p:cNvPr>
          <p:cNvSpPr>
            <a:spLocks noGrp="1"/>
          </p:cNvSpPr>
          <p:nvPr>
            <p:ph type="title"/>
          </p:nvPr>
        </p:nvSpPr>
        <p:spPr>
          <a:xfrm>
            <a:off x="1109025" y="2279652"/>
            <a:ext cx="14019431" cy="3803649"/>
          </a:xfrm>
        </p:spPr>
        <p:txBody>
          <a:bodyPr anchor="b"/>
          <a:lstStyle>
            <a:lvl1pPr>
              <a:defRPr sz="7999"/>
            </a:lvl1pPr>
          </a:lstStyle>
          <a:p>
            <a:r>
              <a:rPr lang="nb-NO"/>
              <a:t>Klikk for å redigere tittelstil</a:t>
            </a:r>
          </a:p>
        </p:txBody>
      </p:sp>
      <p:sp>
        <p:nvSpPr>
          <p:cNvPr id="3" name="Plassholder for tekst 2">
            <a:extLst>
              <a:ext uri="{FF2B5EF4-FFF2-40B4-BE49-F238E27FC236}">
                <a16:creationId xmlns:a16="http://schemas.microsoft.com/office/drawing/2014/main" id="{BAB6659E-FD35-65C0-F694-23156212C353}"/>
              </a:ext>
            </a:extLst>
          </p:cNvPr>
          <p:cNvSpPr>
            <a:spLocks noGrp="1"/>
          </p:cNvSpPr>
          <p:nvPr>
            <p:ph type="body" idx="1"/>
          </p:nvPr>
        </p:nvSpPr>
        <p:spPr>
          <a:xfrm>
            <a:off x="1109025" y="6119285"/>
            <a:ext cx="14019431" cy="2000249"/>
          </a:xfrm>
        </p:spPr>
        <p:txBody>
          <a:bodyPr/>
          <a:lstStyle>
            <a:lvl1pPr marL="0" indent="0">
              <a:buNone/>
              <a:defRPr sz="3200">
                <a:solidFill>
                  <a:schemeClr val="tx1">
                    <a:tint val="75000"/>
                  </a:schemeClr>
                </a:solidFill>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2D837A1-9872-96DE-2F77-B1D4FF7C8CCE}"/>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0CE5943F-77FF-0232-910E-658BC8877D1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E0E5B85-6B89-E9DF-FE77-D5BBE98B1516}"/>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380390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EE722-4E55-BE82-DC9D-07FDEAAF5B0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9E750F6-801A-9A64-11AA-B2E559C291B9}"/>
              </a:ext>
            </a:extLst>
          </p:cNvPr>
          <p:cNvSpPr>
            <a:spLocks noGrp="1"/>
          </p:cNvSpPr>
          <p:nvPr>
            <p:ph sz="half" idx="1"/>
          </p:nvPr>
        </p:nvSpPr>
        <p:spPr>
          <a:xfrm>
            <a:off x="1117491"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95189F8-088C-AC21-70DB-B24B61E1DBDD}"/>
              </a:ext>
            </a:extLst>
          </p:cNvPr>
          <p:cNvSpPr>
            <a:spLocks noGrp="1"/>
          </p:cNvSpPr>
          <p:nvPr>
            <p:ph sz="half" idx="2"/>
          </p:nvPr>
        </p:nvSpPr>
        <p:spPr>
          <a:xfrm>
            <a:off x="8228796"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8A1329F-D989-7D6C-79DD-D29E9FC07769}"/>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6" name="Plassholder for bunntekst 5">
            <a:extLst>
              <a:ext uri="{FF2B5EF4-FFF2-40B4-BE49-F238E27FC236}">
                <a16:creationId xmlns:a16="http://schemas.microsoft.com/office/drawing/2014/main" id="{F441929E-44E9-F3FA-D30A-30972FEF6D9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F78F88-3D6F-F6BA-E49B-61C5D0791CF1}"/>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1884378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BF5101-60D1-6222-7A77-FF73F6C6A732}"/>
              </a:ext>
            </a:extLst>
          </p:cNvPr>
          <p:cNvSpPr>
            <a:spLocks noGrp="1"/>
          </p:cNvSpPr>
          <p:nvPr>
            <p:ph type="title"/>
          </p:nvPr>
        </p:nvSpPr>
        <p:spPr>
          <a:xfrm>
            <a:off x="1119608" y="486834"/>
            <a:ext cx="14019431" cy="1767417"/>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0E2DB24-F5B7-0196-919B-737467F39F0E}"/>
              </a:ext>
            </a:extLst>
          </p:cNvPr>
          <p:cNvSpPr>
            <a:spLocks noGrp="1"/>
          </p:cNvSpPr>
          <p:nvPr>
            <p:ph type="body" idx="1"/>
          </p:nvPr>
        </p:nvSpPr>
        <p:spPr>
          <a:xfrm>
            <a:off x="1119609" y="2241551"/>
            <a:ext cx="6876378"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02B22B9-6A38-B295-CB24-09B6A2C42BA7}"/>
              </a:ext>
            </a:extLst>
          </p:cNvPr>
          <p:cNvSpPr>
            <a:spLocks noGrp="1"/>
          </p:cNvSpPr>
          <p:nvPr>
            <p:ph sz="half" idx="2"/>
          </p:nvPr>
        </p:nvSpPr>
        <p:spPr>
          <a:xfrm>
            <a:off x="1119609" y="3340100"/>
            <a:ext cx="6876378"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FFF621B-3971-0E85-5FCF-FFB406704895}"/>
              </a:ext>
            </a:extLst>
          </p:cNvPr>
          <p:cNvSpPr>
            <a:spLocks noGrp="1"/>
          </p:cNvSpPr>
          <p:nvPr>
            <p:ph type="body" sz="quarter" idx="3"/>
          </p:nvPr>
        </p:nvSpPr>
        <p:spPr>
          <a:xfrm>
            <a:off x="8228796" y="2241551"/>
            <a:ext cx="6910243"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1548AAC-A80B-61CA-332F-765E916A19EC}"/>
              </a:ext>
            </a:extLst>
          </p:cNvPr>
          <p:cNvSpPr>
            <a:spLocks noGrp="1"/>
          </p:cNvSpPr>
          <p:nvPr>
            <p:ph sz="quarter" idx="4"/>
          </p:nvPr>
        </p:nvSpPr>
        <p:spPr>
          <a:xfrm>
            <a:off x="8228796" y="3340100"/>
            <a:ext cx="6910243"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35038B3-9A6E-4646-ACA7-A06C7DA38606}"/>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8" name="Plassholder for bunntekst 7">
            <a:extLst>
              <a:ext uri="{FF2B5EF4-FFF2-40B4-BE49-F238E27FC236}">
                <a16:creationId xmlns:a16="http://schemas.microsoft.com/office/drawing/2014/main" id="{25F2D00B-ACFD-B282-1CAA-07CB0F68CF7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1F45172-40B5-B1E8-81CD-C5C57EA245CB}"/>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195659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3DB5FF-834C-B2BE-BDE4-1715020C7B2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6D31A9D-8933-DF94-244C-FF50B335ADA8}"/>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4" name="Plassholder for bunntekst 3">
            <a:extLst>
              <a:ext uri="{FF2B5EF4-FFF2-40B4-BE49-F238E27FC236}">
                <a16:creationId xmlns:a16="http://schemas.microsoft.com/office/drawing/2014/main" id="{005D8DEB-C925-25CD-09E5-2C96D167B0A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179CC50-EBAC-4323-4B18-FDE7E1DF9A7A}"/>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3587122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8A03BDB-35E5-0D30-690B-042A911DE58C}"/>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3" name="Plassholder for bunntekst 2">
            <a:extLst>
              <a:ext uri="{FF2B5EF4-FFF2-40B4-BE49-F238E27FC236}">
                <a16:creationId xmlns:a16="http://schemas.microsoft.com/office/drawing/2014/main" id="{C96FD2C8-FEAD-391F-8577-80BB1CE552B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C57D036-E7C0-F5CC-1B7E-E365E87BBBC6}"/>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1564218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6BFC24-81C3-3BDB-9515-7D643AFCF70C}"/>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innhold 2">
            <a:extLst>
              <a:ext uri="{FF2B5EF4-FFF2-40B4-BE49-F238E27FC236}">
                <a16:creationId xmlns:a16="http://schemas.microsoft.com/office/drawing/2014/main" id="{682FCA6F-C261-6C83-0886-A02223883F59}"/>
              </a:ext>
            </a:extLst>
          </p:cNvPr>
          <p:cNvSpPr>
            <a:spLocks noGrp="1"/>
          </p:cNvSpPr>
          <p:nvPr>
            <p:ph idx="1"/>
          </p:nvPr>
        </p:nvSpPr>
        <p:spPr>
          <a:xfrm>
            <a:off x="6910242" y="1316567"/>
            <a:ext cx="8228797" cy="6498167"/>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0F7A18C-D4A5-5807-3BE3-89E5C020A8D1}"/>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0C5F243-9762-BE02-7E62-F4CC2B1AFB27}"/>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6" name="Plassholder for bunntekst 5">
            <a:extLst>
              <a:ext uri="{FF2B5EF4-FFF2-40B4-BE49-F238E27FC236}">
                <a16:creationId xmlns:a16="http://schemas.microsoft.com/office/drawing/2014/main" id="{F3CBCB83-0F75-7F3C-346E-55BDC42FC9E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068E5DB-6AF8-3533-94E8-3420C7520BB3}"/>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269966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D5A390-1DCD-DECA-51C6-D59C057AF6E5}"/>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bilde 2">
            <a:extLst>
              <a:ext uri="{FF2B5EF4-FFF2-40B4-BE49-F238E27FC236}">
                <a16:creationId xmlns:a16="http://schemas.microsoft.com/office/drawing/2014/main" id="{D9CD8A83-D599-CDF5-52D3-2D0B33FE6E92}"/>
              </a:ext>
            </a:extLst>
          </p:cNvPr>
          <p:cNvSpPr>
            <a:spLocks noGrp="1"/>
          </p:cNvSpPr>
          <p:nvPr>
            <p:ph type="pic" idx="1"/>
          </p:nvPr>
        </p:nvSpPr>
        <p:spPr>
          <a:xfrm>
            <a:off x="6910242" y="1316567"/>
            <a:ext cx="8228797" cy="6498167"/>
          </a:xfrm>
        </p:spPr>
        <p:txBody>
          <a:bodyPr/>
          <a:lstStyle>
            <a:lvl1pPr marL="0" indent="0">
              <a:buNone/>
              <a:defRPr sz="4266"/>
            </a:lvl1pPr>
            <a:lvl2pPr marL="609539" indent="0">
              <a:buNone/>
              <a:defRPr sz="3733"/>
            </a:lvl2pPr>
            <a:lvl3pPr marL="1219078" indent="0">
              <a:buNone/>
              <a:defRPr sz="3200"/>
            </a:lvl3pPr>
            <a:lvl4pPr marL="1828617" indent="0">
              <a:buNone/>
              <a:defRPr sz="2666"/>
            </a:lvl4pPr>
            <a:lvl5pPr marL="2438156" indent="0">
              <a:buNone/>
              <a:defRPr sz="2666"/>
            </a:lvl5pPr>
            <a:lvl6pPr marL="3047695" indent="0">
              <a:buNone/>
              <a:defRPr sz="2666"/>
            </a:lvl6pPr>
            <a:lvl7pPr marL="3657234" indent="0">
              <a:buNone/>
              <a:defRPr sz="2666"/>
            </a:lvl7pPr>
            <a:lvl8pPr marL="4266773" indent="0">
              <a:buNone/>
              <a:defRPr sz="2666"/>
            </a:lvl8pPr>
            <a:lvl9pPr marL="4876312" indent="0">
              <a:buNone/>
              <a:defRPr sz="2666"/>
            </a:lvl9pPr>
          </a:lstStyle>
          <a:p>
            <a:endParaRPr lang="nb-NO"/>
          </a:p>
        </p:txBody>
      </p:sp>
      <p:sp>
        <p:nvSpPr>
          <p:cNvPr id="4" name="Plassholder for tekst 3">
            <a:extLst>
              <a:ext uri="{FF2B5EF4-FFF2-40B4-BE49-F238E27FC236}">
                <a16:creationId xmlns:a16="http://schemas.microsoft.com/office/drawing/2014/main" id="{6DB3750A-68AD-FFB7-1F52-5DFA37498350}"/>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10DF3FD-87CE-D80A-3705-4A3BE64EC6C7}"/>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6" name="Plassholder for bunntekst 5">
            <a:extLst>
              <a:ext uri="{FF2B5EF4-FFF2-40B4-BE49-F238E27FC236}">
                <a16:creationId xmlns:a16="http://schemas.microsoft.com/office/drawing/2014/main" id="{ACF10728-004B-8251-7B8C-0E69E5F46AF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6473F2F-C3C4-4A81-A789-6029A262487B}"/>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4122040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7E8A7-54DA-B777-5C6F-2673537BBA7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70BC339-E217-873C-6F67-786AE73A345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C0C230-B138-E42F-518E-ED5D63C77038}"/>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0FDC53BC-D991-DA6B-2CAC-39FC53DFE39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273143-2831-7CC8-80F1-402003753A6E}"/>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696465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25E2594-71F6-03F6-DC00-9E6E5DF61FA6}"/>
              </a:ext>
            </a:extLst>
          </p:cNvPr>
          <p:cNvSpPr>
            <a:spLocks noGrp="1"/>
          </p:cNvSpPr>
          <p:nvPr>
            <p:ph type="title" orient="vert"/>
          </p:nvPr>
        </p:nvSpPr>
        <p:spPr>
          <a:xfrm>
            <a:off x="11632064" y="486834"/>
            <a:ext cx="3504858" cy="7749117"/>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0C4BD20-92A7-0816-E6E3-2BAF7E9B376D}"/>
              </a:ext>
            </a:extLst>
          </p:cNvPr>
          <p:cNvSpPr>
            <a:spLocks noGrp="1"/>
          </p:cNvSpPr>
          <p:nvPr>
            <p:ph type="body" orient="vert" idx="1"/>
          </p:nvPr>
        </p:nvSpPr>
        <p:spPr>
          <a:xfrm>
            <a:off x="1117491" y="486834"/>
            <a:ext cx="10311393" cy="77491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EFDCC8-4D09-8B72-A761-628BD63F7538}"/>
              </a:ext>
            </a:extLst>
          </p:cNvPr>
          <p:cNvSpPr>
            <a:spLocks noGrp="1"/>
          </p:cNvSpPr>
          <p:nvPr>
            <p:ph type="dt" sz="half" idx="10"/>
          </p:nvPr>
        </p:nvSpPr>
        <p:spPr/>
        <p:txBody>
          <a:body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D350499A-17A9-8785-A0EC-D26488174BE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170919A-4374-9C6D-13B3-F03C1C2724EC}"/>
              </a:ext>
            </a:extLst>
          </p:cNvPr>
          <p:cNvSpPr>
            <a:spLocks noGrp="1"/>
          </p:cNvSpPr>
          <p:nvPr>
            <p:ph type="sldNum" sz="quarter" idx="12"/>
          </p:nvPr>
        </p:nvSpPr>
        <p:spPr/>
        <p:txBody>
          <a:bodyPr/>
          <a:lstStyle/>
          <a:p>
            <a:fld id="{8C72FCBC-4812-479E-94E4-1CF707518713}" type="slidenum">
              <a:rPr lang="nb-NO" smtClean="0"/>
              <a:t>‹#›</a:t>
            </a:fld>
            <a:endParaRPr lang="nb-NO"/>
          </a:p>
        </p:txBody>
      </p:sp>
    </p:spTree>
    <p:extLst>
      <p:ext uri="{BB962C8B-B14F-4D97-AF65-F5344CB8AC3E}">
        <p14:creationId xmlns:p14="http://schemas.microsoft.com/office/powerpoint/2010/main" val="388870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60157" y="1160379"/>
            <a:ext cx="14019431" cy="941137"/>
          </a:xfrm>
        </p:spPr>
        <p:txBody>
          <a:bodyPr anchor="t" anchorCtr="0">
            <a:normAutofit/>
          </a:bodyPr>
          <a:lstStyle>
            <a:lvl1pPr>
              <a:defRPr sz="73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1260157" y="2393299"/>
            <a:ext cx="14019431" cy="1248259"/>
          </a:xfrm>
        </p:spPr>
        <p:txBody>
          <a:bodyPr>
            <a:normAutofit/>
          </a:bodyPr>
          <a:lstStyle>
            <a:lvl1pPr marL="0" indent="0">
              <a:buNone/>
              <a:defRPr sz="4300">
                <a:solidFill>
                  <a:schemeClr val="bg1"/>
                </a:solidFill>
                <a:latin typeface="Texta Medium" panose="02000000000000000000" pitchFamily="50" charset="0"/>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lvl1pPr>
              <a:defRPr>
                <a:solidFill>
                  <a:schemeClr val="bg1"/>
                </a:solidFill>
              </a:defRPr>
            </a:lvl1pPr>
          </a:lstStyle>
          <a:p>
            <a:fld id="{983651F3-9B16-40C6-B209-3688FC9C95F6}" type="datetimeFigureOut">
              <a:rPr lang="nb-NO" smtClean="0"/>
              <a:pPr/>
              <a:t>06.11.2023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6"/>
            <a:ext cx="6480810" cy="1800285"/>
          </a:xfrm>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06.11.2023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8461058" y="1260157"/>
            <a:ext cx="6480810" cy="6610427"/>
          </a:xfrm>
          <a:prstGeom prst="rect">
            <a:avLst/>
          </a:prstGeom>
          <a:blipFill>
            <a:blip r:embed="rId2"/>
            <a:stretch>
              <a:fillRect/>
            </a:stretch>
          </a:blipFill>
        </p:spPr>
        <p:txBody>
          <a:bodyPr lIns="0" tIns="72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351918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0"/>
            <a:ext cx="16254413" cy="9144000"/>
          </a:xfrm>
          <a:prstGeom prst="rect">
            <a:avLst/>
          </a:prstGeom>
          <a:blipFill>
            <a:blip r:embed="rId2"/>
            <a:stretch>
              <a:fillRect/>
            </a:stretch>
          </a:blipFill>
        </p:spPr>
        <p:txBody>
          <a:bodyPr lIns="0" tIns="144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90004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tatslide Rød">
    <p:bg>
      <p:bgPr>
        <a:solidFill>
          <a:schemeClr val="accent1"/>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43414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slide Blå">
    <p:bg>
      <p:bgPr>
        <a:solidFill>
          <a:schemeClr val="accent2"/>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356145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61058"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06.11.2023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157" y="288036"/>
            <a:ext cx="13861732" cy="1800285"/>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2590799"/>
            <a:ext cx="13861732" cy="547268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117491" y="8595439"/>
            <a:ext cx="1128185" cy="246221"/>
          </a:xfrm>
          <a:prstGeom prst="rect">
            <a:avLst/>
          </a:prstGeom>
        </p:spPr>
        <p:txBody>
          <a:bodyPr vert="horz" lIns="0" tIns="0" rIns="0" bIns="0" rtlCol="0" anchor="ctr">
            <a:normAutofit/>
          </a:bodyPr>
          <a:lstStyle>
            <a:lvl1pPr algn="l">
              <a:defRPr sz="1600">
                <a:solidFill>
                  <a:schemeClr val="tx1">
                    <a:tint val="75000"/>
                  </a:schemeClr>
                </a:solidFill>
              </a:defRPr>
            </a:lvl1pPr>
          </a:lstStyle>
          <a:p>
            <a:fld id="{983651F3-9B16-40C6-B209-3688FC9C95F6}" type="datetimeFigureOut">
              <a:rPr lang="nb-NO" smtClean="0"/>
              <a:t>06.11.2023</a:t>
            </a:fld>
            <a:endParaRPr lang="nb-NO"/>
          </a:p>
        </p:txBody>
      </p:sp>
      <p:sp>
        <p:nvSpPr>
          <p:cNvPr id="5" name="Plassholder for bunntekst 4"/>
          <p:cNvSpPr>
            <a:spLocks noGrp="1"/>
          </p:cNvSpPr>
          <p:nvPr>
            <p:ph type="ftr" sz="quarter" idx="3"/>
          </p:nvPr>
        </p:nvSpPr>
        <p:spPr>
          <a:xfrm>
            <a:off x="3165334" y="8595439"/>
            <a:ext cx="9923747" cy="246221"/>
          </a:xfrm>
          <a:prstGeom prst="rect">
            <a:avLst/>
          </a:prstGeom>
        </p:spPr>
        <p:txBody>
          <a:bodyPr vert="horz" lIns="0" tIns="0" rIns="0" bIns="0" rtlCol="0" anchor="ctr">
            <a:normAutofit/>
          </a:bodyPr>
          <a:lstStyle>
            <a:lvl1pPr algn="ctr">
              <a:defRPr sz="16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4725214" y="8595439"/>
            <a:ext cx="411708" cy="246221"/>
          </a:xfrm>
          <a:prstGeom prst="rect">
            <a:avLst/>
          </a:prstGeom>
        </p:spPr>
        <p:txBody>
          <a:bodyPr vert="horz" lIns="0" tIns="0" rIns="0" bIns="0" rtlCol="0" anchor="ctr">
            <a:normAutofit/>
          </a:bodyPr>
          <a:lstStyle>
            <a:lvl1pPr algn="r">
              <a:defRPr sz="1600">
                <a:solidFill>
                  <a:schemeClr val="tx1">
                    <a:tint val="75000"/>
                  </a:schemeClr>
                </a:solidFill>
              </a:defRPr>
            </a:lvl1pPr>
          </a:lstStyle>
          <a:p>
            <a:fld id="{5751DFAA-887F-4071-8EAD-E8CA316FCF06}" type="slidenum">
              <a:rPr lang="nb-NO" smtClean="0"/>
              <a:t>‹#›</a:t>
            </a:fld>
            <a:endParaRPr lang="nb-NO"/>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63" r:id="rId7"/>
    <p:sldLayoutId id="2147483664" r:id="rId8"/>
    <p:sldLayoutId id="2147483652" r:id="rId9"/>
    <p:sldLayoutId id="2147483653" r:id="rId10"/>
    <p:sldLayoutId id="2147483665" r:id="rId11"/>
    <p:sldLayoutId id="2147483666" r:id="rId12"/>
    <p:sldLayoutId id="2147483654" r:id="rId13"/>
    <p:sldLayoutId id="2147483655" r:id="rId14"/>
  </p:sldLayoutIdLst>
  <p:txStyles>
    <p:titleStyle>
      <a:lvl1pPr algn="l" defTabSz="1219078" rtl="0" eaLnBrk="1" latinLnBrk="0" hangingPunct="1">
        <a:lnSpc>
          <a:spcPct val="90000"/>
        </a:lnSpc>
        <a:spcBef>
          <a:spcPct val="0"/>
        </a:spcBef>
        <a:buNone/>
        <a:defRPr sz="7200" kern="1200">
          <a:solidFill>
            <a:schemeClr val="accent1"/>
          </a:solidFill>
          <a:latin typeface="+mj-lt"/>
          <a:ea typeface="+mj-ea"/>
          <a:cs typeface="+mj-cs"/>
        </a:defRPr>
      </a:lvl1pPr>
    </p:titleStyle>
    <p:bodyStyle>
      <a:lvl1pPr marL="396000" indent="-396000" algn="l" defTabSz="1219078" rtl="0" eaLnBrk="1" latinLnBrk="0" hangingPunct="1">
        <a:lnSpc>
          <a:spcPct val="90000"/>
        </a:lnSpc>
        <a:spcBef>
          <a:spcPts val="1333"/>
        </a:spcBef>
        <a:buClr>
          <a:schemeClr val="accent1"/>
        </a:buClr>
        <a:buFont typeface="Arial" panose="020B0604020202020204" pitchFamily="34" charset="0"/>
        <a:buChar char="•"/>
        <a:defRPr sz="3400" kern="1200">
          <a:solidFill>
            <a:schemeClr val="tx1"/>
          </a:solidFill>
          <a:latin typeface="+mn-lt"/>
          <a:ea typeface="+mn-ea"/>
          <a:cs typeface="+mn-cs"/>
        </a:defRPr>
      </a:lvl1pPr>
      <a:lvl2pPr marL="792000" indent="-396000" algn="l" defTabSz="1219078" rtl="0" eaLnBrk="1" latinLnBrk="0" hangingPunct="1">
        <a:lnSpc>
          <a:spcPct val="90000"/>
        </a:lnSpc>
        <a:spcBef>
          <a:spcPts val="667"/>
        </a:spcBef>
        <a:buClr>
          <a:schemeClr val="accent1"/>
        </a:buClr>
        <a:buFont typeface="Arial" panose="020B0604020202020204" pitchFamily="34" charset="0"/>
        <a:buChar char="•"/>
        <a:defRPr sz="3200" kern="1200">
          <a:solidFill>
            <a:schemeClr val="tx1"/>
          </a:solidFill>
          <a:latin typeface="+mn-lt"/>
          <a:ea typeface="+mn-ea"/>
          <a:cs typeface="+mn-cs"/>
        </a:defRPr>
      </a:lvl2pPr>
      <a:lvl3pPr marL="1188000" indent="-396000" algn="l" defTabSz="1219078" rtl="0" eaLnBrk="1" latinLnBrk="0" hangingPunct="1">
        <a:lnSpc>
          <a:spcPct val="90000"/>
        </a:lnSpc>
        <a:spcBef>
          <a:spcPts val="667"/>
        </a:spcBef>
        <a:buClr>
          <a:schemeClr val="accent1"/>
        </a:buClr>
        <a:buFont typeface="Arial" panose="020B0604020202020204" pitchFamily="34" charset="0"/>
        <a:buChar char="•"/>
        <a:defRPr sz="2800" kern="1200">
          <a:solidFill>
            <a:schemeClr val="tx1"/>
          </a:solidFill>
          <a:latin typeface="+mn-lt"/>
          <a:ea typeface="+mn-ea"/>
          <a:cs typeface="+mn-cs"/>
        </a:defRPr>
      </a:lvl3pPr>
      <a:lvl4pPr marL="1584000" indent="-396000" algn="l" defTabSz="1219078" rtl="0" eaLnBrk="1" latinLnBrk="0" hangingPunct="1">
        <a:lnSpc>
          <a:spcPct val="90000"/>
        </a:lnSpc>
        <a:spcBef>
          <a:spcPts val="667"/>
        </a:spcBef>
        <a:buClr>
          <a:schemeClr val="accent1"/>
        </a:buClr>
        <a:buFont typeface="Arial" panose="020B0604020202020204" pitchFamily="34" charset="0"/>
        <a:buChar char="•"/>
        <a:defRPr sz="2400" kern="1200">
          <a:solidFill>
            <a:schemeClr val="tx1"/>
          </a:solidFill>
          <a:latin typeface="+mn-lt"/>
          <a:ea typeface="+mn-ea"/>
          <a:cs typeface="+mn-cs"/>
        </a:defRPr>
      </a:lvl4pPr>
      <a:lvl5pPr marL="1980000" indent="-396000" algn="l" defTabSz="1219078" rtl="0" eaLnBrk="1" latinLnBrk="0" hangingPunct="1">
        <a:lnSpc>
          <a:spcPct val="90000"/>
        </a:lnSpc>
        <a:spcBef>
          <a:spcPts val="667"/>
        </a:spcBef>
        <a:buClr>
          <a:schemeClr val="accent1"/>
        </a:buClr>
        <a:buFont typeface="Arial" panose="020B0604020202020204" pitchFamily="34" charset="0"/>
        <a:buChar char="•"/>
        <a:defRPr sz="20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157" y="288036"/>
            <a:ext cx="13861732" cy="1800285"/>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2590799"/>
            <a:ext cx="13861732" cy="547268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117491" y="8595439"/>
            <a:ext cx="1128185" cy="246221"/>
          </a:xfrm>
          <a:prstGeom prst="rect">
            <a:avLst/>
          </a:prstGeom>
        </p:spPr>
        <p:txBody>
          <a:bodyPr vert="horz" lIns="0" tIns="0" rIns="0" bIns="0" rtlCol="0" anchor="ctr">
            <a:normAutofit/>
          </a:bodyPr>
          <a:lstStyle>
            <a:lvl1pPr algn="l">
              <a:defRPr sz="1600">
                <a:solidFill>
                  <a:schemeClr val="tx1">
                    <a:tint val="75000"/>
                  </a:schemeClr>
                </a:solidFill>
              </a:defRPr>
            </a:lvl1pPr>
          </a:lstStyle>
          <a:p>
            <a:fld id="{983651F3-9B16-40C6-B209-3688FC9C95F6}" type="datetimeFigureOut">
              <a:rPr lang="nb-NO" smtClean="0"/>
              <a:t>06.11.2023</a:t>
            </a:fld>
            <a:endParaRPr lang="nb-NO"/>
          </a:p>
        </p:txBody>
      </p:sp>
      <p:sp>
        <p:nvSpPr>
          <p:cNvPr id="5" name="Plassholder for bunntekst 4"/>
          <p:cNvSpPr>
            <a:spLocks noGrp="1"/>
          </p:cNvSpPr>
          <p:nvPr>
            <p:ph type="ftr" sz="quarter" idx="3"/>
          </p:nvPr>
        </p:nvSpPr>
        <p:spPr>
          <a:xfrm>
            <a:off x="3165334" y="8595439"/>
            <a:ext cx="9923747" cy="246221"/>
          </a:xfrm>
          <a:prstGeom prst="rect">
            <a:avLst/>
          </a:prstGeom>
        </p:spPr>
        <p:txBody>
          <a:bodyPr vert="horz" lIns="0" tIns="0" rIns="0" bIns="0" rtlCol="0" anchor="ctr">
            <a:normAutofit/>
          </a:bodyPr>
          <a:lstStyle>
            <a:lvl1pPr algn="ctr">
              <a:defRPr sz="16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4725214" y="8595439"/>
            <a:ext cx="411708" cy="246221"/>
          </a:xfrm>
          <a:prstGeom prst="rect">
            <a:avLst/>
          </a:prstGeom>
        </p:spPr>
        <p:txBody>
          <a:bodyPr vert="horz" lIns="0" tIns="0" rIns="0" bIns="0" rtlCol="0" anchor="ctr">
            <a:normAutofit/>
          </a:bodyPr>
          <a:lstStyle>
            <a:lvl1pPr algn="r">
              <a:defRPr sz="1600">
                <a:solidFill>
                  <a:schemeClr val="tx1">
                    <a:tint val="75000"/>
                  </a:schemeClr>
                </a:solidFill>
              </a:defRPr>
            </a:lvl1pPr>
          </a:lstStyle>
          <a:p>
            <a:fld id="{5751DFAA-887F-4071-8EAD-E8CA316FCF06}" type="slidenum">
              <a:rPr lang="nb-NO" smtClean="0"/>
              <a:t>‹#›</a:t>
            </a:fld>
            <a:endParaRPr lang="nb-NO"/>
          </a:p>
        </p:txBody>
      </p:sp>
    </p:spTree>
    <p:extLst>
      <p:ext uri="{BB962C8B-B14F-4D97-AF65-F5344CB8AC3E}">
        <p14:creationId xmlns:p14="http://schemas.microsoft.com/office/powerpoint/2010/main" val="35767747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1219078" rtl="0" eaLnBrk="1" latinLnBrk="0" hangingPunct="1">
        <a:lnSpc>
          <a:spcPct val="90000"/>
        </a:lnSpc>
        <a:spcBef>
          <a:spcPct val="0"/>
        </a:spcBef>
        <a:buNone/>
        <a:defRPr sz="7200" kern="1200">
          <a:solidFill>
            <a:schemeClr val="accent1"/>
          </a:solidFill>
          <a:latin typeface="+mj-lt"/>
          <a:ea typeface="+mj-ea"/>
          <a:cs typeface="+mj-cs"/>
        </a:defRPr>
      </a:lvl1pPr>
    </p:titleStyle>
    <p:bodyStyle>
      <a:lvl1pPr marL="396000" indent="-396000" algn="l" defTabSz="1219078" rtl="0" eaLnBrk="1" latinLnBrk="0" hangingPunct="1">
        <a:lnSpc>
          <a:spcPct val="90000"/>
        </a:lnSpc>
        <a:spcBef>
          <a:spcPts val="1333"/>
        </a:spcBef>
        <a:buClr>
          <a:schemeClr val="accent1"/>
        </a:buClr>
        <a:buFont typeface="Arial" panose="020B0604020202020204" pitchFamily="34" charset="0"/>
        <a:buChar char="•"/>
        <a:defRPr sz="3400" kern="1200">
          <a:solidFill>
            <a:schemeClr val="tx1"/>
          </a:solidFill>
          <a:latin typeface="+mn-lt"/>
          <a:ea typeface="+mn-ea"/>
          <a:cs typeface="+mn-cs"/>
        </a:defRPr>
      </a:lvl1pPr>
      <a:lvl2pPr marL="792000" indent="-396000" algn="l" defTabSz="1219078" rtl="0" eaLnBrk="1" latinLnBrk="0" hangingPunct="1">
        <a:lnSpc>
          <a:spcPct val="90000"/>
        </a:lnSpc>
        <a:spcBef>
          <a:spcPts val="667"/>
        </a:spcBef>
        <a:buClr>
          <a:schemeClr val="accent1"/>
        </a:buClr>
        <a:buFont typeface="Arial" panose="020B0604020202020204" pitchFamily="34" charset="0"/>
        <a:buChar char="•"/>
        <a:defRPr sz="3200" kern="1200">
          <a:solidFill>
            <a:schemeClr val="tx1"/>
          </a:solidFill>
          <a:latin typeface="+mn-lt"/>
          <a:ea typeface="+mn-ea"/>
          <a:cs typeface="+mn-cs"/>
        </a:defRPr>
      </a:lvl2pPr>
      <a:lvl3pPr marL="1188000" indent="-396000" algn="l" defTabSz="1219078" rtl="0" eaLnBrk="1" latinLnBrk="0" hangingPunct="1">
        <a:lnSpc>
          <a:spcPct val="90000"/>
        </a:lnSpc>
        <a:spcBef>
          <a:spcPts val="667"/>
        </a:spcBef>
        <a:buClr>
          <a:schemeClr val="accent1"/>
        </a:buClr>
        <a:buFont typeface="Arial" panose="020B0604020202020204" pitchFamily="34" charset="0"/>
        <a:buChar char="•"/>
        <a:defRPr sz="2800" kern="1200">
          <a:solidFill>
            <a:schemeClr val="tx1"/>
          </a:solidFill>
          <a:latin typeface="+mn-lt"/>
          <a:ea typeface="+mn-ea"/>
          <a:cs typeface="+mn-cs"/>
        </a:defRPr>
      </a:lvl3pPr>
      <a:lvl4pPr marL="1584000" indent="-396000" algn="l" defTabSz="1219078" rtl="0" eaLnBrk="1" latinLnBrk="0" hangingPunct="1">
        <a:lnSpc>
          <a:spcPct val="90000"/>
        </a:lnSpc>
        <a:spcBef>
          <a:spcPts val="667"/>
        </a:spcBef>
        <a:buClr>
          <a:schemeClr val="accent1"/>
        </a:buClr>
        <a:buFont typeface="Arial" panose="020B0604020202020204" pitchFamily="34" charset="0"/>
        <a:buChar char="•"/>
        <a:defRPr sz="2400" kern="1200">
          <a:solidFill>
            <a:schemeClr val="tx1"/>
          </a:solidFill>
          <a:latin typeface="+mn-lt"/>
          <a:ea typeface="+mn-ea"/>
          <a:cs typeface="+mn-cs"/>
        </a:defRPr>
      </a:lvl4pPr>
      <a:lvl5pPr marL="1980000" indent="-396000" algn="l" defTabSz="1219078" rtl="0" eaLnBrk="1" latinLnBrk="0" hangingPunct="1">
        <a:lnSpc>
          <a:spcPct val="90000"/>
        </a:lnSpc>
        <a:spcBef>
          <a:spcPts val="667"/>
        </a:spcBef>
        <a:buClr>
          <a:schemeClr val="accent1"/>
        </a:buClr>
        <a:buFont typeface="Arial" panose="020B0604020202020204" pitchFamily="34" charset="0"/>
        <a:buChar char="•"/>
        <a:defRPr sz="20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E98C80-FBA2-BCB3-36EA-5A36B115B7D5}"/>
              </a:ext>
            </a:extLst>
          </p:cNvPr>
          <p:cNvSpPr>
            <a:spLocks noGrp="1"/>
          </p:cNvSpPr>
          <p:nvPr>
            <p:ph type="title"/>
          </p:nvPr>
        </p:nvSpPr>
        <p:spPr>
          <a:xfrm>
            <a:off x="1117491" y="486834"/>
            <a:ext cx="14019431" cy="1767417"/>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EE7B8DC-DF75-0175-841E-699B5D1D2B87}"/>
              </a:ext>
            </a:extLst>
          </p:cNvPr>
          <p:cNvSpPr>
            <a:spLocks noGrp="1"/>
          </p:cNvSpPr>
          <p:nvPr>
            <p:ph type="body" idx="1"/>
          </p:nvPr>
        </p:nvSpPr>
        <p:spPr>
          <a:xfrm>
            <a:off x="1117491" y="2434167"/>
            <a:ext cx="14019431" cy="580178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E9B71A4-F5D7-C2C3-3C63-36CFB3F4E8BF}"/>
              </a:ext>
            </a:extLst>
          </p:cNvPr>
          <p:cNvSpPr>
            <a:spLocks noGrp="1"/>
          </p:cNvSpPr>
          <p:nvPr>
            <p:ph type="dt" sz="half" idx="2"/>
          </p:nvPr>
        </p:nvSpPr>
        <p:spPr>
          <a:xfrm>
            <a:off x="1117491" y="8475134"/>
            <a:ext cx="3657243"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5F74965-FC1B-4FEE-8643-E7DAA96C8B03}" type="datetimeFigureOut">
              <a:rPr lang="nb-NO" smtClean="0"/>
              <a:t>06.11.2023</a:t>
            </a:fld>
            <a:endParaRPr lang="nb-NO"/>
          </a:p>
        </p:txBody>
      </p:sp>
      <p:sp>
        <p:nvSpPr>
          <p:cNvPr id="5" name="Plassholder for bunntekst 4">
            <a:extLst>
              <a:ext uri="{FF2B5EF4-FFF2-40B4-BE49-F238E27FC236}">
                <a16:creationId xmlns:a16="http://schemas.microsoft.com/office/drawing/2014/main" id="{E8E24F86-D684-3547-D1C1-2B40EEB41580}"/>
              </a:ext>
            </a:extLst>
          </p:cNvPr>
          <p:cNvSpPr>
            <a:spLocks noGrp="1"/>
          </p:cNvSpPr>
          <p:nvPr>
            <p:ph type="ftr" sz="quarter" idx="3"/>
          </p:nvPr>
        </p:nvSpPr>
        <p:spPr>
          <a:xfrm>
            <a:off x="5384275" y="8475134"/>
            <a:ext cx="5485864"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5938BA5-42DD-1D9D-6C61-6F574980492D}"/>
              </a:ext>
            </a:extLst>
          </p:cNvPr>
          <p:cNvSpPr>
            <a:spLocks noGrp="1"/>
          </p:cNvSpPr>
          <p:nvPr>
            <p:ph type="sldNum" sz="quarter" idx="4"/>
          </p:nvPr>
        </p:nvSpPr>
        <p:spPr>
          <a:xfrm>
            <a:off x="11479679" y="8475134"/>
            <a:ext cx="3657243"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8C72FCBC-4812-479E-94E4-1CF707518713}" type="slidenum">
              <a:rPr lang="nb-NO" smtClean="0"/>
              <a:t>‹#›</a:t>
            </a:fld>
            <a:endParaRPr lang="nb-NO"/>
          </a:p>
        </p:txBody>
      </p:sp>
    </p:spTree>
    <p:extLst>
      <p:ext uri="{BB962C8B-B14F-4D97-AF65-F5344CB8AC3E}">
        <p14:creationId xmlns:p14="http://schemas.microsoft.com/office/powerpoint/2010/main" val="42380032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1219078" rtl="0" eaLnBrk="1" latinLnBrk="0" hangingPunct="1">
        <a:lnSpc>
          <a:spcPct val="90000"/>
        </a:lnSpc>
        <a:spcBef>
          <a:spcPct val="0"/>
        </a:spcBef>
        <a:buNone/>
        <a:defRPr sz="5866" kern="1200">
          <a:solidFill>
            <a:schemeClr val="tx1"/>
          </a:solidFill>
          <a:latin typeface="+mj-lt"/>
          <a:ea typeface="+mj-ea"/>
          <a:cs typeface="+mj-cs"/>
        </a:defRPr>
      </a:lvl1pPr>
    </p:titleStyle>
    <p:body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https://www.fritidmedbistand.no/brosjyre.6597942-587097.html"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hyperlink" Target="https://www.helsedirektoratet.no/statistikk/helse-omsorgstjenester-i-KPR"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hyperlink" Target="mailto:nebyhansen@gmail.com"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vimeo.com/881279029?share=cop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Velkommen til fylkesledersamling</a:t>
            </a:r>
          </a:p>
        </p:txBody>
      </p:sp>
      <p:sp>
        <p:nvSpPr>
          <p:cNvPr id="3" name="Undertittel 2"/>
          <p:cNvSpPr>
            <a:spLocks noGrp="1"/>
          </p:cNvSpPr>
          <p:nvPr>
            <p:ph type="subTitle" idx="1"/>
          </p:nvPr>
        </p:nvSpPr>
        <p:spPr/>
        <p:txBody>
          <a:bodyPr>
            <a:normAutofit/>
          </a:bodyPr>
          <a:lstStyle/>
          <a:p>
            <a:r>
              <a:rPr lang="nb-NO" dirty="0"/>
              <a:t>3.-5. november på Thon hotel Storo</a:t>
            </a:r>
          </a:p>
        </p:txBody>
      </p:sp>
      <p:sp>
        <p:nvSpPr>
          <p:cNvPr id="4" name="Plassholder for tekst 3"/>
          <p:cNvSpPr>
            <a:spLocks noGrp="1"/>
          </p:cNvSpPr>
          <p:nvPr>
            <p:ph type="body" sz="quarter" idx="10"/>
          </p:nvPr>
        </p:nvSpPr>
        <p:spPr/>
        <p:txBody>
          <a:bodyPr>
            <a:normAutofit/>
          </a:bodyPr>
          <a:lstStyle/>
          <a:p>
            <a:endParaRPr lang="nb-NO" dirty="0"/>
          </a:p>
        </p:txBody>
      </p:sp>
    </p:spTree>
    <p:extLst>
      <p:ext uri="{BB962C8B-B14F-4D97-AF65-F5344CB8AC3E}">
        <p14:creationId xmlns:p14="http://schemas.microsoft.com/office/powerpoint/2010/main" val="4000819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Stortingsmelding om BPA</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a:xfrm>
            <a:off x="1260157" y="2421924"/>
            <a:ext cx="6524600" cy="5643084"/>
          </a:xfrm>
        </p:spPr>
        <p:txBody>
          <a:bodyPr>
            <a:normAutofit fontScale="70000" lnSpcReduction="20000"/>
          </a:bodyPr>
          <a:lstStyle/>
          <a:p>
            <a:pPr>
              <a:buClrTx/>
            </a:pPr>
            <a:r>
              <a:rPr lang="nb-NO" sz="4600" dirty="0"/>
              <a:t>Våren 2023 vedtok Stortinget at regjeringen skal komme med en stortingsmelding </a:t>
            </a:r>
            <a:br>
              <a:rPr lang="nb-NO" sz="4600" dirty="0"/>
            </a:br>
            <a:r>
              <a:rPr lang="nb-NO" sz="4600" dirty="0"/>
              <a:t>(forslag fra Høyre, inviterer også til et </a:t>
            </a:r>
            <a:r>
              <a:rPr lang="nb-NO" sz="4600" dirty="0" err="1"/>
              <a:t>innspillsmøte</a:t>
            </a:r>
            <a:r>
              <a:rPr lang="nb-NO" sz="4600" dirty="0"/>
              <a:t> den 15. november).</a:t>
            </a:r>
          </a:p>
          <a:p>
            <a:pPr>
              <a:buClrTx/>
            </a:pPr>
            <a:r>
              <a:rPr lang="nb-NO" sz="4600" dirty="0"/>
              <a:t>Den skal følge opp NOU: 2021:11 Selvstyrt er velstyrt, som skulle gjennomgå og foreslå forbedringer til BPA-ordningen.</a:t>
            </a:r>
          </a:p>
          <a:p>
            <a:pPr>
              <a:buClrTx/>
            </a:pPr>
            <a:r>
              <a:rPr lang="nb-NO" sz="4600" dirty="0"/>
              <a:t>Foreløpig vet vi ikke når meldingen kommer, det stod ikke noe om BPA i forslaget til statsbudsjet</a:t>
            </a:r>
            <a:r>
              <a:rPr lang="nb-NO" sz="4100" dirty="0"/>
              <a:t>tet</a:t>
            </a:r>
            <a:r>
              <a:rPr lang="nb-NO" sz="2800" dirty="0"/>
              <a:t>.</a:t>
            </a:r>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a:xfrm>
            <a:off x="8461058" y="2592323"/>
            <a:ext cx="7021958" cy="5624919"/>
          </a:xfrm>
        </p:spPr>
        <p:txBody>
          <a:bodyPr>
            <a:normAutofit fontScale="70000" lnSpcReduction="20000"/>
          </a:bodyPr>
          <a:lstStyle/>
          <a:p>
            <a:pPr marL="0" indent="0">
              <a:buClrTx/>
              <a:buNone/>
            </a:pPr>
            <a:r>
              <a:rPr lang="nb-NO" b="1" u="sng" dirty="0"/>
              <a:t>Viktige krav fra CP-foreningen </a:t>
            </a:r>
            <a:br>
              <a:rPr lang="nb-NO" b="1" u="sng" dirty="0"/>
            </a:br>
            <a:r>
              <a:rPr lang="nb-NO" b="1" u="sng" dirty="0"/>
              <a:t>(fra arbeidsplanen):</a:t>
            </a:r>
          </a:p>
          <a:p>
            <a:pPr>
              <a:buClrTx/>
            </a:pPr>
            <a:r>
              <a:rPr lang="nb-NO" sz="3600" dirty="0"/>
              <a:t>Enklere å beholde BPA-vedtaket om en flytter til ny bydel/kommune (statlig ordning?).</a:t>
            </a:r>
          </a:p>
          <a:p>
            <a:pPr>
              <a:buClrTx/>
            </a:pPr>
            <a:r>
              <a:rPr lang="nb-NO" sz="3600" dirty="0"/>
              <a:t>Enklere å ha med seg </a:t>
            </a:r>
            <a:r>
              <a:rPr lang="nb-NO" sz="3600" u="sng" dirty="0"/>
              <a:t>egen</a:t>
            </a:r>
            <a:r>
              <a:rPr lang="nb-NO" sz="3600" dirty="0"/>
              <a:t> assistent på skole og universitetet.</a:t>
            </a:r>
          </a:p>
          <a:p>
            <a:pPr>
              <a:buClrTx/>
            </a:pPr>
            <a:r>
              <a:rPr lang="nb-NO" sz="3600" dirty="0"/>
              <a:t>Enklere å få BPA for utviklingshemmede og andre som bor i omsorgsboliger.</a:t>
            </a:r>
          </a:p>
          <a:p>
            <a:pPr>
              <a:buClrTx/>
            </a:pPr>
            <a:r>
              <a:rPr lang="nb-NO" sz="3600" dirty="0"/>
              <a:t>Enklere for barnefamilier å få BPA </a:t>
            </a:r>
            <a:br>
              <a:rPr lang="nb-NO" sz="3600" dirty="0"/>
            </a:br>
            <a:r>
              <a:rPr lang="nb-NO" sz="3600" dirty="0"/>
              <a:t>(avlastning i eget hjem).</a:t>
            </a:r>
          </a:p>
          <a:p>
            <a:pPr>
              <a:buClrTx/>
            </a:pPr>
            <a:r>
              <a:rPr lang="nb-NO" sz="3600" dirty="0"/>
              <a:t>Fortsatt rett til helsehjelp og medisinsk oppfølging i BPA ordningen (dersom ordningen tas ut av helselovgivningen)</a:t>
            </a:r>
          </a:p>
          <a:p>
            <a:pPr>
              <a:buClrTx/>
            </a:pPr>
            <a:r>
              <a:rPr lang="nb-NO" sz="3600" dirty="0"/>
              <a:t>Ingen timebegrensning</a:t>
            </a:r>
            <a:br>
              <a:rPr lang="nb-NO" sz="3600" dirty="0"/>
            </a:br>
            <a:endParaRPr lang="nb-NO" sz="3600" dirty="0"/>
          </a:p>
          <a:p>
            <a:pPr marL="0" indent="0">
              <a:buClrTx/>
              <a:buNone/>
            </a:pPr>
            <a:r>
              <a:rPr lang="nb-NO" sz="2800" dirty="0"/>
              <a:t/>
            </a:r>
            <a:br>
              <a:rPr lang="nb-NO" sz="2800" dirty="0"/>
            </a:br>
            <a:endParaRPr lang="nb-NO" sz="2800" dirty="0"/>
          </a:p>
        </p:txBody>
      </p:sp>
    </p:spTree>
    <p:extLst>
      <p:ext uri="{BB962C8B-B14F-4D97-AF65-F5344CB8AC3E}">
        <p14:creationId xmlns:p14="http://schemas.microsoft.com/office/powerpoint/2010/main" val="234783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Ekspertutvalget og CRPD</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p:txBody>
          <a:bodyPr>
            <a:normAutofit fontScale="92500" lnSpcReduction="10000"/>
          </a:bodyPr>
          <a:lstStyle/>
          <a:p>
            <a:pPr>
              <a:buClrTx/>
            </a:pPr>
            <a:r>
              <a:rPr lang="nb-NO" sz="2800" dirty="0"/>
              <a:t>Regjeringen har satt ned et juridisk ekspertutvalg som skal komme med en vurdering på hvordan FN-konvensjonen om rettighetene for personer med funksjonsnedsettelser (CRPD) skal innlemmes i norsk lov.</a:t>
            </a:r>
          </a:p>
          <a:p>
            <a:pPr>
              <a:buClrTx/>
            </a:pPr>
            <a:r>
              <a:rPr lang="nb-NO" sz="2800" dirty="0"/>
              <a:t>I mandatet står det at utvalget skal komme med sin utredning innen utgangen av 2023</a:t>
            </a:r>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p:txBody>
          <a:bodyPr>
            <a:normAutofit fontScale="92500" lnSpcReduction="10000"/>
          </a:bodyPr>
          <a:lstStyle/>
          <a:p>
            <a:pPr marL="0" indent="0">
              <a:buClrTx/>
              <a:buNone/>
            </a:pPr>
            <a:r>
              <a:rPr lang="nb-NO" sz="2800" b="1" dirty="0"/>
              <a:t>Hva vil en inkorporering av CRPD i norsk lov innebære, fortrinnsvis i menneskerettighetslovgivning?</a:t>
            </a:r>
          </a:p>
          <a:p>
            <a:pPr>
              <a:buClrTx/>
            </a:pPr>
            <a:r>
              <a:rPr lang="nb-NO" sz="2800" dirty="0"/>
              <a:t>Vil CRPD binde kommunene og begrense det kommunale selvstyret?</a:t>
            </a:r>
          </a:p>
          <a:p>
            <a:pPr>
              <a:buClrTx/>
            </a:pPr>
            <a:r>
              <a:rPr lang="nb-NO" sz="2800" dirty="0"/>
              <a:t>Vil personer med funksjonsnedsettelser få en styrket rettslig posisjon?</a:t>
            </a:r>
          </a:p>
          <a:p>
            <a:pPr>
              <a:buClrTx/>
            </a:pPr>
            <a:r>
              <a:rPr lang="nb-NO" sz="2800" dirty="0"/>
              <a:t>Vil CRPD realisere rettigheter og bidra til en reell likestilling?</a:t>
            </a:r>
          </a:p>
          <a:p>
            <a:pPr>
              <a:buClrTx/>
            </a:pPr>
            <a:r>
              <a:rPr lang="nb-NO" sz="2800" dirty="0" err="1"/>
              <a:t>Paradigmeskifte</a:t>
            </a:r>
            <a:r>
              <a:rPr lang="nb-NO" sz="2800" dirty="0"/>
              <a:t>? Fra pasient/bruker til borger? Endring i tilnærming til kommunale tjenester?</a:t>
            </a:r>
            <a:r>
              <a:rPr lang="nb-NO" sz="2800" b="1" dirty="0"/>
              <a:t/>
            </a:r>
            <a:br>
              <a:rPr lang="nb-NO" sz="2800" b="1" dirty="0"/>
            </a:br>
            <a:r>
              <a:rPr lang="nb-NO" sz="2800" b="1" dirty="0"/>
              <a:t/>
            </a:r>
            <a:br>
              <a:rPr lang="nb-NO" sz="2800" b="1" dirty="0"/>
            </a:br>
            <a:r>
              <a:rPr lang="nb-NO" sz="2800" b="1" dirty="0"/>
              <a:t/>
            </a:r>
            <a:br>
              <a:rPr lang="nb-NO" sz="2800" b="1" dirty="0"/>
            </a:br>
            <a:endParaRPr lang="nb-NO" sz="2800" b="1" dirty="0"/>
          </a:p>
        </p:txBody>
      </p:sp>
    </p:spTree>
    <p:extLst>
      <p:ext uri="{BB962C8B-B14F-4D97-AF65-F5344CB8AC3E}">
        <p14:creationId xmlns:p14="http://schemas.microsoft.com/office/powerpoint/2010/main" val="2681112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Barnekoordinatorordningen</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p:txBody>
          <a:bodyPr>
            <a:normAutofit fontScale="92500"/>
          </a:bodyPr>
          <a:lstStyle/>
          <a:p>
            <a:pPr>
              <a:buClrTx/>
            </a:pPr>
            <a:r>
              <a:rPr lang="nb-NO" sz="2800" dirty="0"/>
              <a:t>En sak vi har jobbet mye med.</a:t>
            </a:r>
          </a:p>
          <a:p>
            <a:pPr>
              <a:buClrTx/>
            </a:pPr>
            <a:r>
              <a:rPr lang="nb-NO" sz="2800" dirty="0"/>
              <a:t>Samarbeid både i Arendalsuka og under budsjettarbeidet (FO, FFO, Unge Funksjonshemmede, HBF, Redd Barna).</a:t>
            </a:r>
          </a:p>
          <a:p>
            <a:pPr>
              <a:buClrTx/>
            </a:pPr>
            <a:r>
              <a:rPr lang="nb-NO" sz="2800" dirty="0" err="1"/>
              <a:t>Podkast</a:t>
            </a:r>
            <a:r>
              <a:rPr lang="nb-NO" sz="2800" dirty="0"/>
              <a:t> om tema (oktober 2023)</a:t>
            </a:r>
          </a:p>
          <a:p>
            <a:pPr>
              <a:buClrTx/>
            </a:pPr>
            <a:r>
              <a:rPr lang="nb-NO" sz="2800" dirty="0"/>
              <a:t>Tekst i CP-bladet (oktober 2023)</a:t>
            </a:r>
          </a:p>
          <a:p>
            <a:pPr>
              <a:buClrTx/>
            </a:pPr>
            <a:r>
              <a:rPr lang="nb-NO" sz="2800" dirty="0"/>
              <a:t>Tatt opp saken i to stortingskomiteer</a:t>
            </a:r>
            <a:br>
              <a:rPr lang="nb-NO" sz="2800" dirty="0"/>
            </a:br>
            <a:endParaRPr lang="nb-NO" sz="2800" dirty="0"/>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p:txBody>
          <a:bodyPr>
            <a:normAutofit fontScale="92500"/>
          </a:bodyPr>
          <a:lstStyle/>
          <a:p>
            <a:pPr marL="0" indent="0">
              <a:buClrTx/>
              <a:buNone/>
            </a:pPr>
            <a:r>
              <a:rPr lang="nb-NO" sz="2800" b="1" u="sng" dirty="0"/>
              <a:t>Våre skriftlige innspill i forbindelse med statsbudsjettet:</a:t>
            </a:r>
          </a:p>
          <a:p>
            <a:pPr>
              <a:buClrTx/>
            </a:pPr>
            <a:r>
              <a:rPr lang="nb-NO" sz="2800" dirty="0"/>
              <a:t>at bevilgningene synliggjøres/øremerkes i statsbudsjettet.</a:t>
            </a:r>
          </a:p>
          <a:p>
            <a:pPr>
              <a:buClrTx/>
            </a:pPr>
            <a:r>
              <a:rPr lang="nb-NO" sz="2800" dirty="0"/>
              <a:t>at bevilgningene økes.</a:t>
            </a:r>
          </a:p>
          <a:p>
            <a:pPr>
              <a:buClrTx/>
            </a:pPr>
            <a:r>
              <a:rPr lang="nb-NO" sz="2800" dirty="0"/>
              <a:t>å etablere et nasjonalt kompetansesenter som kan støtte og veilede.</a:t>
            </a:r>
          </a:p>
          <a:p>
            <a:pPr>
              <a:buClrTx/>
            </a:pPr>
            <a:r>
              <a:rPr lang="nb-NO" sz="2800" dirty="0"/>
              <a:t>å styrke statsforvalterne.</a:t>
            </a:r>
          </a:p>
          <a:p>
            <a:pPr>
              <a:buClrTx/>
            </a:pPr>
            <a:r>
              <a:rPr lang="nb-NO" sz="2800" dirty="0"/>
              <a:t>å vurdere å øke aldersgrensen til 25 år.</a:t>
            </a:r>
            <a:br>
              <a:rPr lang="nb-NO" sz="2800" dirty="0"/>
            </a:br>
            <a:r>
              <a:rPr lang="nb-NO" sz="2800" b="1" u="sng" dirty="0"/>
              <a:t/>
            </a:r>
            <a:br>
              <a:rPr lang="nb-NO" sz="2800" b="1" u="sng" dirty="0"/>
            </a:br>
            <a:r>
              <a:rPr lang="nb-NO" sz="2800" b="1" u="sng" dirty="0"/>
              <a:t/>
            </a:r>
            <a:br>
              <a:rPr lang="nb-NO" sz="2800" b="1" u="sng" dirty="0"/>
            </a:br>
            <a:endParaRPr lang="nb-NO" sz="2800" b="1" u="sng" dirty="0"/>
          </a:p>
        </p:txBody>
      </p:sp>
      <p:sp>
        <p:nvSpPr>
          <p:cNvPr id="7" name="Pil høyre 6"/>
          <p:cNvSpPr/>
          <p:nvPr/>
        </p:nvSpPr>
        <p:spPr>
          <a:xfrm>
            <a:off x="7212615" y="5328666"/>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Tree>
    <p:extLst>
      <p:ext uri="{BB962C8B-B14F-4D97-AF65-F5344CB8AC3E}">
        <p14:creationId xmlns:p14="http://schemas.microsoft.com/office/powerpoint/2010/main" val="825575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klær, person, sko, smil&#10;&#10;Automatisk generert beskrivelse">
            <a:extLst>
              <a:ext uri="{FF2B5EF4-FFF2-40B4-BE49-F238E27FC236}">
                <a16:creationId xmlns:a16="http://schemas.microsoft.com/office/drawing/2014/main" id="{7BD1C03C-456A-C30A-3CBF-C4C959FF97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20" b="9573"/>
          <a:stretch/>
        </p:blipFill>
        <p:spPr>
          <a:xfrm>
            <a:off x="20" y="10"/>
            <a:ext cx="16254393" cy="9143990"/>
          </a:xfrm>
          <a:noFill/>
        </p:spPr>
      </p:pic>
    </p:spTree>
    <p:extLst>
      <p:ext uri="{BB962C8B-B14F-4D97-AF65-F5344CB8AC3E}">
        <p14:creationId xmlns:p14="http://schemas.microsoft.com/office/powerpoint/2010/main" val="996897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6600" dirty="0">
                <a:solidFill>
                  <a:schemeClr val="tx1"/>
                </a:solidFill>
              </a:rPr>
              <a:t>Økonomi og levekår</a:t>
            </a:r>
            <a:endParaRPr lang="nb-NO" sz="6600" dirty="0"/>
          </a:p>
        </p:txBody>
      </p:sp>
      <p:sp>
        <p:nvSpPr>
          <p:cNvPr id="3" name="Plassholder for innhold 2"/>
          <p:cNvSpPr>
            <a:spLocks noGrp="1"/>
          </p:cNvSpPr>
          <p:nvPr>
            <p:ph idx="1"/>
          </p:nvPr>
        </p:nvSpPr>
        <p:spPr/>
        <p:txBody>
          <a:bodyPr>
            <a:normAutofit lnSpcReduction="10000"/>
          </a:bodyPr>
          <a:lstStyle/>
          <a:p>
            <a:pPr marL="0" indent="0">
              <a:buClrTx/>
              <a:buNone/>
            </a:pPr>
            <a:r>
              <a:rPr lang="nb-NO" b="1" u="sng" dirty="0"/>
              <a:t>Saker CP-foreningen er opptatt av/spilt inn til Arbeids- og sosialkomiteen:</a:t>
            </a:r>
          </a:p>
          <a:p>
            <a:pPr>
              <a:buClrTx/>
            </a:pPr>
            <a:r>
              <a:rPr lang="nb-NO" dirty="0"/>
              <a:t>Heve minsteytelsene (uføretrygd, AAP, alderstrygd).</a:t>
            </a:r>
          </a:p>
          <a:p>
            <a:pPr>
              <a:buClrTx/>
            </a:pPr>
            <a:r>
              <a:rPr lang="nb-NO" dirty="0"/>
              <a:t>Øke sats 1-4 i grunnstønaden.</a:t>
            </a:r>
          </a:p>
          <a:p>
            <a:pPr>
              <a:buClrTx/>
            </a:pPr>
            <a:r>
              <a:rPr lang="nb-NO" dirty="0"/>
              <a:t>Styrke ordningen med aktivitetsmidler for voksne over 26 år.</a:t>
            </a:r>
          </a:p>
          <a:p>
            <a:pPr>
              <a:buClrTx/>
            </a:pPr>
            <a:r>
              <a:rPr lang="nb-NO" dirty="0"/>
              <a:t>Redusere egenandeler på helse. </a:t>
            </a:r>
          </a:p>
          <a:p>
            <a:pPr>
              <a:buClrTx/>
            </a:pPr>
            <a:r>
              <a:rPr lang="nb-NO" dirty="0"/>
              <a:t>Styrke bostøtteordningen (flere mottakere).</a:t>
            </a:r>
          </a:p>
          <a:p>
            <a:pPr>
              <a:buClrTx/>
            </a:pPr>
            <a:r>
              <a:rPr lang="nb-NO" dirty="0"/>
              <a:t>Endre vilkåret for å få innvilget Ung-ufør-ordningen.</a:t>
            </a:r>
            <a:br>
              <a:rPr lang="nb-NO" dirty="0"/>
            </a:br>
            <a:r>
              <a:rPr lang="nb-NO" dirty="0"/>
              <a:t>(Ta bort alvorlighetskriteriet).</a:t>
            </a:r>
            <a:br>
              <a:rPr lang="nb-NO" dirty="0"/>
            </a:br>
            <a:endParaRPr lang="nb-NO" dirty="0"/>
          </a:p>
        </p:txBody>
      </p:sp>
    </p:spTree>
    <p:extLst>
      <p:ext uri="{BB962C8B-B14F-4D97-AF65-F5344CB8AC3E}">
        <p14:creationId xmlns:p14="http://schemas.microsoft.com/office/powerpoint/2010/main" val="2202426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Ny opplæringslov </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a:xfrm>
            <a:off x="1260157" y="2592324"/>
            <a:ext cx="6480810" cy="5760844"/>
          </a:xfrm>
        </p:spPr>
        <p:txBody>
          <a:bodyPr>
            <a:normAutofit fontScale="92500"/>
          </a:bodyPr>
          <a:lstStyle/>
          <a:p>
            <a:pPr>
              <a:buClrTx/>
            </a:pPr>
            <a:r>
              <a:rPr lang="nb-NO" sz="2800" dirty="0"/>
              <a:t>Stortinget har vedtatt ny opplæringslov</a:t>
            </a:r>
          </a:p>
          <a:p>
            <a:pPr>
              <a:buClrTx/>
            </a:pPr>
            <a:r>
              <a:rPr lang="nb-NO" sz="2800" dirty="0"/>
              <a:t>Den nye opplæringsloven trer i kraft 1. august 2024. </a:t>
            </a:r>
          </a:p>
          <a:p>
            <a:pPr>
              <a:buClrTx/>
            </a:pPr>
            <a:endParaRPr lang="nb-NO" sz="2800" b="1" u="sng" dirty="0"/>
          </a:p>
          <a:p>
            <a:pPr marL="0" indent="0">
              <a:buClrTx/>
              <a:buNone/>
            </a:pPr>
            <a:r>
              <a:rPr lang="nb-NO" sz="2800" b="1" u="sng" dirty="0"/>
              <a:t>Viktige endringer:</a:t>
            </a:r>
          </a:p>
          <a:p>
            <a:pPr>
              <a:buClrTx/>
            </a:pPr>
            <a:r>
              <a:rPr lang="nb-NO" sz="2800" b="1" dirty="0"/>
              <a:t>Retten til å fullføre videregående </a:t>
            </a:r>
            <a:r>
              <a:rPr lang="nb-NO" sz="2800" dirty="0"/>
              <a:t>gjelder frem til oppnådd studie- eller yrkeskompetanse (fullføringsreformen)</a:t>
            </a:r>
          </a:p>
          <a:p>
            <a:pPr>
              <a:buClrTx/>
            </a:pPr>
            <a:r>
              <a:rPr lang="nb-NO" sz="2800" dirty="0"/>
              <a:t>Fylkeskommunen skal sørge for en trygg </a:t>
            </a:r>
            <a:r>
              <a:rPr lang="nb-NO" sz="2800" b="1" dirty="0"/>
              <a:t>overgang</a:t>
            </a:r>
            <a:r>
              <a:rPr lang="nb-NO" sz="2800" dirty="0"/>
              <a:t> mellom ungdomsskole, videregående skole og overgangstilbud.</a:t>
            </a:r>
            <a:br>
              <a:rPr lang="nb-NO" sz="2800" dirty="0"/>
            </a:br>
            <a:endParaRPr lang="nb-NO" sz="2800" dirty="0"/>
          </a:p>
          <a:p>
            <a:pPr>
              <a:buClrTx/>
            </a:pPr>
            <a:endParaRPr lang="nb-NO" sz="2800" dirty="0"/>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a:xfrm>
            <a:off x="8686800" y="494270"/>
            <a:ext cx="6255067" cy="8229600"/>
          </a:xfrm>
        </p:spPr>
        <p:txBody>
          <a:bodyPr>
            <a:normAutofit fontScale="92500"/>
          </a:bodyPr>
          <a:lstStyle/>
          <a:p>
            <a:pPr>
              <a:buClrTx/>
            </a:pPr>
            <a:r>
              <a:rPr lang="nb-NO" sz="2800" b="1" dirty="0"/>
              <a:t>Spesialundervisning </a:t>
            </a:r>
            <a:r>
              <a:rPr lang="nb-NO" sz="2800" dirty="0"/>
              <a:t/>
            </a:r>
            <a:br>
              <a:rPr lang="nb-NO" sz="2800" dirty="0"/>
            </a:br>
            <a:r>
              <a:rPr lang="nb-NO" sz="2800" dirty="0"/>
              <a:t>(ikke lenger begrep) deles inn i tre ulike begrep/rettigheter:</a:t>
            </a:r>
            <a:br>
              <a:rPr lang="nb-NO" sz="2800" dirty="0"/>
            </a:br>
            <a:r>
              <a:rPr lang="nb-NO" sz="2800" dirty="0"/>
              <a:t>- </a:t>
            </a:r>
            <a:r>
              <a:rPr lang="nb-NO" sz="2800" b="1" dirty="0"/>
              <a:t>rett til individuelt tilrettelagt undervisning </a:t>
            </a:r>
            <a:br>
              <a:rPr lang="nb-NO" sz="2800" b="1" dirty="0"/>
            </a:br>
            <a:r>
              <a:rPr lang="nb-NO" sz="2800" dirty="0"/>
              <a:t>(sakkyndig vurdering)</a:t>
            </a:r>
            <a:br>
              <a:rPr lang="nb-NO" sz="2800" dirty="0"/>
            </a:br>
            <a:r>
              <a:rPr lang="nb-NO" sz="2800" dirty="0"/>
              <a:t>- </a:t>
            </a:r>
            <a:r>
              <a:rPr lang="nb-NO" sz="2800" b="1" dirty="0"/>
              <a:t>rett til personlig assistanse </a:t>
            </a:r>
            <a:br>
              <a:rPr lang="nb-NO" sz="2800" b="1" dirty="0"/>
            </a:br>
            <a:r>
              <a:rPr lang="nb-NO" sz="2800" dirty="0"/>
              <a:t>(ikke sakkyndig vurdering)</a:t>
            </a:r>
            <a:br>
              <a:rPr lang="nb-NO" sz="2800" dirty="0"/>
            </a:br>
            <a:r>
              <a:rPr lang="nb-NO" sz="2800" dirty="0"/>
              <a:t>- </a:t>
            </a:r>
            <a:r>
              <a:rPr lang="nb-NO" sz="2800" b="1" dirty="0"/>
              <a:t>rett til fysisk tilrettelegging og tekniske hjelpemiddel</a:t>
            </a:r>
            <a:r>
              <a:rPr lang="nb-NO" sz="2800" dirty="0"/>
              <a:t> </a:t>
            </a:r>
            <a:br>
              <a:rPr lang="nb-NO" sz="2800" dirty="0"/>
            </a:br>
            <a:r>
              <a:rPr lang="nb-NO" sz="2800" dirty="0"/>
              <a:t>(ikke sakkyndig vurdering).</a:t>
            </a:r>
          </a:p>
          <a:p>
            <a:pPr>
              <a:buClrTx/>
            </a:pPr>
            <a:r>
              <a:rPr lang="nb-NO" sz="2800" b="1" dirty="0"/>
              <a:t>Egen paragraf om ASK </a:t>
            </a:r>
            <a:r>
              <a:rPr lang="nb-NO" sz="2800" dirty="0"/>
              <a:t>(kan inngå under sakkyndig vurdering).</a:t>
            </a:r>
          </a:p>
          <a:p>
            <a:pPr>
              <a:buClrTx/>
            </a:pPr>
            <a:r>
              <a:rPr lang="nb-NO" sz="2800" b="1" dirty="0"/>
              <a:t>Styrket kompetansekrav:</a:t>
            </a:r>
            <a:r>
              <a:rPr lang="nb-NO" sz="2800" dirty="0"/>
              <a:t/>
            </a:r>
            <a:br>
              <a:rPr lang="nb-NO" sz="2800" dirty="0"/>
            </a:br>
            <a:r>
              <a:rPr lang="nb-NO" sz="2800" dirty="0"/>
              <a:t>Lærere skal som hovedregel gi individuelt tilrettelagt opplæring, men åpner for at andre med universitets- eller høyskoleutdanning kan gjøre det, dersom det gjør dem særlig egnet.</a:t>
            </a:r>
            <a:br>
              <a:rPr lang="nb-NO" sz="2800" dirty="0"/>
            </a:br>
            <a:r>
              <a:rPr lang="nb-NO" sz="2800" b="1" dirty="0"/>
              <a:t>Men </a:t>
            </a:r>
            <a:r>
              <a:rPr lang="nb-NO" sz="2800" dirty="0"/>
              <a:t>det legges til en unødvendig unntaksparagraf.</a:t>
            </a:r>
          </a:p>
          <a:p>
            <a:pPr marL="0" indent="0">
              <a:buClrTx/>
              <a:buNone/>
            </a:pPr>
            <a:endParaRPr lang="nb-NO" sz="2800" dirty="0"/>
          </a:p>
          <a:p>
            <a:pPr marL="0" indent="0">
              <a:buClrTx/>
              <a:buNone/>
            </a:pPr>
            <a:endParaRPr lang="nb-NO" sz="2800" dirty="0"/>
          </a:p>
        </p:txBody>
      </p:sp>
    </p:spTree>
    <p:extLst>
      <p:ext uri="{BB962C8B-B14F-4D97-AF65-F5344CB8AC3E}">
        <p14:creationId xmlns:p14="http://schemas.microsoft.com/office/powerpoint/2010/main" val="4121707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solidFill>
                  <a:srgbClr val="D33352"/>
                </a:solidFill>
                <a:latin typeface="Texta Regular"/>
              </a:rPr>
              <a:t>Habilitering</a:t>
            </a:r>
            <a:endParaRPr lang="nb-NO" dirty="0">
              <a:solidFill>
                <a:srgbClr val="D33352"/>
              </a:solidFill>
            </a:endParaRPr>
          </a:p>
        </p:txBody>
      </p:sp>
      <p:sp>
        <p:nvSpPr>
          <p:cNvPr id="3" name="Plassholder for innhold 2"/>
          <p:cNvSpPr>
            <a:spLocks noGrp="1"/>
          </p:cNvSpPr>
          <p:nvPr>
            <p:ph idx="1"/>
          </p:nvPr>
        </p:nvSpPr>
        <p:spPr/>
        <p:txBody>
          <a:bodyPr>
            <a:normAutofit fontScale="85000" lnSpcReduction="20000"/>
          </a:bodyPr>
          <a:lstStyle/>
          <a:p>
            <a:r>
              <a:rPr lang="nb-NO" dirty="0">
                <a:solidFill>
                  <a:srgbClr val="222222"/>
                </a:solidFill>
                <a:latin typeface="Texta Regular"/>
              </a:rPr>
              <a:t>Oppdragsdokument fra Helse- og omsorgsdepartementet i 2021: </a:t>
            </a:r>
          </a:p>
          <a:p>
            <a:pPr lvl="1"/>
            <a:r>
              <a:rPr lang="nb-NO" dirty="0">
                <a:solidFill>
                  <a:srgbClr val="222222"/>
                </a:solidFill>
                <a:latin typeface="Texta Regular"/>
              </a:rPr>
              <a:t>RHF skal vurdere behov for økte ressurser for å sikre faglig kvalitet, kompetanse, likeverdige tjenestetilbud og samhandling i </a:t>
            </a:r>
            <a:r>
              <a:rPr lang="nb-NO" dirty="0" err="1">
                <a:solidFill>
                  <a:srgbClr val="222222"/>
                </a:solidFill>
                <a:latin typeface="Texta Regular"/>
              </a:rPr>
              <a:t>habiliteringstjenestene</a:t>
            </a:r>
            <a:r>
              <a:rPr lang="nb-NO" dirty="0">
                <a:solidFill>
                  <a:srgbClr val="222222"/>
                </a:solidFill>
                <a:latin typeface="Texta Regular"/>
              </a:rPr>
              <a:t>, i samsvar med Helsedirektoratets veileder. </a:t>
            </a:r>
          </a:p>
          <a:p>
            <a:r>
              <a:rPr lang="nb-NO" dirty="0">
                <a:solidFill>
                  <a:srgbClr val="222222"/>
                </a:solidFill>
                <a:latin typeface="Texta Regular"/>
              </a:rPr>
              <a:t>Kommunalt ansvar eller spesialiserte tjenester i helseforetakene – avklaring av ansvar et tema i helse- og samhandlingsplanen?</a:t>
            </a:r>
          </a:p>
          <a:p>
            <a:pPr lvl="1"/>
            <a:r>
              <a:rPr lang="nb-NO" dirty="0"/>
              <a:t>Regjeringen vil i Nasjonal helse- og samhandlingsplan gjennomgå rehabiliterings- og </a:t>
            </a:r>
            <a:r>
              <a:rPr lang="nb-NO" dirty="0" err="1"/>
              <a:t>habiliteringstjenestene</a:t>
            </a:r>
            <a:r>
              <a:rPr lang="nb-NO" dirty="0"/>
              <a:t> og vurdere om tilbudet kan styrkes gjennom en tydeligere organisering og ledelse av </a:t>
            </a:r>
            <a:r>
              <a:rPr lang="nb-NO" dirty="0" err="1"/>
              <a:t>habiliterings</a:t>
            </a:r>
            <a:r>
              <a:rPr lang="nb-NO" dirty="0"/>
              <a:t>- og rehabiliteringstilbudet på ulike nivåer. (SB2024)</a:t>
            </a:r>
            <a:endParaRPr lang="nb-NO" dirty="0">
              <a:solidFill>
                <a:srgbClr val="222222"/>
              </a:solidFill>
              <a:latin typeface="Texta Regular"/>
            </a:endParaRPr>
          </a:p>
          <a:p>
            <a:r>
              <a:rPr lang="nb-NO" dirty="0">
                <a:solidFill>
                  <a:srgbClr val="222222"/>
                </a:solidFill>
                <a:latin typeface="Texta Regular"/>
              </a:rPr>
              <a:t>Fagplan for habilitering i Helse Sør-Øst. Planen er vedtatt og skal gjennomføres, CP-foreningen medvirker i prosessen videre. </a:t>
            </a:r>
          </a:p>
          <a:p>
            <a:r>
              <a:rPr lang="nb-NO" dirty="0">
                <a:solidFill>
                  <a:srgbClr val="222222"/>
                </a:solidFill>
                <a:latin typeface="Texta Regular"/>
              </a:rPr>
              <a:t>Hva skjer i de andre regionene? Medvirkning?</a:t>
            </a:r>
          </a:p>
          <a:p>
            <a:pPr marL="0" indent="0">
              <a:buNone/>
            </a:pPr>
            <a:r>
              <a:rPr lang="nb-NO" dirty="0"/>
              <a:t/>
            </a:r>
            <a:br>
              <a:rPr lang="nb-NO" dirty="0"/>
            </a:br>
            <a:endParaRPr lang="nb-NO" dirty="0"/>
          </a:p>
        </p:txBody>
      </p:sp>
    </p:spTree>
    <p:extLst>
      <p:ext uri="{BB962C8B-B14F-4D97-AF65-F5344CB8AC3E}">
        <p14:creationId xmlns:p14="http://schemas.microsoft.com/office/powerpoint/2010/main" val="3523025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NorCP</a:t>
            </a:r>
            <a:endParaRPr lang="nb-NO" dirty="0"/>
          </a:p>
        </p:txBody>
      </p:sp>
      <p:sp>
        <p:nvSpPr>
          <p:cNvPr id="3" name="Plassholder for innhold 2"/>
          <p:cNvSpPr>
            <a:spLocks noGrp="1"/>
          </p:cNvSpPr>
          <p:nvPr>
            <p:ph idx="1"/>
          </p:nvPr>
        </p:nvSpPr>
        <p:spPr/>
        <p:txBody>
          <a:bodyPr/>
          <a:lstStyle/>
          <a:p>
            <a:r>
              <a:rPr lang="nb-NO" dirty="0" err="1">
                <a:solidFill>
                  <a:srgbClr val="222222"/>
                </a:solidFill>
                <a:latin typeface="Texta Regular"/>
              </a:rPr>
              <a:t>NorCP</a:t>
            </a:r>
            <a:r>
              <a:rPr lang="nb-NO" dirty="0">
                <a:solidFill>
                  <a:srgbClr val="222222"/>
                </a:solidFill>
                <a:latin typeface="Texta Regular"/>
              </a:rPr>
              <a:t> utvikler retningslinjer for barn og voksne – brukerpanel foreslått av CP-foreningen som drøfter anbefalinger. Tema for kommende CP-konferanse 2024</a:t>
            </a:r>
          </a:p>
          <a:p>
            <a:r>
              <a:rPr lang="nb-NO" dirty="0">
                <a:solidFill>
                  <a:srgbClr val="222222"/>
                </a:solidFill>
                <a:latin typeface="Texta Regular"/>
              </a:rPr>
              <a:t>Det er gitt klarsignal for register for voksne. CP-registeret oppnådde høyeste kvalitetsmål, men nedgang siste vurdering. </a:t>
            </a:r>
          </a:p>
          <a:p>
            <a:r>
              <a:rPr lang="nb-NO" dirty="0">
                <a:solidFill>
                  <a:srgbClr val="222222"/>
                </a:solidFill>
                <a:latin typeface="Texta Regular"/>
              </a:rPr>
              <a:t>Utviklingsprosjekt støttet av Dam, oppfølging av voksne – CP-foreningen medvirker</a:t>
            </a:r>
            <a:r>
              <a:rPr lang="nb-NO" dirty="0"/>
              <a:t/>
            </a:r>
            <a:br>
              <a:rPr lang="nb-NO" dirty="0"/>
            </a:br>
            <a:endParaRPr lang="nb-NO" dirty="0"/>
          </a:p>
        </p:txBody>
      </p:sp>
    </p:spTree>
    <p:extLst>
      <p:ext uri="{BB962C8B-B14F-4D97-AF65-F5344CB8AC3E}">
        <p14:creationId xmlns:p14="http://schemas.microsoft.com/office/powerpoint/2010/main" val="3844408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0" i="0" dirty="0">
                <a:solidFill>
                  <a:srgbClr val="D33352"/>
                </a:solidFill>
                <a:effectLst/>
                <a:latin typeface="Texta Regular"/>
              </a:rPr>
              <a:t>Boliger – hvilken politikk føres i kommunene? </a:t>
            </a:r>
            <a:endParaRPr lang="nb-NO" dirty="0">
              <a:solidFill>
                <a:srgbClr val="D33352"/>
              </a:solidFill>
            </a:endParaRPr>
          </a:p>
        </p:txBody>
      </p:sp>
      <p:sp>
        <p:nvSpPr>
          <p:cNvPr id="3" name="Plassholder for innhold 2"/>
          <p:cNvSpPr>
            <a:spLocks noGrp="1"/>
          </p:cNvSpPr>
          <p:nvPr>
            <p:ph idx="1"/>
          </p:nvPr>
        </p:nvSpPr>
        <p:spPr/>
        <p:txBody>
          <a:bodyPr>
            <a:normAutofit fontScale="92500"/>
          </a:bodyPr>
          <a:lstStyle/>
          <a:p>
            <a:r>
              <a:rPr lang="nb-NO" dirty="0">
                <a:solidFill>
                  <a:srgbClr val="222222"/>
                </a:solidFill>
                <a:latin typeface="Texta Regular"/>
              </a:rPr>
              <a:t>Utviklingshemmede </a:t>
            </a:r>
          </a:p>
          <a:p>
            <a:pPr lvl="1"/>
            <a:r>
              <a:rPr lang="nb-NO" dirty="0">
                <a:solidFill>
                  <a:srgbClr val="222222"/>
                </a:solidFill>
                <a:latin typeface="Texta Regular"/>
              </a:rPr>
              <a:t>Bofellesskap med fellesarealer dominerer (framvekst av «klyngeboliger») og størrelsen øker og bryter med prinsippet om at bolig og tjenester sees uavhengige av hverandre. Gruppen har liten innflytelse over bosted. </a:t>
            </a:r>
          </a:p>
          <a:p>
            <a:pPr lvl="1"/>
            <a:r>
              <a:rPr lang="nb-NO" dirty="0">
                <a:solidFill>
                  <a:srgbClr val="222222"/>
                </a:solidFill>
                <a:latin typeface="Texta Regular"/>
              </a:rPr>
              <a:t>En lav andel har egen bolig (20-25% - mot 80% i befolkningen ellers), foreldre ønsker flere får egen bolig (80%). Det er bedre avstemt med CRPD, rett til å velge. Byggeskikk gjør at disse boligene «stikker seg ut» i nabolaget</a:t>
            </a:r>
          </a:p>
          <a:p>
            <a:pPr lvl="1"/>
            <a:r>
              <a:rPr lang="nb-NO" dirty="0">
                <a:solidFill>
                  <a:srgbClr val="222222"/>
                </a:solidFill>
                <a:latin typeface="Texta Regular"/>
              </a:rPr>
              <a:t>Kommunale boliger har utfordring med vedlikehold</a:t>
            </a:r>
          </a:p>
          <a:p>
            <a:pPr lvl="1"/>
            <a:r>
              <a:rPr lang="nb-NO" dirty="0">
                <a:solidFill>
                  <a:srgbClr val="222222"/>
                </a:solidFill>
                <a:latin typeface="Texta Regular"/>
              </a:rPr>
              <a:t>20% bor hjemme hos familien, de fleste er under 25 år (75%)</a:t>
            </a:r>
          </a:p>
          <a:p>
            <a:r>
              <a:rPr lang="nb-NO" dirty="0">
                <a:solidFill>
                  <a:srgbClr val="222222"/>
                </a:solidFill>
                <a:latin typeface="Texta Regular"/>
              </a:rPr>
              <a:t>Boligøkonomi er sterkt forverret</a:t>
            </a:r>
          </a:p>
          <a:p>
            <a:pPr lvl="1"/>
            <a:r>
              <a:rPr lang="nb-NO" dirty="0">
                <a:solidFill>
                  <a:srgbClr val="222222"/>
                </a:solidFill>
                <a:latin typeface="Texta Regular"/>
              </a:rPr>
              <a:t>1994: 85% bostøtte 2021: 20%. Husleien er doblet siden 2001. </a:t>
            </a:r>
          </a:p>
          <a:p>
            <a:pPr lvl="1"/>
            <a:endParaRPr lang="nb-NO" dirty="0"/>
          </a:p>
        </p:txBody>
      </p:sp>
    </p:spTree>
    <p:extLst>
      <p:ext uri="{BB962C8B-B14F-4D97-AF65-F5344CB8AC3E}">
        <p14:creationId xmlns:p14="http://schemas.microsoft.com/office/powerpoint/2010/main" val="2614989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CBE898-FC94-F8C3-F2DB-7E5FA73B6414}"/>
              </a:ext>
            </a:extLst>
          </p:cNvPr>
          <p:cNvSpPr>
            <a:spLocks noGrp="1"/>
          </p:cNvSpPr>
          <p:nvPr>
            <p:ph type="title"/>
          </p:nvPr>
        </p:nvSpPr>
        <p:spPr/>
        <p:txBody>
          <a:bodyPr/>
          <a:lstStyle/>
          <a:p>
            <a:r>
              <a:rPr lang="nb-NO" dirty="0"/>
              <a:t>Hva med gruppen for øvrig?</a:t>
            </a:r>
          </a:p>
        </p:txBody>
      </p:sp>
      <p:sp>
        <p:nvSpPr>
          <p:cNvPr id="3" name="Plassholder for innhold 2">
            <a:extLst>
              <a:ext uri="{FF2B5EF4-FFF2-40B4-BE49-F238E27FC236}">
                <a16:creationId xmlns:a16="http://schemas.microsoft.com/office/drawing/2014/main" id="{1FA14AE8-7DB0-3A38-3566-7C3B5CEA26B1}"/>
              </a:ext>
            </a:extLst>
          </p:cNvPr>
          <p:cNvSpPr>
            <a:spLocks noGrp="1"/>
          </p:cNvSpPr>
          <p:nvPr>
            <p:ph idx="1"/>
          </p:nvPr>
        </p:nvSpPr>
        <p:spPr/>
        <p:txBody>
          <a:bodyPr/>
          <a:lstStyle/>
          <a:p>
            <a:r>
              <a:rPr lang="nb-NO" dirty="0"/>
              <a:t>Kommunen kan gi boligtilskudd (Husbankmidler)</a:t>
            </a:r>
          </a:p>
          <a:p>
            <a:r>
              <a:rPr lang="nb-NO" dirty="0"/>
              <a:t>Kommunen kan innvilge startlån (prioriterte grupper barnefamilier, funksjonshemmede)</a:t>
            </a:r>
          </a:p>
          <a:p>
            <a:pPr lvl="1"/>
            <a:r>
              <a:rPr lang="nb-NO" dirty="0"/>
              <a:t>Blir til sist et spørsmål om betalingsevne</a:t>
            </a:r>
          </a:p>
          <a:p>
            <a:pPr lvl="1"/>
            <a:r>
              <a:rPr lang="nb-NO" dirty="0"/>
              <a:t>Rente og nedbetalingstid påvirker </a:t>
            </a:r>
          </a:p>
          <a:p>
            <a:endParaRPr lang="nb-NO" dirty="0"/>
          </a:p>
          <a:p>
            <a:r>
              <a:rPr lang="nb-NO" dirty="0"/>
              <a:t>Nye ordninger: eks OBOS fra leie til eie-modell</a:t>
            </a:r>
          </a:p>
        </p:txBody>
      </p:sp>
    </p:spTree>
    <p:extLst>
      <p:ext uri="{BB962C8B-B14F-4D97-AF65-F5344CB8AC3E}">
        <p14:creationId xmlns:p14="http://schemas.microsoft.com/office/powerpoint/2010/main" val="2603902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Velkomsttale</a:t>
            </a:r>
          </a:p>
        </p:txBody>
      </p:sp>
      <p:sp>
        <p:nvSpPr>
          <p:cNvPr id="3" name="Undertittel 2"/>
          <p:cNvSpPr>
            <a:spLocks noGrp="1"/>
          </p:cNvSpPr>
          <p:nvPr>
            <p:ph type="subTitle" idx="1"/>
          </p:nvPr>
        </p:nvSpPr>
        <p:spPr/>
        <p:txBody>
          <a:bodyPr>
            <a:normAutofit/>
          </a:bodyPr>
          <a:lstStyle/>
          <a:p>
            <a:endParaRPr lang="nb-NO" dirty="0"/>
          </a:p>
        </p:txBody>
      </p:sp>
      <p:sp>
        <p:nvSpPr>
          <p:cNvPr id="4" name="Plassholder for tekst 3"/>
          <p:cNvSpPr>
            <a:spLocks noGrp="1"/>
          </p:cNvSpPr>
          <p:nvPr>
            <p:ph type="body" sz="quarter" idx="10"/>
          </p:nvPr>
        </p:nvSpPr>
        <p:spPr/>
        <p:txBody>
          <a:bodyPr>
            <a:normAutofit/>
          </a:bodyPr>
          <a:lstStyle/>
          <a:p>
            <a:r>
              <a:rPr lang="nb-NO" dirty="0"/>
              <a:t>v/ styreleder Bente Heggø Olsen</a:t>
            </a:r>
          </a:p>
        </p:txBody>
      </p:sp>
    </p:spTree>
    <p:extLst>
      <p:ext uri="{BB962C8B-B14F-4D97-AF65-F5344CB8AC3E}">
        <p14:creationId xmlns:p14="http://schemas.microsoft.com/office/powerpoint/2010/main" val="3865076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543759"/>
            <a:ext cx="13861732" cy="1800285"/>
          </a:xfrm>
        </p:spPr>
        <p:txBody>
          <a:bodyPr/>
          <a:lstStyle/>
          <a:p>
            <a:r>
              <a:rPr lang="nb-NO" dirty="0"/>
              <a:t>Tilrettelagt fritid</a:t>
            </a:r>
          </a:p>
        </p:txBody>
      </p:sp>
      <p:sp>
        <p:nvSpPr>
          <p:cNvPr id="5" name="Plassholder for innhold 4">
            <a:extLst>
              <a:ext uri="{FF2B5EF4-FFF2-40B4-BE49-F238E27FC236}">
                <a16:creationId xmlns:a16="http://schemas.microsoft.com/office/drawing/2014/main" id="{980CB93A-1D92-9E1F-0593-FB3222F784C6}"/>
              </a:ext>
            </a:extLst>
          </p:cNvPr>
          <p:cNvSpPr>
            <a:spLocks noGrp="1"/>
          </p:cNvSpPr>
          <p:nvPr>
            <p:ph idx="1"/>
          </p:nvPr>
        </p:nvSpPr>
        <p:spPr/>
        <p:txBody>
          <a:bodyPr>
            <a:normAutofit/>
          </a:bodyPr>
          <a:lstStyle/>
          <a:p>
            <a:r>
              <a:rPr lang="nb-NO" dirty="0"/>
              <a:t>Kritiske faktorer: Informasjon, tilrettelagt transport, assistanse, inkludering</a:t>
            </a:r>
          </a:p>
          <a:p>
            <a:endParaRPr lang="nb-NO" dirty="0"/>
          </a:p>
        </p:txBody>
      </p:sp>
    </p:spTree>
    <p:extLst>
      <p:ext uri="{BB962C8B-B14F-4D97-AF65-F5344CB8AC3E}">
        <p14:creationId xmlns:p14="http://schemas.microsoft.com/office/powerpoint/2010/main" val="2108416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34E666-FAD0-180A-556A-FB2A044CF002}"/>
              </a:ext>
            </a:extLst>
          </p:cNvPr>
          <p:cNvSpPr>
            <a:spLocks noGrp="1"/>
          </p:cNvSpPr>
          <p:nvPr>
            <p:ph type="title"/>
          </p:nvPr>
        </p:nvSpPr>
        <p:spPr/>
        <p:txBody>
          <a:bodyPr>
            <a:normAutofit/>
          </a:bodyPr>
          <a:lstStyle/>
          <a:p>
            <a:r>
              <a:rPr lang="nb-NO" dirty="0"/>
              <a:t>Ferie </a:t>
            </a:r>
            <a:r>
              <a:rPr lang="nb-NO" sz="4800" dirty="0"/>
              <a:t>(Ref. Gode helse- og omsorgstjenester til personer med utviklingshemming)</a:t>
            </a:r>
            <a:endParaRPr lang="nb-NO" dirty="0"/>
          </a:p>
        </p:txBody>
      </p:sp>
      <p:sp>
        <p:nvSpPr>
          <p:cNvPr id="3" name="Plassholder for innhold 2">
            <a:extLst>
              <a:ext uri="{FF2B5EF4-FFF2-40B4-BE49-F238E27FC236}">
                <a16:creationId xmlns:a16="http://schemas.microsoft.com/office/drawing/2014/main" id="{C4FFAF15-AAF7-C6BE-EF6A-7C74A01D19F6}"/>
              </a:ext>
            </a:extLst>
          </p:cNvPr>
          <p:cNvSpPr>
            <a:spLocks noGrp="1"/>
          </p:cNvSpPr>
          <p:nvPr>
            <p:ph idx="1"/>
          </p:nvPr>
        </p:nvSpPr>
        <p:spPr/>
        <p:txBody>
          <a:bodyPr>
            <a:normAutofit lnSpcReduction="10000"/>
          </a:bodyPr>
          <a:lstStyle/>
          <a:p>
            <a:r>
              <a:rPr lang="nb-NO" b="0" i="0" dirty="0">
                <a:solidFill>
                  <a:srgbClr val="212121"/>
                </a:solidFill>
                <a:effectLst/>
                <a:latin typeface="Work Sans" pitchFamily="2" charset="0"/>
              </a:rPr>
              <a:t>Tjenestemottakere som ønsker å dra </a:t>
            </a:r>
            <a:r>
              <a:rPr lang="nb-NO" b="0" i="0" dirty="0">
                <a:solidFill>
                  <a:srgbClr val="D33352"/>
                </a:solidFill>
                <a:effectLst/>
                <a:latin typeface="Work Sans" pitchFamily="2" charset="0"/>
              </a:rPr>
              <a:t>på ferie utenfor egen kommune bør gis praktisk mulighet til det</a:t>
            </a:r>
            <a:r>
              <a:rPr lang="nb-NO" b="0" i="0" dirty="0">
                <a:solidFill>
                  <a:srgbClr val="212121"/>
                </a:solidFill>
                <a:effectLst/>
                <a:latin typeface="Work Sans" pitchFamily="2" charset="0"/>
              </a:rPr>
              <a:t>. Ferietilbudet bør ta hensyn til individuelle behov og ikke begrenses til deltakelse på ferieleirer i regi av frivillige organisasjoner. Bostedskommunen bør søke å finne løsninger i samarbeid med tjenestemottaker, nærmeste pårørende og tillitsvalgte for fagorganisasjonene. </a:t>
            </a:r>
            <a:r>
              <a:rPr lang="nb-NO" b="0" i="0" dirty="0">
                <a:solidFill>
                  <a:srgbClr val="D33352"/>
                </a:solidFill>
                <a:effectLst/>
                <a:latin typeface="Work Sans" pitchFamily="2" charset="0"/>
              </a:rPr>
              <a:t>En løsning kan være en begrenset turnusperiode med lange vakter og inkluderte fridager</a:t>
            </a:r>
            <a:r>
              <a:rPr lang="nb-NO" b="0" i="0" dirty="0">
                <a:solidFill>
                  <a:srgbClr val="212121"/>
                </a:solidFill>
                <a:effectLst/>
                <a:latin typeface="Work Sans" pitchFamily="2" charset="0"/>
              </a:rPr>
              <a:t>. Hvis det er hensiktsmessig for tjenestemottaker kan bostedskommunen </a:t>
            </a:r>
            <a:r>
              <a:rPr lang="nb-NO" b="0" i="0" dirty="0">
                <a:solidFill>
                  <a:srgbClr val="D33352"/>
                </a:solidFill>
                <a:effectLst/>
                <a:latin typeface="Work Sans" pitchFamily="2" charset="0"/>
              </a:rPr>
              <a:t>samarbeide med kommunen personen skal reise til</a:t>
            </a:r>
            <a:r>
              <a:rPr lang="nb-NO" b="0" i="0" dirty="0">
                <a:solidFill>
                  <a:srgbClr val="212121"/>
                </a:solidFill>
                <a:effectLst/>
                <a:latin typeface="Work Sans" pitchFamily="2" charset="0"/>
              </a:rPr>
              <a:t>. Kommunens ansvar for å tilby nødvendige tjenester til alle som oppholder seg i kommunen (</a:t>
            </a:r>
            <a:r>
              <a:rPr lang="nb-NO" b="0" i="0" dirty="0" err="1">
                <a:solidFill>
                  <a:srgbClr val="212121"/>
                </a:solidFill>
                <a:effectLst/>
                <a:latin typeface="Work Sans" pitchFamily="2" charset="0"/>
              </a:rPr>
              <a:t>oppholdsprinsippet</a:t>
            </a:r>
            <a:r>
              <a:rPr lang="nb-NO" b="0" i="0" dirty="0">
                <a:solidFill>
                  <a:srgbClr val="212121"/>
                </a:solidFill>
                <a:effectLst/>
                <a:latin typeface="Work Sans" pitchFamily="2" charset="0"/>
              </a:rPr>
              <a:t>), skal ikke være til hinder for gode løsninger i samarbeid med tjenestemottaker og involverte tjenesteytere.</a:t>
            </a:r>
            <a:endParaRPr lang="nb-NO" dirty="0"/>
          </a:p>
        </p:txBody>
      </p:sp>
    </p:spTree>
    <p:extLst>
      <p:ext uri="{BB962C8B-B14F-4D97-AF65-F5344CB8AC3E}">
        <p14:creationId xmlns:p14="http://schemas.microsoft.com/office/powerpoint/2010/main" val="2720284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F88FCE-947C-13F1-1A19-10C010FDCEB2}"/>
              </a:ext>
            </a:extLst>
          </p:cNvPr>
          <p:cNvSpPr>
            <a:spLocks noGrp="1"/>
          </p:cNvSpPr>
          <p:nvPr>
            <p:ph type="title"/>
          </p:nvPr>
        </p:nvSpPr>
        <p:spPr/>
        <p:txBody>
          <a:bodyPr/>
          <a:lstStyle/>
          <a:p>
            <a:r>
              <a:rPr lang="nb-NO" dirty="0"/>
              <a:t>Fritid med bistand – en metode</a:t>
            </a:r>
          </a:p>
        </p:txBody>
      </p:sp>
      <p:sp>
        <p:nvSpPr>
          <p:cNvPr id="3" name="Plassholder for innhold 2">
            <a:extLst>
              <a:ext uri="{FF2B5EF4-FFF2-40B4-BE49-F238E27FC236}">
                <a16:creationId xmlns:a16="http://schemas.microsoft.com/office/drawing/2014/main" id="{E79B1095-C4DA-BD3B-129D-FF78B4F8C1D2}"/>
              </a:ext>
            </a:extLst>
          </p:cNvPr>
          <p:cNvSpPr>
            <a:spLocks noGrp="1"/>
          </p:cNvSpPr>
          <p:nvPr>
            <p:ph idx="1"/>
          </p:nvPr>
        </p:nvSpPr>
        <p:spPr/>
        <p:txBody>
          <a:bodyPr/>
          <a:lstStyle/>
          <a:p>
            <a:r>
              <a:rPr lang="nb-NO" dirty="0">
                <a:hlinkClick r:id="rId2"/>
              </a:rPr>
              <a:t>https://www.fritidmedbistand.no/brosjyre.6597942-587097.html</a:t>
            </a:r>
            <a:endParaRPr lang="nb-NO" dirty="0"/>
          </a:p>
          <a:p>
            <a:endParaRPr lang="nb-NO" dirty="0"/>
          </a:p>
          <a:p>
            <a:r>
              <a:rPr lang="nb-NO" b="0" i="0" dirty="0">
                <a:solidFill>
                  <a:srgbClr val="464646"/>
                </a:solidFill>
                <a:effectLst/>
                <a:latin typeface="Inter"/>
              </a:rPr>
              <a:t>Nettstedet har som mål å gjøre metoden kjent slik at flere barn, ungdom, voksne og eldre som trenger det, kan gis støtte inn i selvvalgte fritidsaktiviteter. Metoden bygger på et mestringsperspektiv med fokus på den enkeltes ønsker, behov og drømmer. Målsetningen er at enkeltpersoner i løpet av en begrenset tidsperiode gis den oppfølgning som er tilstrekkelig for å kunne bli inkludert i en selvvalgt kultur- eller fritidsorganisasjon</a:t>
            </a:r>
            <a:endParaRPr lang="nb-NO" dirty="0"/>
          </a:p>
        </p:txBody>
      </p:sp>
    </p:spTree>
    <p:extLst>
      <p:ext uri="{BB962C8B-B14F-4D97-AF65-F5344CB8AC3E}">
        <p14:creationId xmlns:p14="http://schemas.microsoft.com/office/powerpoint/2010/main" val="1551245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A8FFB1-A51D-2A28-7F0D-61D5F2552687}"/>
              </a:ext>
            </a:extLst>
          </p:cNvPr>
          <p:cNvSpPr>
            <a:spLocks noGrp="1"/>
          </p:cNvSpPr>
          <p:nvPr>
            <p:ph type="title"/>
          </p:nvPr>
        </p:nvSpPr>
        <p:spPr/>
        <p:txBody>
          <a:bodyPr>
            <a:normAutofit fontScale="90000"/>
          </a:bodyPr>
          <a:lstStyle/>
          <a:p>
            <a:r>
              <a:rPr lang="nb-NO" dirty="0"/>
              <a:t>Bistand til å delta i organisasjonsarbeid, kultur eller fritidsaktiviteter - indikator</a:t>
            </a:r>
          </a:p>
        </p:txBody>
      </p:sp>
      <p:sp>
        <p:nvSpPr>
          <p:cNvPr id="3" name="Plassholder for innhold 2">
            <a:extLst>
              <a:ext uri="{FF2B5EF4-FFF2-40B4-BE49-F238E27FC236}">
                <a16:creationId xmlns:a16="http://schemas.microsoft.com/office/drawing/2014/main" id="{30D0307B-0F67-256D-0009-F711035A1705}"/>
              </a:ext>
            </a:extLst>
          </p:cNvPr>
          <p:cNvSpPr>
            <a:spLocks noGrp="1"/>
          </p:cNvSpPr>
          <p:nvPr>
            <p:ph idx="1"/>
          </p:nvPr>
        </p:nvSpPr>
        <p:spPr/>
        <p:txBody>
          <a:bodyPr>
            <a:normAutofit/>
          </a:bodyPr>
          <a:lstStyle/>
          <a:p>
            <a:pPr algn="l"/>
            <a:r>
              <a:rPr lang="nb-NO" b="0" i="0" dirty="0">
                <a:solidFill>
                  <a:srgbClr val="212121"/>
                </a:solidFill>
                <a:effectLst/>
                <a:latin typeface="Work Sans" pitchFamily="2" charset="0"/>
              </a:rPr>
              <a:t>I 2022 var det på landsbasis 56,1 prosent av brukerne som fikk innfridd sine behov og ønsker om </a:t>
            </a:r>
            <a:r>
              <a:rPr lang="nb-NO" b="0" i="0" dirty="0">
                <a:solidFill>
                  <a:srgbClr val="C00000"/>
                </a:solidFill>
                <a:effectLst/>
                <a:latin typeface="Work Sans" pitchFamily="2" charset="0"/>
              </a:rPr>
              <a:t>transporttjeneste</a:t>
            </a:r>
            <a:r>
              <a:rPr lang="nb-NO" b="0" i="0" dirty="0">
                <a:solidFill>
                  <a:srgbClr val="212121"/>
                </a:solidFill>
                <a:effectLst/>
                <a:latin typeface="Work Sans" pitchFamily="2" charset="0"/>
              </a:rPr>
              <a:t> i forbindelse med organisasjonsarbeid, kultur eller fritidsaktiviteter. 7,4 prosent av brukerne delvis innfridd sine behov og ønsker om transporttjeneste, mens 34,9 prosent av brukerne fikk ikke innfridd sine behov og ønsker. Resultatene ligger omtrent på samme nivå som tidligere år.</a:t>
            </a:r>
          </a:p>
          <a:p>
            <a:pPr algn="l"/>
            <a:r>
              <a:rPr lang="nb-NO" b="0" i="0" dirty="0">
                <a:solidFill>
                  <a:srgbClr val="212121"/>
                </a:solidFill>
                <a:effectLst/>
                <a:latin typeface="Work Sans" pitchFamily="2" charset="0"/>
              </a:rPr>
              <a:t>Det er noe variasjon mellom fylkene, men det er innad i fylkene og mellom ulike kommuner at variasjonen er størst. I Oslo var det 75,4 prosent av brukerne som fikk innfridd sine behov, mens andelen i Troms og Finnmark på 48,2 prosent.</a:t>
            </a:r>
          </a:p>
          <a:p>
            <a:pPr algn="l"/>
            <a:r>
              <a:rPr lang="nb-NO" b="0" i="0" dirty="0">
                <a:solidFill>
                  <a:srgbClr val="212121"/>
                </a:solidFill>
                <a:effectLst/>
                <a:latin typeface="Work Sans" pitchFamily="2" charset="0"/>
              </a:rPr>
              <a:t>For mer informasjon om helse- og omsorgstjenester i KPR, se </a:t>
            </a:r>
            <a:r>
              <a:rPr lang="nb-NO" b="0" i="0" u="none" strike="noStrike" dirty="0">
                <a:solidFill>
                  <a:srgbClr val="212121"/>
                </a:solidFill>
                <a:effectLst/>
                <a:latin typeface="Work Sans" pitchFamily="2" charset="0"/>
                <a:hlinkClick r:id="rId2" tooltip="Helse- og omsorgstjenester i KPR"/>
              </a:rPr>
              <a:t>her</a:t>
            </a:r>
            <a:r>
              <a:rPr lang="nb-NO" b="0" i="0" dirty="0">
                <a:solidFill>
                  <a:srgbClr val="212121"/>
                </a:solidFill>
                <a:effectLst/>
                <a:latin typeface="Work Sans" pitchFamily="2" charset="0"/>
              </a:rPr>
              <a:t>.</a:t>
            </a:r>
          </a:p>
          <a:p>
            <a:endParaRPr lang="nb-NO" dirty="0"/>
          </a:p>
        </p:txBody>
      </p:sp>
    </p:spTree>
    <p:extLst>
      <p:ext uri="{BB962C8B-B14F-4D97-AF65-F5344CB8AC3E}">
        <p14:creationId xmlns:p14="http://schemas.microsoft.com/office/powerpoint/2010/main" val="627964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F737C6-EFED-5198-693E-3DB6290FEC25}"/>
              </a:ext>
            </a:extLst>
          </p:cNvPr>
          <p:cNvSpPr>
            <a:spLocks noGrp="1"/>
          </p:cNvSpPr>
          <p:nvPr>
            <p:ph type="title"/>
          </p:nvPr>
        </p:nvSpPr>
        <p:spPr/>
        <p:txBody>
          <a:bodyPr>
            <a:normAutofit fontScale="90000"/>
          </a:bodyPr>
          <a:lstStyle/>
          <a:p>
            <a:r>
              <a:rPr lang="nb-NO" dirty="0"/>
              <a:t>Om </a:t>
            </a:r>
            <a:r>
              <a:rPr lang="nb-NO" dirty="0">
                <a:solidFill>
                  <a:srgbClr val="D33352"/>
                </a:solidFill>
              </a:rPr>
              <a:t>indikatoren</a:t>
            </a:r>
            <a:r>
              <a:rPr lang="nb-NO" b="1" dirty="0">
                <a:solidFill>
                  <a:srgbClr val="212121"/>
                </a:solidFill>
                <a:latin typeface="Work Sans" pitchFamily="2" charset="0"/>
              </a:rPr>
              <a:t/>
            </a:r>
            <a:br>
              <a:rPr lang="nb-NO" b="1" dirty="0">
                <a:solidFill>
                  <a:srgbClr val="212121"/>
                </a:solidFill>
                <a:latin typeface="Work Sans" pitchFamily="2" charset="0"/>
              </a:rPr>
            </a:br>
            <a:endParaRPr lang="nb-NO" dirty="0"/>
          </a:p>
        </p:txBody>
      </p:sp>
      <p:sp>
        <p:nvSpPr>
          <p:cNvPr id="3" name="Plassholder for innhold 2">
            <a:extLst>
              <a:ext uri="{FF2B5EF4-FFF2-40B4-BE49-F238E27FC236}">
                <a16:creationId xmlns:a16="http://schemas.microsoft.com/office/drawing/2014/main" id="{7739660E-8C85-82D4-D65B-6894E3E632EB}"/>
              </a:ext>
            </a:extLst>
          </p:cNvPr>
          <p:cNvSpPr>
            <a:spLocks noGrp="1"/>
          </p:cNvSpPr>
          <p:nvPr>
            <p:ph idx="1"/>
          </p:nvPr>
        </p:nvSpPr>
        <p:spPr/>
        <p:txBody>
          <a:bodyPr>
            <a:normAutofit fontScale="92500" lnSpcReduction="10000"/>
          </a:bodyPr>
          <a:lstStyle/>
          <a:p>
            <a:pPr algn="l"/>
            <a:r>
              <a:rPr lang="nb-NO" b="0" i="0" dirty="0">
                <a:solidFill>
                  <a:srgbClr val="212121"/>
                </a:solidFill>
                <a:effectLst/>
                <a:latin typeface="Work Sans" pitchFamily="2" charset="0"/>
              </a:rPr>
              <a:t>Personer med behov for omsorgstjenester har </a:t>
            </a:r>
            <a:r>
              <a:rPr lang="nb-NO" b="0" i="0" dirty="0">
                <a:solidFill>
                  <a:srgbClr val="D33352"/>
                </a:solidFill>
                <a:effectLst/>
                <a:latin typeface="Work Sans" pitchFamily="2" charset="0"/>
              </a:rPr>
              <a:t>rett på sosiale tiltak som bidrar til en mest mulig aktiv og meningsfylt tilværelse i fellesskap med andre</a:t>
            </a:r>
            <a:r>
              <a:rPr lang="nb-NO" b="0" i="0" dirty="0">
                <a:solidFill>
                  <a:srgbClr val="212121"/>
                </a:solidFill>
                <a:effectLst/>
                <a:latin typeface="Work Sans" pitchFamily="2" charset="0"/>
              </a:rPr>
              <a:t>. I stortingsmelding nr. 25 "Mestring, muligheter og mening", påpekes det at omsorgstjenesten bør få et sterkere fokus på aktivisering, trivsel og sosiale tiltak. Lov om sosiale tjenester pålegger kommunene å yte sosiale tjenester som bidrar til dette.</a:t>
            </a:r>
          </a:p>
          <a:p>
            <a:pPr algn="l"/>
            <a:r>
              <a:rPr lang="nb-NO" b="0" i="0" dirty="0">
                <a:solidFill>
                  <a:srgbClr val="212121"/>
                </a:solidFill>
                <a:effectLst/>
                <a:latin typeface="Work Sans" pitchFamily="2" charset="0"/>
              </a:rPr>
              <a:t>Å få delta i organisasjonsarbeid, kultur og fritidsaktiviteter er vanlig, og oppleves som særdeles meningsfullt for de fleste. </a:t>
            </a:r>
            <a:r>
              <a:rPr lang="nb-NO" b="0" i="0" dirty="0">
                <a:solidFill>
                  <a:srgbClr val="D33352"/>
                </a:solidFill>
                <a:effectLst/>
                <a:latin typeface="Work Sans" pitchFamily="2" charset="0"/>
              </a:rPr>
              <a:t>Bistand kan være helt nødvendig for å kunne delta</a:t>
            </a:r>
            <a:r>
              <a:rPr lang="nb-NO" b="0" i="0" dirty="0">
                <a:solidFill>
                  <a:srgbClr val="212121"/>
                </a:solidFill>
                <a:effectLst/>
                <a:latin typeface="Work Sans" pitchFamily="2" charset="0"/>
              </a:rPr>
              <a:t>. I følge lov om kommunale helse- og omsorgstjenester m.m., skal kommunen tilby bistand i form av praktisk bistand, opplæring eller støttekontakt for å tilrettelegge for dette.</a:t>
            </a:r>
          </a:p>
          <a:p>
            <a:pPr algn="l"/>
            <a:r>
              <a:rPr lang="nb-NO" b="0" i="0" dirty="0">
                <a:solidFill>
                  <a:srgbClr val="212121"/>
                </a:solidFill>
                <a:effectLst/>
                <a:latin typeface="Work Sans" pitchFamily="2" charset="0"/>
              </a:rPr>
              <a:t>Alle med behov for bistand til å delta i organisasjonsarbeid, kultur eller fritidsaktiviteter </a:t>
            </a:r>
            <a:r>
              <a:rPr lang="nb-NO" b="0" i="0" dirty="0">
                <a:solidFill>
                  <a:srgbClr val="D33352"/>
                </a:solidFill>
                <a:effectLst/>
                <a:latin typeface="Work Sans" pitchFamily="2" charset="0"/>
              </a:rPr>
              <a:t>har rett til nødvendig bistand til dette på et forsvarlig nivå</a:t>
            </a:r>
            <a:r>
              <a:rPr lang="nb-NO" b="0" i="0" dirty="0">
                <a:solidFill>
                  <a:srgbClr val="212121"/>
                </a:solidFill>
                <a:effectLst/>
                <a:latin typeface="Work Sans" pitchFamily="2" charset="0"/>
              </a:rPr>
              <a:t>.</a:t>
            </a:r>
          </a:p>
          <a:p>
            <a:endParaRPr lang="nb-NO" dirty="0"/>
          </a:p>
        </p:txBody>
      </p:sp>
    </p:spTree>
    <p:extLst>
      <p:ext uri="{BB962C8B-B14F-4D97-AF65-F5344CB8AC3E}">
        <p14:creationId xmlns:p14="http://schemas.microsoft.com/office/powerpoint/2010/main" val="268174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11B35B-6492-CC75-12B9-321C96260D7D}"/>
              </a:ext>
            </a:extLst>
          </p:cNvPr>
          <p:cNvSpPr>
            <a:spLocks noGrp="1"/>
          </p:cNvSpPr>
          <p:nvPr>
            <p:ph type="title"/>
          </p:nvPr>
        </p:nvSpPr>
        <p:spPr/>
        <p:txBody>
          <a:bodyPr>
            <a:normAutofit fontScale="90000"/>
          </a:bodyPr>
          <a:lstStyle/>
          <a:p>
            <a:r>
              <a:rPr lang="nb-NO" dirty="0"/>
              <a:t>Bistand til å delta i kultur, organisasjonsarbeid og fritid</a:t>
            </a:r>
          </a:p>
        </p:txBody>
      </p:sp>
      <p:graphicFrame>
        <p:nvGraphicFramePr>
          <p:cNvPr id="4" name="Tabell 4">
            <a:extLst>
              <a:ext uri="{FF2B5EF4-FFF2-40B4-BE49-F238E27FC236}">
                <a16:creationId xmlns:a16="http://schemas.microsoft.com/office/drawing/2014/main" id="{23BD4D4F-0601-9136-B3BE-12BB9A8D6651}"/>
              </a:ext>
            </a:extLst>
          </p:cNvPr>
          <p:cNvGraphicFramePr>
            <a:graphicFrameLocks noGrp="1"/>
          </p:cNvGraphicFramePr>
          <p:nvPr>
            <p:ph idx="1"/>
            <p:extLst/>
          </p:nvPr>
        </p:nvGraphicFramePr>
        <p:xfrm>
          <a:off x="1038386" y="2409986"/>
          <a:ext cx="14614901" cy="6227608"/>
        </p:xfrm>
        <a:graphic>
          <a:graphicData uri="http://schemas.openxmlformats.org/drawingml/2006/table">
            <a:tbl>
              <a:tblPr firstRow="1" bandRow="1">
                <a:tableStyleId>{5C22544A-7EE6-4342-B048-85BDC9FD1C3A}</a:tableStyleId>
              </a:tblPr>
              <a:tblGrid>
                <a:gridCol w="2087843">
                  <a:extLst>
                    <a:ext uri="{9D8B030D-6E8A-4147-A177-3AD203B41FA5}">
                      <a16:colId xmlns:a16="http://schemas.microsoft.com/office/drawing/2014/main" val="1123067569"/>
                    </a:ext>
                  </a:extLst>
                </a:gridCol>
                <a:gridCol w="2087843">
                  <a:extLst>
                    <a:ext uri="{9D8B030D-6E8A-4147-A177-3AD203B41FA5}">
                      <a16:colId xmlns:a16="http://schemas.microsoft.com/office/drawing/2014/main" val="564752548"/>
                    </a:ext>
                  </a:extLst>
                </a:gridCol>
                <a:gridCol w="2087843">
                  <a:extLst>
                    <a:ext uri="{9D8B030D-6E8A-4147-A177-3AD203B41FA5}">
                      <a16:colId xmlns:a16="http://schemas.microsoft.com/office/drawing/2014/main" val="1412859094"/>
                    </a:ext>
                  </a:extLst>
                </a:gridCol>
                <a:gridCol w="2087843">
                  <a:extLst>
                    <a:ext uri="{9D8B030D-6E8A-4147-A177-3AD203B41FA5}">
                      <a16:colId xmlns:a16="http://schemas.microsoft.com/office/drawing/2014/main" val="1366040911"/>
                    </a:ext>
                  </a:extLst>
                </a:gridCol>
                <a:gridCol w="2087843">
                  <a:extLst>
                    <a:ext uri="{9D8B030D-6E8A-4147-A177-3AD203B41FA5}">
                      <a16:colId xmlns:a16="http://schemas.microsoft.com/office/drawing/2014/main" val="512394916"/>
                    </a:ext>
                  </a:extLst>
                </a:gridCol>
                <a:gridCol w="2087843">
                  <a:extLst>
                    <a:ext uri="{9D8B030D-6E8A-4147-A177-3AD203B41FA5}">
                      <a16:colId xmlns:a16="http://schemas.microsoft.com/office/drawing/2014/main" val="1750074909"/>
                    </a:ext>
                  </a:extLst>
                </a:gridCol>
                <a:gridCol w="2087843">
                  <a:extLst>
                    <a:ext uri="{9D8B030D-6E8A-4147-A177-3AD203B41FA5}">
                      <a16:colId xmlns:a16="http://schemas.microsoft.com/office/drawing/2014/main" val="3925349636"/>
                    </a:ext>
                  </a:extLst>
                </a:gridCol>
              </a:tblGrid>
              <a:tr h="475128">
                <a:tc>
                  <a:txBody>
                    <a:bodyPr/>
                    <a:lstStyle/>
                    <a:p>
                      <a:pPr algn="l" fontAlgn="b"/>
                      <a:r>
                        <a:rPr lang="nb-NO" sz="2800" b="1"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nb-NO" sz="2800" b="1"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nb-NO" sz="2800" b="1" i="0" u="none" strike="noStrike" dirty="0">
                          <a:solidFill>
                            <a:srgbClr val="000000"/>
                          </a:solidFill>
                          <a:effectLst/>
                          <a:latin typeface="Calibri" panose="020F0502020204030204" pitchFamily="34" charset="0"/>
                        </a:rPr>
                        <a:t> </a:t>
                      </a:r>
                    </a:p>
                  </a:txBody>
                  <a:tcPr marL="9525" marR="9525" marT="9525" marB="0" anchor="b"/>
                </a:tc>
                <a:tc gridSpan="4">
                  <a:txBody>
                    <a:bodyPr/>
                    <a:lstStyle/>
                    <a:p>
                      <a:pPr algn="ctr" fontAlgn="b"/>
                      <a:r>
                        <a:rPr lang="nb-NO" sz="2800" b="1" i="0" u="none" strike="noStrike" dirty="0">
                          <a:solidFill>
                            <a:srgbClr val="000000"/>
                          </a:solidFill>
                          <a:effectLst/>
                          <a:latin typeface="Calibri" panose="020F0502020204030204" pitchFamily="34" charset="0"/>
                        </a:rPr>
                        <a:t>Andel i % som mottar bistand</a:t>
                      </a:r>
                    </a:p>
                  </a:txBody>
                  <a:tcPr marL="9525" marR="9525" marT="9525" marB="0" anchor="b"/>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13021230"/>
                  </a:ext>
                </a:extLst>
              </a:tr>
              <a:tr h="2207210">
                <a:tc>
                  <a:txBody>
                    <a:bodyPr/>
                    <a:lstStyle/>
                    <a:p>
                      <a:pPr algn="l" fontAlgn="b"/>
                      <a:r>
                        <a:rPr lang="nb-NO" sz="2800" b="1" i="0" u="none" strike="noStrike">
                          <a:solidFill>
                            <a:srgbClr val="000000"/>
                          </a:solidFill>
                          <a:effectLst/>
                          <a:latin typeface="Calibri" panose="020F0502020204030204" pitchFamily="34" charset="0"/>
                        </a:rPr>
                        <a:t>År</a:t>
                      </a:r>
                    </a:p>
                  </a:txBody>
                  <a:tcPr marL="9525" marR="9525" marT="9525" marB="0" anchor="b"/>
                </a:tc>
                <a:tc>
                  <a:txBody>
                    <a:bodyPr/>
                    <a:lstStyle/>
                    <a:p>
                      <a:pPr algn="l" fontAlgn="b"/>
                      <a:r>
                        <a:rPr lang="nb-NO" sz="2800" b="1" i="0" u="none" strike="noStrike">
                          <a:solidFill>
                            <a:srgbClr val="000000"/>
                          </a:solidFill>
                          <a:effectLst/>
                          <a:latin typeface="Calibri" panose="020F0502020204030204" pitchFamily="34" charset="0"/>
                        </a:rPr>
                        <a:t>Fylke</a:t>
                      </a:r>
                    </a:p>
                  </a:txBody>
                  <a:tcPr marL="9525" marR="9525" marT="9525" marB="0" anchor="b"/>
                </a:tc>
                <a:tc>
                  <a:txBody>
                    <a:bodyPr/>
                    <a:lstStyle/>
                    <a:p>
                      <a:pPr algn="l" fontAlgn="b"/>
                      <a:r>
                        <a:rPr lang="nb-NO" sz="2800" b="1" i="0" u="none" strike="noStrike" dirty="0">
                          <a:solidFill>
                            <a:srgbClr val="000000"/>
                          </a:solidFill>
                          <a:effectLst/>
                          <a:latin typeface="Calibri" panose="020F0502020204030204" pitchFamily="34" charset="0"/>
                        </a:rPr>
                        <a:t>Bistand til å delta i kultur, organisasjonsarbeid og fritid</a:t>
                      </a:r>
                    </a:p>
                  </a:txBody>
                  <a:tcPr marL="9525" marR="9525" marT="9525" marB="0" anchor="b"/>
                </a:tc>
                <a:tc>
                  <a:txBody>
                    <a:bodyPr/>
                    <a:lstStyle/>
                    <a:p>
                      <a:pPr algn="ctr" fontAlgn="b"/>
                      <a:r>
                        <a:rPr lang="nb-NO" sz="2800" b="1" i="0" u="none" strike="noStrike">
                          <a:solidFill>
                            <a:srgbClr val="000000"/>
                          </a:solidFill>
                          <a:effectLst/>
                          <a:latin typeface="Calibri" panose="020F0502020204030204" pitchFamily="34" charset="0"/>
                        </a:rPr>
                        <a:t>0-17 år</a:t>
                      </a:r>
                    </a:p>
                  </a:txBody>
                  <a:tcPr marL="9525" marR="9525" marT="9525" marB="0" anchor="b"/>
                </a:tc>
                <a:tc>
                  <a:txBody>
                    <a:bodyPr/>
                    <a:lstStyle/>
                    <a:p>
                      <a:pPr algn="ctr" fontAlgn="b"/>
                      <a:r>
                        <a:rPr lang="nb-NO" sz="2800" b="1" i="0" u="none" strike="noStrike">
                          <a:solidFill>
                            <a:srgbClr val="000000"/>
                          </a:solidFill>
                          <a:effectLst/>
                          <a:latin typeface="Calibri" panose="020F0502020204030204" pitchFamily="34" charset="0"/>
                        </a:rPr>
                        <a:t>18-66 år</a:t>
                      </a:r>
                    </a:p>
                  </a:txBody>
                  <a:tcPr marL="9525" marR="9525" marT="9525" marB="0" anchor="b"/>
                </a:tc>
                <a:tc>
                  <a:txBody>
                    <a:bodyPr/>
                    <a:lstStyle/>
                    <a:p>
                      <a:pPr algn="ctr" fontAlgn="b"/>
                      <a:r>
                        <a:rPr lang="nb-NO" sz="2800" b="1" i="0" u="none" strike="noStrike">
                          <a:solidFill>
                            <a:srgbClr val="000000"/>
                          </a:solidFill>
                          <a:effectLst/>
                          <a:latin typeface="Calibri" panose="020F0502020204030204" pitchFamily="34" charset="0"/>
                        </a:rPr>
                        <a:t>67 år og eldre</a:t>
                      </a:r>
                    </a:p>
                  </a:txBody>
                  <a:tcPr marL="9525" marR="9525" marT="9525" marB="0" anchor="b"/>
                </a:tc>
                <a:tc>
                  <a:txBody>
                    <a:bodyPr/>
                    <a:lstStyle/>
                    <a:p>
                      <a:pPr algn="ctr" fontAlgn="b"/>
                      <a:r>
                        <a:rPr lang="nb-NO" sz="2800" b="1" i="0" u="none" strike="noStrike" dirty="0">
                          <a:solidFill>
                            <a:srgbClr val="000000"/>
                          </a:solidFill>
                          <a:effectLst/>
                          <a:latin typeface="Calibri" panose="020F0502020204030204" pitchFamily="34" charset="0"/>
                        </a:rPr>
                        <a:t>I alt</a:t>
                      </a:r>
                    </a:p>
                  </a:txBody>
                  <a:tcPr marL="9525" marR="9525" marT="9525" marB="0" anchor="b"/>
                </a:tc>
                <a:extLst>
                  <a:ext uri="{0D108BD9-81ED-4DB2-BD59-A6C34878D82A}">
                    <a16:rowId xmlns:a16="http://schemas.microsoft.com/office/drawing/2014/main" val="410869932"/>
                  </a:ext>
                </a:extLst>
              </a:tr>
              <a:tr h="888770">
                <a:tc>
                  <a:txBody>
                    <a:bodyPr/>
                    <a:lstStyle/>
                    <a:p>
                      <a:pPr algn="l" fontAlgn="b"/>
                      <a:r>
                        <a:rPr lang="nb-NO" sz="2800" b="0" i="0" u="none" strike="noStrike">
                          <a:solidFill>
                            <a:srgbClr val="000000"/>
                          </a:solidFill>
                          <a:effectLst/>
                          <a:latin typeface="Calibri" panose="020F0502020204030204" pitchFamily="34" charset="0"/>
                        </a:rPr>
                        <a:t>2017</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00 Hele landet</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Ja, mottar bistand</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70,2</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66</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49,6</a:t>
                      </a:r>
                    </a:p>
                  </a:txBody>
                  <a:tcPr marL="9525" marR="9525" marT="9525" marB="0" anchor="b"/>
                </a:tc>
                <a:tc>
                  <a:txBody>
                    <a:bodyPr/>
                    <a:lstStyle/>
                    <a:p>
                      <a:pPr algn="ctr" fontAlgn="b"/>
                      <a:r>
                        <a:rPr lang="nb-NO" sz="2800" b="0" i="0" u="none" strike="noStrike" dirty="0">
                          <a:solidFill>
                            <a:srgbClr val="000000"/>
                          </a:solidFill>
                          <a:effectLst/>
                          <a:latin typeface="Calibri" panose="020F0502020204030204" pitchFamily="34" charset="0"/>
                        </a:rPr>
                        <a:t>60,1</a:t>
                      </a:r>
                    </a:p>
                  </a:txBody>
                  <a:tcPr marL="9525" marR="9525" marT="9525" marB="0" anchor="b"/>
                </a:tc>
                <a:extLst>
                  <a:ext uri="{0D108BD9-81ED-4DB2-BD59-A6C34878D82A}">
                    <a16:rowId xmlns:a16="http://schemas.microsoft.com/office/drawing/2014/main" val="2025889609"/>
                  </a:ext>
                </a:extLst>
              </a:tr>
              <a:tr h="1767730">
                <a:tc>
                  <a:txBody>
                    <a:bodyPr/>
                    <a:lstStyle/>
                    <a:p>
                      <a:pPr algn="l" fontAlgn="b"/>
                      <a:r>
                        <a:rPr lang="nb-NO" sz="2800" b="0" i="0" u="none" strike="noStrike">
                          <a:solidFill>
                            <a:srgbClr val="000000"/>
                          </a:solidFill>
                          <a:effectLst/>
                          <a:latin typeface="Calibri" panose="020F0502020204030204" pitchFamily="34" charset="0"/>
                        </a:rPr>
                        <a:t>2017</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00 Hele landet</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Ja, mottar bistand, men udekket behov</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6,4</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9,1</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8,9</a:t>
                      </a:r>
                    </a:p>
                  </a:txBody>
                  <a:tcPr marL="9525" marR="9525" marT="9525" marB="0" anchor="b"/>
                </a:tc>
                <a:tc>
                  <a:txBody>
                    <a:bodyPr/>
                    <a:lstStyle/>
                    <a:p>
                      <a:pPr algn="ctr" fontAlgn="b"/>
                      <a:r>
                        <a:rPr lang="nb-NO" sz="2800" b="0" i="0" u="none" strike="noStrike" dirty="0">
                          <a:solidFill>
                            <a:srgbClr val="000000"/>
                          </a:solidFill>
                          <a:effectLst/>
                          <a:latin typeface="Calibri" panose="020F0502020204030204" pitchFamily="34" charset="0"/>
                        </a:rPr>
                        <a:t>8,7</a:t>
                      </a:r>
                    </a:p>
                  </a:txBody>
                  <a:tcPr marL="9525" marR="9525" marT="9525" marB="0" anchor="b"/>
                </a:tc>
                <a:extLst>
                  <a:ext uri="{0D108BD9-81ED-4DB2-BD59-A6C34878D82A}">
                    <a16:rowId xmlns:a16="http://schemas.microsoft.com/office/drawing/2014/main" val="875631570"/>
                  </a:ext>
                </a:extLst>
              </a:tr>
              <a:tr h="888770">
                <a:tc>
                  <a:txBody>
                    <a:bodyPr/>
                    <a:lstStyle/>
                    <a:p>
                      <a:pPr algn="l" fontAlgn="b"/>
                      <a:r>
                        <a:rPr lang="nb-NO" sz="2800" b="0" i="0" u="none" strike="noStrike">
                          <a:solidFill>
                            <a:srgbClr val="000000"/>
                          </a:solidFill>
                          <a:effectLst/>
                          <a:latin typeface="Calibri" panose="020F0502020204030204" pitchFamily="34" charset="0"/>
                        </a:rPr>
                        <a:t>2017</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00 Hele landet</a:t>
                      </a:r>
                    </a:p>
                  </a:txBody>
                  <a:tcPr marL="9525" marR="9525" marT="9525" marB="0" anchor="b"/>
                </a:tc>
                <a:tc>
                  <a:txBody>
                    <a:bodyPr/>
                    <a:lstStyle/>
                    <a:p>
                      <a:pPr algn="l" fontAlgn="b"/>
                      <a:r>
                        <a:rPr lang="nb-NO" sz="2800" b="0" i="0" u="none" strike="noStrike">
                          <a:solidFill>
                            <a:srgbClr val="000000"/>
                          </a:solidFill>
                          <a:effectLst/>
                          <a:latin typeface="Calibri" panose="020F0502020204030204" pitchFamily="34" charset="0"/>
                        </a:rPr>
                        <a:t>Nei, mottar ikke bistand</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22,1</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23,7</a:t>
                      </a:r>
                    </a:p>
                  </a:txBody>
                  <a:tcPr marL="9525" marR="9525" marT="9525" marB="0" anchor="b"/>
                </a:tc>
                <a:tc>
                  <a:txBody>
                    <a:bodyPr/>
                    <a:lstStyle/>
                    <a:p>
                      <a:pPr algn="ctr" fontAlgn="b"/>
                      <a:r>
                        <a:rPr lang="nb-NO" sz="2800" b="0" i="0" u="none" strike="noStrike">
                          <a:solidFill>
                            <a:srgbClr val="000000"/>
                          </a:solidFill>
                          <a:effectLst/>
                          <a:latin typeface="Calibri" panose="020F0502020204030204" pitchFamily="34" charset="0"/>
                        </a:rPr>
                        <a:t>39,7</a:t>
                      </a:r>
                    </a:p>
                  </a:txBody>
                  <a:tcPr marL="9525" marR="9525" marT="9525" marB="0" anchor="b"/>
                </a:tc>
                <a:tc>
                  <a:txBody>
                    <a:bodyPr/>
                    <a:lstStyle/>
                    <a:p>
                      <a:pPr algn="ctr" fontAlgn="b"/>
                      <a:r>
                        <a:rPr lang="nb-NO" sz="2800" b="0" i="0" u="none" strike="noStrike" dirty="0">
                          <a:solidFill>
                            <a:srgbClr val="000000"/>
                          </a:solidFill>
                          <a:effectLst/>
                          <a:latin typeface="Calibri" panose="020F0502020204030204" pitchFamily="34" charset="0"/>
                        </a:rPr>
                        <a:t>29,8</a:t>
                      </a:r>
                    </a:p>
                  </a:txBody>
                  <a:tcPr marL="9525" marR="9525" marT="9525" marB="0" anchor="b"/>
                </a:tc>
                <a:extLst>
                  <a:ext uri="{0D108BD9-81ED-4DB2-BD59-A6C34878D82A}">
                    <a16:rowId xmlns:a16="http://schemas.microsoft.com/office/drawing/2014/main" val="3184479726"/>
                  </a:ext>
                </a:extLst>
              </a:tr>
            </a:tbl>
          </a:graphicData>
        </a:graphic>
      </p:graphicFrame>
    </p:spTree>
    <p:extLst>
      <p:ext uri="{BB962C8B-B14F-4D97-AF65-F5344CB8AC3E}">
        <p14:creationId xmlns:p14="http://schemas.microsoft.com/office/powerpoint/2010/main" val="1940668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sz="6600" dirty="0"/>
              <a:t>NOU 2023: På høy tid – Realisering av funksjonshindredes rettigheter</a:t>
            </a:r>
          </a:p>
        </p:txBody>
      </p:sp>
      <p:sp>
        <p:nvSpPr>
          <p:cNvPr id="3" name="Undertittel 2"/>
          <p:cNvSpPr>
            <a:spLocks noGrp="1"/>
          </p:cNvSpPr>
          <p:nvPr>
            <p:ph type="subTitle" idx="1"/>
          </p:nvPr>
        </p:nvSpPr>
        <p:spPr/>
        <p:txBody>
          <a:bodyPr>
            <a:normAutofit/>
          </a:bodyPr>
          <a:lstStyle/>
          <a:p>
            <a:r>
              <a:rPr lang="nb-NO" dirty="0"/>
              <a:t>- En gjennomgang av de viktigste områdene som er relevante for oss</a:t>
            </a:r>
            <a:endParaRPr lang="nb-NO" sz="3200" dirty="0"/>
          </a:p>
        </p:txBody>
      </p:sp>
      <p:sp>
        <p:nvSpPr>
          <p:cNvPr id="4" name="Plassholder for tekst 3"/>
          <p:cNvSpPr>
            <a:spLocks noGrp="1"/>
          </p:cNvSpPr>
          <p:nvPr>
            <p:ph type="body" sz="quarter" idx="10"/>
          </p:nvPr>
        </p:nvSpPr>
        <p:spPr>
          <a:xfrm>
            <a:off x="1930399" y="7809470"/>
            <a:ext cx="9091827" cy="724931"/>
          </a:xfrm>
        </p:spPr>
        <p:txBody>
          <a:bodyPr>
            <a:normAutofit fontScale="32500" lnSpcReduction="20000"/>
          </a:bodyPr>
          <a:lstStyle/>
          <a:p>
            <a:r>
              <a:rPr lang="nb-NO" sz="9600" dirty="0"/>
              <a:t>v/Camilla Huggins Aase, Rådgiver i Norsk Handikapforbund og tidligere sekretær for Likestillings- og </a:t>
            </a:r>
            <a:r>
              <a:rPr lang="nb-NO" sz="9600" dirty="0" err="1"/>
              <a:t>mangfoldsutvalget</a:t>
            </a:r>
            <a:endParaRPr lang="nb-NO" sz="9600" dirty="0"/>
          </a:p>
          <a:p>
            <a:endParaRPr lang="nb-NO" sz="8000" dirty="0"/>
          </a:p>
        </p:txBody>
      </p:sp>
    </p:spTree>
    <p:extLst>
      <p:ext uri="{BB962C8B-B14F-4D97-AF65-F5344CB8AC3E}">
        <p14:creationId xmlns:p14="http://schemas.microsoft.com/office/powerpoint/2010/main" val="2477365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Appell fra valgkomiteen</a:t>
            </a:r>
          </a:p>
        </p:txBody>
      </p:sp>
      <p:sp>
        <p:nvSpPr>
          <p:cNvPr id="3" name="Undertittel 2"/>
          <p:cNvSpPr>
            <a:spLocks noGrp="1"/>
          </p:cNvSpPr>
          <p:nvPr>
            <p:ph type="subTitle" idx="1"/>
          </p:nvPr>
        </p:nvSpPr>
        <p:spPr/>
        <p:txBody>
          <a:bodyPr>
            <a:normAutofit/>
          </a:bodyPr>
          <a:lstStyle/>
          <a:p>
            <a:endParaRPr lang="nb-NO" sz="3200" dirty="0"/>
          </a:p>
        </p:txBody>
      </p:sp>
      <p:sp>
        <p:nvSpPr>
          <p:cNvPr id="4" name="Plassholder for tekst 3"/>
          <p:cNvSpPr>
            <a:spLocks noGrp="1"/>
          </p:cNvSpPr>
          <p:nvPr>
            <p:ph type="body" sz="quarter" idx="10"/>
          </p:nvPr>
        </p:nvSpPr>
        <p:spPr/>
        <p:txBody>
          <a:bodyPr>
            <a:normAutofit/>
          </a:bodyPr>
          <a:lstStyle/>
          <a:p>
            <a:r>
              <a:rPr lang="nb-NO" dirty="0"/>
              <a:t>v/Nina Neby Hansen, leder av valgkomiteen</a:t>
            </a:r>
          </a:p>
        </p:txBody>
      </p:sp>
    </p:spTree>
    <p:extLst>
      <p:ext uri="{BB962C8B-B14F-4D97-AF65-F5344CB8AC3E}">
        <p14:creationId xmlns:p14="http://schemas.microsoft.com/office/powerpoint/2010/main" val="2139265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Arbeid så langt</a:t>
            </a:r>
          </a:p>
        </p:txBody>
      </p:sp>
      <p:sp>
        <p:nvSpPr>
          <p:cNvPr id="3" name="Plassholder for innhold 2"/>
          <p:cNvSpPr>
            <a:spLocks noGrp="1"/>
          </p:cNvSpPr>
          <p:nvPr>
            <p:ph idx="1"/>
          </p:nvPr>
        </p:nvSpPr>
        <p:spPr/>
        <p:txBody>
          <a:bodyPr/>
          <a:lstStyle/>
          <a:p>
            <a:r>
              <a:rPr lang="nb-NO" dirty="0"/>
              <a:t>Avholdt ett møte</a:t>
            </a:r>
          </a:p>
          <a:p>
            <a:r>
              <a:rPr lang="nb-NO" dirty="0"/>
              <a:t>Klargjort brev til sentralstyrets medlemmer, kontrollkomiteen og alle fylkeslag</a:t>
            </a:r>
          </a:p>
          <a:p>
            <a:pPr lvl="1"/>
            <a:r>
              <a:rPr lang="nb-NO" dirty="0"/>
              <a:t>Informasjon om at valgkomiteen er i arbeid</a:t>
            </a:r>
          </a:p>
          <a:p>
            <a:pPr lvl="1"/>
            <a:r>
              <a:rPr lang="nb-NO" dirty="0"/>
              <a:t>Informasjon om at vi vil ta kontakt</a:t>
            </a:r>
          </a:p>
          <a:p>
            <a:r>
              <a:rPr lang="nb-NO" dirty="0"/>
              <a:t>Deltagelse på fylkesledersamlingen</a:t>
            </a:r>
          </a:p>
          <a:p>
            <a:pPr lvl="1"/>
            <a:r>
              <a:rPr lang="nb-NO" dirty="0"/>
              <a:t>Presentere vårt arbeid</a:t>
            </a:r>
          </a:p>
          <a:p>
            <a:pPr lvl="1"/>
            <a:r>
              <a:rPr lang="nb-NO" dirty="0"/>
              <a:t>Snakke med sentralstyrets medlemmer</a:t>
            </a:r>
          </a:p>
          <a:p>
            <a:pPr lvl="1"/>
            <a:r>
              <a:rPr lang="nb-NO" dirty="0"/>
              <a:t>Bli kjent med og snakke med deltagende fylkesledere</a:t>
            </a:r>
          </a:p>
          <a:p>
            <a:endParaRPr lang="nb-NO" dirty="0"/>
          </a:p>
        </p:txBody>
      </p:sp>
    </p:spTree>
    <p:extLst>
      <p:ext uri="{BB962C8B-B14F-4D97-AF65-F5344CB8AC3E}">
        <p14:creationId xmlns:p14="http://schemas.microsoft.com/office/powerpoint/2010/main" val="3748280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Videre arbeid</a:t>
            </a:r>
          </a:p>
        </p:txBody>
      </p:sp>
      <p:sp>
        <p:nvSpPr>
          <p:cNvPr id="3" name="Plassholder for innhold 2"/>
          <p:cNvSpPr>
            <a:spLocks noGrp="1"/>
          </p:cNvSpPr>
          <p:nvPr>
            <p:ph idx="1"/>
          </p:nvPr>
        </p:nvSpPr>
        <p:spPr/>
        <p:txBody>
          <a:bodyPr/>
          <a:lstStyle/>
          <a:p>
            <a:r>
              <a:rPr lang="nb-NO" dirty="0"/>
              <a:t>Møte i valgkomiteen etter fylkesledersamlingen</a:t>
            </a:r>
          </a:p>
          <a:p>
            <a:pPr lvl="1"/>
            <a:r>
              <a:rPr lang="nb-NO" dirty="0"/>
              <a:t>Kort evaluering</a:t>
            </a:r>
          </a:p>
          <a:p>
            <a:pPr lvl="1"/>
            <a:r>
              <a:rPr lang="nb-NO" dirty="0"/>
              <a:t>Lengre møte etter frist for innsending</a:t>
            </a:r>
          </a:p>
          <a:p>
            <a:r>
              <a:rPr lang="nb-NO" dirty="0"/>
              <a:t>Intervju av sentralstyrets medlemmer</a:t>
            </a:r>
          </a:p>
          <a:p>
            <a:pPr lvl="1"/>
            <a:r>
              <a:rPr lang="nb-NO" dirty="0"/>
              <a:t>Deres tanker om styrearbeid fremover</a:t>
            </a:r>
          </a:p>
          <a:p>
            <a:pPr lvl="1"/>
            <a:r>
              <a:rPr lang="nb-NO" dirty="0"/>
              <a:t>Hva trenger styret</a:t>
            </a:r>
          </a:p>
          <a:p>
            <a:r>
              <a:rPr lang="nb-NO" dirty="0"/>
              <a:t>Gjennomgang av innkomne forslag fra fylkesavdelingene</a:t>
            </a:r>
          </a:p>
          <a:p>
            <a:pPr lvl="1"/>
            <a:r>
              <a:rPr lang="nb-NO" dirty="0"/>
              <a:t>Intervjue kandidater</a:t>
            </a:r>
          </a:p>
        </p:txBody>
      </p:sp>
    </p:spTree>
    <p:extLst>
      <p:ext uri="{BB962C8B-B14F-4D97-AF65-F5344CB8AC3E}">
        <p14:creationId xmlns:p14="http://schemas.microsoft.com/office/powerpoint/2010/main" val="274000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F89C6F-D591-588C-804D-674C67BECB52}"/>
              </a:ext>
            </a:extLst>
          </p:cNvPr>
          <p:cNvSpPr>
            <a:spLocks noGrp="1"/>
          </p:cNvSpPr>
          <p:nvPr>
            <p:ph type="title"/>
          </p:nvPr>
        </p:nvSpPr>
        <p:spPr>
          <a:xfrm>
            <a:off x="1260157" y="288036"/>
            <a:ext cx="13861732" cy="1155753"/>
          </a:xfrm>
        </p:spPr>
        <p:txBody>
          <a:bodyPr>
            <a:normAutofit/>
          </a:bodyPr>
          <a:lstStyle/>
          <a:p>
            <a:r>
              <a:rPr lang="nb-NO" sz="5400" dirty="0">
                <a:solidFill>
                  <a:schemeClr val="tx1"/>
                </a:solidFill>
              </a:rPr>
              <a:t>Program på lørdagen </a:t>
            </a:r>
          </a:p>
        </p:txBody>
      </p:sp>
      <p:graphicFrame>
        <p:nvGraphicFramePr>
          <p:cNvPr id="4" name="Plassholder for innhold 3">
            <a:extLst>
              <a:ext uri="{FF2B5EF4-FFF2-40B4-BE49-F238E27FC236}">
                <a16:creationId xmlns:a16="http://schemas.microsoft.com/office/drawing/2014/main" id="{6E017E1C-C536-C936-8B49-1B357549AA31}"/>
              </a:ext>
            </a:extLst>
          </p:cNvPr>
          <p:cNvGraphicFramePr>
            <a:graphicFrameLocks noGrp="1"/>
          </p:cNvGraphicFramePr>
          <p:nvPr>
            <p:ph idx="1"/>
            <p:extLst>
              <p:ext uri="{D42A27DB-BD31-4B8C-83A1-F6EECF244321}">
                <p14:modId xmlns:p14="http://schemas.microsoft.com/office/powerpoint/2010/main" val="3730908348"/>
              </p:ext>
            </p:extLst>
          </p:nvPr>
        </p:nvGraphicFramePr>
        <p:xfrm>
          <a:off x="1260156" y="1443789"/>
          <a:ext cx="14320739" cy="7579010"/>
        </p:xfrm>
        <a:graphic>
          <a:graphicData uri="http://schemas.openxmlformats.org/drawingml/2006/table">
            <a:tbl>
              <a:tblPr firstRow="1" bandRow="1">
                <a:tableStyleId>{21E4AEA4-8DFA-4A89-87EB-49C32662AFE0}</a:tableStyleId>
              </a:tblPr>
              <a:tblGrid>
                <a:gridCol w="2322221">
                  <a:extLst>
                    <a:ext uri="{9D8B030D-6E8A-4147-A177-3AD203B41FA5}">
                      <a16:colId xmlns:a16="http://schemas.microsoft.com/office/drawing/2014/main" val="1147737909"/>
                    </a:ext>
                  </a:extLst>
                </a:gridCol>
                <a:gridCol w="11998518">
                  <a:extLst>
                    <a:ext uri="{9D8B030D-6E8A-4147-A177-3AD203B41FA5}">
                      <a16:colId xmlns:a16="http://schemas.microsoft.com/office/drawing/2014/main" val="1311474361"/>
                    </a:ext>
                  </a:extLst>
                </a:gridCol>
              </a:tblGrid>
              <a:tr h="397079">
                <a:tc>
                  <a:txBody>
                    <a:bodyPr/>
                    <a:lstStyle/>
                    <a:p>
                      <a:r>
                        <a:rPr lang="nb-NO" sz="1600" dirty="0"/>
                        <a:t>Lørdag </a:t>
                      </a:r>
                    </a:p>
                  </a:txBody>
                  <a:tcPr/>
                </a:tc>
                <a:tc>
                  <a:txBody>
                    <a:bodyPr/>
                    <a:lstStyle/>
                    <a:p>
                      <a:endParaRPr lang="nb-NO" sz="1600" dirty="0"/>
                    </a:p>
                  </a:txBody>
                  <a:tcPr/>
                </a:tc>
                <a:extLst>
                  <a:ext uri="{0D108BD9-81ED-4DB2-BD59-A6C34878D82A}">
                    <a16:rowId xmlns:a16="http://schemas.microsoft.com/office/drawing/2014/main" val="3118776735"/>
                  </a:ext>
                </a:extLst>
              </a:tr>
              <a:tr h="912847">
                <a:tc>
                  <a:txBody>
                    <a:bodyPr/>
                    <a:lstStyle/>
                    <a:p>
                      <a:r>
                        <a:rPr lang="nb-NO" sz="1600" dirty="0"/>
                        <a:t>kl. 09.00</a:t>
                      </a:r>
                    </a:p>
                  </a:txBody>
                  <a:tcPr/>
                </a:tc>
                <a:tc>
                  <a:txBody>
                    <a:bodyPr/>
                    <a:lstStyle/>
                    <a:p>
                      <a:r>
                        <a:rPr lang="nb-NO" sz="1600" dirty="0"/>
                        <a:t>Velkommen</a:t>
                      </a:r>
                      <a:br>
                        <a:rPr lang="nb-NO" sz="1600" dirty="0"/>
                      </a:br>
                      <a:r>
                        <a:rPr lang="nb-NO" sz="1600" dirty="0"/>
                        <a:t>v/ Bente</a:t>
                      </a:r>
                      <a:br>
                        <a:rPr lang="nb-NO" sz="1600" dirty="0"/>
                      </a:br>
                      <a:r>
                        <a:rPr lang="nb-NO" sz="1600" dirty="0"/>
                        <a:t>Presentasjon av program og deltagere</a:t>
                      </a:r>
                    </a:p>
                  </a:txBody>
                  <a:tcPr/>
                </a:tc>
                <a:extLst>
                  <a:ext uri="{0D108BD9-81ED-4DB2-BD59-A6C34878D82A}">
                    <a16:rowId xmlns:a16="http://schemas.microsoft.com/office/drawing/2014/main" val="2225396829"/>
                  </a:ext>
                </a:extLst>
              </a:tr>
              <a:tr h="642373">
                <a:tc>
                  <a:txBody>
                    <a:bodyPr/>
                    <a:lstStyle/>
                    <a:p>
                      <a:r>
                        <a:rPr lang="nb-NO" sz="1600" dirty="0"/>
                        <a:t>kl. 09.30</a:t>
                      </a:r>
                    </a:p>
                  </a:txBody>
                  <a:tcPr/>
                </a:tc>
                <a:tc>
                  <a:txBody>
                    <a:bodyPr/>
                    <a:lstStyle/>
                    <a:p>
                      <a:r>
                        <a:rPr lang="nb-NO" sz="1600" dirty="0"/>
                        <a:t>Hva skjer interessepolitisk?</a:t>
                      </a:r>
                      <a:br>
                        <a:rPr lang="nb-NO" sz="1600" dirty="0"/>
                      </a:br>
                      <a:r>
                        <a:rPr lang="nb-NO" sz="1600" dirty="0"/>
                        <a:t>v/ Kristin og Eva</a:t>
                      </a:r>
                    </a:p>
                  </a:txBody>
                  <a:tcPr/>
                </a:tc>
                <a:extLst>
                  <a:ext uri="{0D108BD9-81ED-4DB2-BD59-A6C34878D82A}">
                    <a16:rowId xmlns:a16="http://schemas.microsoft.com/office/drawing/2014/main" val="163408118"/>
                  </a:ext>
                </a:extLst>
              </a:tr>
              <a:tr h="421317">
                <a:tc>
                  <a:txBody>
                    <a:bodyPr/>
                    <a:lstStyle/>
                    <a:p>
                      <a:r>
                        <a:rPr lang="nb-NO" sz="1600" dirty="0"/>
                        <a:t>kl. 11.00</a:t>
                      </a:r>
                    </a:p>
                  </a:txBody>
                  <a:tcPr/>
                </a:tc>
                <a:tc>
                  <a:txBody>
                    <a:bodyPr/>
                    <a:lstStyle/>
                    <a:p>
                      <a:r>
                        <a:rPr lang="nb-NO" sz="1600" dirty="0"/>
                        <a:t>Pause</a:t>
                      </a:r>
                    </a:p>
                  </a:txBody>
                  <a:tcPr/>
                </a:tc>
                <a:extLst>
                  <a:ext uri="{0D108BD9-81ED-4DB2-BD59-A6C34878D82A}">
                    <a16:rowId xmlns:a16="http://schemas.microsoft.com/office/drawing/2014/main" val="1178573093"/>
                  </a:ext>
                </a:extLst>
              </a:tr>
              <a:tr h="642373">
                <a:tc>
                  <a:txBody>
                    <a:bodyPr/>
                    <a:lstStyle/>
                    <a:p>
                      <a:r>
                        <a:rPr lang="nb-NO" sz="1600" dirty="0"/>
                        <a:t>kl. 11.30</a:t>
                      </a:r>
                    </a:p>
                  </a:txBody>
                  <a:tcPr/>
                </a:tc>
                <a:tc>
                  <a:txBody>
                    <a:bodyPr/>
                    <a:lstStyle/>
                    <a:p>
                      <a:r>
                        <a:rPr lang="nb-NO" sz="1600" dirty="0"/>
                        <a:t>NOU 2023: På høy tid – Realisering av funksjonshindredes rettigheter</a:t>
                      </a:r>
                      <a:br>
                        <a:rPr lang="nb-NO" sz="1600" dirty="0"/>
                      </a:br>
                      <a:r>
                        <a:rPr lang="nb-NO" sz="1600" dirty="0"/>
                        <a:t>v/ Camilla Huggins Aase (ekstern innleder)</a:t>
                      </a:r>
                    </a:p>
                  </a:txBody>
                  <a:tcPr/>
                </a:tc>
                <a:extLst>
                  <a:ext uri="{0D108BD9-81ED-4DB2-BD59-A6C34878D82A}">
                    <a16:rowId xmlns:a16="http://schemas.microsoft.com/office/drawing/2014/main" val="1688160815"/>
                  </a:ext>
                </a:extLst>
              </a:tr>
              <a:tr h="421317">
                <a:tc>
                  <a:txBody>
                    <a:bodyPr/>
                    <a:lstStyle/>
                    <a:p>
                      <a:r>
                        <a:rPr lang="nb-NO" sz="1600" dirty="0"/>
                        <a:t>kl. 13.00</a:t>
                      </a:r>
                    </a:p>
                  </a:txBody>
                  <a:tcPr/>
                </a:tc>
                <a:tc>
                  <a:txBody>
                    <a:bodyPr/>
                    <a:lstStyle/>
                    <a:p>
                      <a:r>
                        <a:rPr lang="nb-NO" sz="1600" dirty="0"/>
                        <a:t>Lunsj</a:t>
                      </a:r>
                    </a:p>
                  </a:txBody>
                  <a:tcPr/>
                </a:tc>
                <a:extLst>
                  <a:ext uri="{0D108BD9-81ED-4DB2-BD59-A6C34878D82A}">
                    <a16:rowId xmlns:a16="http://schemas.microsoft.com/office/drawing/2014/main" val="2158134938"/>
                  </a:ext>
                </a:extLst>
              </a:tr>
              <a:tr h="421317">
                <a:tc>
                  <a:txBody>
                    <a:bodyPr/>
                    <a:lstStyle/>
                    <a:p>
                      <a:r>
                        <a:rPr lang="nb-NO" sz="1600" dirty="0"/>
                        <a:t>kl. 14.00</a:t>
                      </a:r>
                    </a:p>
                  </a:txBody>
                  <a:tcPr/>
                </a:tc>
                <a:tc>
                  <a:txBody>
                    <a:bodyPr/>
                    <a:lstStyle/>
                    <a:p>
                      <a:r>
                        <a:rPr lang="nb-NO" sz="1600" dirty="0"/>
                        <a:t>Appell fra valgkomiteen</a:t>
                      </a:r>
                      <a:br>
                        <a:rPr lang="nb-NO" sz="1600" dirty="0"/>
                      </a:br>
                      <a:r>
                        <a:rPr lang="nb-NO" sz="1600" dirty="0"/>
                        <a:t>v/ Nina </a:t>
                      </a:r>
                    </a:p>
                  </a:txBody>
                  <a:tcPr/>
                </a:tc>
                <a:extLst>
                  <a:ext uri="{0D108BD9-81ED-4DB2-BD59-A6C34878D82A}">
                    <a16:rowId xmlns:a16="http://schemas.microsoft.com/office/drawing/2014/main" val="1611884606"/>
                  </a:ext>
                </a:extLst>
              </a:tr>
              <a:tr h="592570">
                <a:tc>
                  <a:txBody>
                    <a:bodyPr/>
                    <a:lstStyle/>
                    <a:p>
                      <a:r>
                        <a:rPr lang="nb-NO" sz="1600" dirty="0"/>
                        <a:t>kl. 14.15</a:t>
                      </a:r>
                    </a:p>
                  </a:txBody>
                  <a:tcPr/>
                </a:tc>
                <a:tc>
                  <a:txBody>
                    <a:bodyPr/>
                    <a:lstStyle/>
                    <a:p>
                      <a:r>
                        <a:rPr lang="nb-NO" sz="1600" dirty="0"/>
                        <a:t>Hva skjer i nettverkene?</a:t>
                      </a:r>
                      <a:br>
                        <a:rPr lang="nb-NO" sz="1600" dirty="0"/>
                      </a:br>
                      <a:r>
                        <a:rPr lang="nb-NO" sz="1600" dirty="0"/>
                        <a:t> v/Kristin, Anita og Sofie</a:t>
                      </a:r>
                    </a:p>
                  </a:txBody>
                  <a:tcPr/>
                </a:tc>
                <a:extLst>
                  <a:ext uri="{0D108BD9-81ED-4DB2-BD59-A6C34878D82A}">
                    <a16:rowId xmlns:a16="http://schemas.microsoft.com/office/drawing/2014/main" val="2421074102"/>
                  </a:ext>
                </a:extLst>
              </a:tr>
              <a:tr h="421317">
                <a:tc>
                  <a:txBody>
                    <a:bodyPr/>
                    <a:lstStyle/>
                    <a:p>
                      <a:r>
                        <a:rPr lang="nb-NO" sz="1600" dirty="0"/>
                        <a:t>kl. 14.45</a:t>
                      </a:r>
                    </a:p>
                  </a:txBody>
                  <a:tcPr/>
                </a:tc>
                <a:tc>
                  <a:txBody>
                    <a:bodyPr/>
                    <a:lstStyle/>
                    <a:p>
                      <a:r>
                        <a:rPr lang="nb-NO" sz="1600" dirty="0"/>
                        <a:t>Pause</a:t>
                      </a:r>
                    </a:p>
                  </a:txBody>
                  <a:tcPr/>
                </a:tc>
                <a:extLst>
                  <a:ext uri="{0D108BD9-81ED-4DB2-BD59-A6C34878D82A}">
                    <a16:rowId xmlns:a16="http://schemas.microsoft.com/office/drawing/2014/main" val="3843385318"/>
                  </a:ext>
                </a:extLst>
              </a:tr>
              <a:tr h="642373">
                <a:tc>
                  <a:txBody>
                    <a:bodyPr/>
                    <a:lstStyle/>
                    <a:p>
                      <a:r>
                        <a:rPr lang="nb-NO" sz="1600" dirty="0"/>
                        <a:t>kl. 15.00</a:t>
                      </a:r>
                    </a:p>
                  </a:txBody>
                  <a:tcPr/>
                </a:tc>
                <a:tc>
                  <a:txBody>
                    <a:bodyPr/>
                    <a:lstStyle/>
                    <a:p>
                      <a:r>
                        <a:rPr lang="nb-NO" sz="1600" dirty="0"/>
                        <a:t>Arbeidet med nye inntekter og </a:t>
                      </a:r>
                      <a:r>
                        <a:rPr lang="nb-NO" sz="1600" dirty="0" err="1"/>
                        <a:t>fundraising</a:t>
                      </a:r>
                      <a:r>
                        <a:rPr lang="nb-NO" sz="1600" dirty="0"/>
                        <a:t/>
                      </a:r>
                      <a:br>
                        <a:rPr lang="nb-NO" sz="1600" dirty="0"/>
                      </a:br>
                      <a:r>
                        <a:rPr lang="nb-NO" sz="1600" dirty="0"/>
                        <a:t>v/Gordon</a:t>
                      </a:r>
                    </a:p>
                  </a:txBody>
                  <a:tcPr/>
                </a:tc>
                <a:extLst>
                  <a:ext uri="{0D108BD9-81ED-4DB2-BD59-A6C34878D82A}">
                    <a16:rowId xmlns:a16="http://schemas.microsoft.com/office/drawing/2014/main" val="2221850998"/>
                  </a:ext>
                </a:extLst>
              </a:tr>
              <a:tr h="421317">
                <a:tc>
                  <a:txBody>
                    <a:bodyPr/>
                    <a:lstStyle/>
                    <a:p>
                      <a:r>
                        <a:rPr lang="nb-NO" sz="1600" dirty="0"/>
                        <a:t>kl. 16.00</a:t>
                      </a:r>
                    </a:p>
                  </a:txBody>
                  <a:tcPr/>
                </a:tc>
                <a:tc>
                  <a:txBody>
                    <a:bodyPr/>
                    <a:lstStyle/>
                    <a:p>
                      <a:r>
                        <a:rPr lang="nb-NO" sz="1600" dirty="0"/>
                        <a:t>Pause</a:t>
                      </a:r>
                    </a:p>
                  </a:txBody>
                  <a:tcPr/>
                </a:tc>
                <a:extLst>
                  <a:ext uri="{0D108BD9-81ED-4DB2-BD59-A6C34878D82A}">
                    <a16:rowId xmlns:a16="http://schemas.microsoft.com/office/drawing/2014/main" val="2781452703"/>
                  </a:ext>
                </a:extLst>
              </a:tr>
              <a:tr h="642373">
                <a:tc>
                  <a:txBody>
                    <a:bodyPr/>
                    <a:lstStyle/>
                    <a:p>
                      <a:r>
                        <a:rPr lang="nb-NO" sz="1600" dirty="0"/>
                        <a:t>kl. 16.15</a:t>
                      </a:r>
                    </a:p>
                  </a:txBody>
                  <a:tcPr/>
                </a:tc>
                <a:tc>
                  <a:txBody>
                    <a:bodyPr/>
                    <a:lstStyle/>
                    <a:p>
                      <a:r>
                        <a:rPr lang="nb-NO" sz="1600" dirty="0"/>
                        <a:t>Landsmøtet 2024</a:t>
                      </a:r>
                      <a:br>
                        <a:rPr lang="nb-NO" sz="1600" dirty="0"/>
                      </a:br>
                      <a:r>
                        <a:rPr lang="nb-NO" sz="1600" dirty="0"/>
                        <a:t>v/Eva</a:t>
                      </a:r>
                    </a:p>
                  </a:txBody>
                  <a:tcPr/>
                </a:tc>
                <a:extLst>
                  <a:ext uri="{0D108BD9-81ED-4DB2-BD59-A6C34878D82A}">
                    <a16:rowId xmlns:a16="http://schemas.microsoft.com/office/drawing/2014/main" val="3053387773"/>
                  </a:ext>
                </a:extLst>
              </a:tr>
              <a:tr h="421317">
                <a:tc>
                  <a:txBody>
                    <a:bodyPr/>
                    <a:lstStyle/>
                    <a:p>
                      <a:r>
                        <a:rPr lang="nb-NO" sz="1600" dirty="0"/>
                        <a:t>kl. 17.00</a:t>
                      </a:r>
                    </a:p>
                  </a:txBody>
                  <a:tcPr/>
                </a:tc>
                <a:tc>
                  <a:txBody>
                    <a:bodyPr/>
                    <a:lstStyle/>
                    <a:p>
                      <a:r>
                        <a:rPr lang="nb-NO" sz="1600" dirty="0"/>
                        <a:t>Avslutning for dagen</a:t>
                      </a:r>
                    </a:p>
                  </a:txBody>
                  <a:tcPr/>
                </a:tc>
                <a:extLst>
                  <a:ext uri="{0D108BD9-81ED-4DB2-BD59-A6C34878D82A}">
                    <a16:rowId xmlns:a16="http://schemas.microsoft.com/office/drawing/2014/main" val="1458057367"/>
                  </a:ext>
                </a:extLst>
              </a:tr>
              <a:tr h="421317">
                <a:tc>
                  <a:txBody>
                    <a:bodyPr/>
                    <a:lstStyle/>
                    <a:p>
                      <a:r>
                        <a:rPr lang="nb-NO" sz="1600" dirty="0"/>
                        <a:t>Kl. 19.00</a:t>
                      </a:r>
                    </a:p>
                  </a:txBody>
                  <a:tcPr/>
                </a:tc>
                <a:tc>
                  <a:txBody>
                    <a:bodyPr/>
                    <a:lstStyle/>
                    <a:p>
                      <a:r>
                        <a:rPr lang="nb-NO" sz="1600" dirty="0"/>
                        <a:t>Middag der sentralstyret er vertskap</a:t>
                      </a:r>
                    </a:p>
                  </a:txBody>
                  <a:tcPr/>
                </a:tc>
                <a:extLst>
                  <a:ext uri="{0D108BD9-81ED-4DB2-BD59-A6C34878D82A}">
                    <a16:rowId xmlns:a16="http://schemas.microsoft.com/office/drawing/2014/main" val="142338483"/>
                  </a:ext>
                </a:extLst>
              </a:tr>
            </a:tbl>
          </a:graphicData>
        </a:graphic>
      </p:graphicFrame>
    </p:spTree>
    <p:extLst>
      <p:ext uri="{BB962C8B-B14F-4D97-AF65-F5344CB8AC3E}">
        <p14:creationId xmlns:p14="http://schemas.microsoft.com/office/powerpoint/2010/main" val="2460980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skal vi levere?</a:t>
            </a:r>
          </a:p>
        </p:txBody>
      </p:sp>
      <p:sp>
        <p:nvSpPr>
          <p:cNvPr id="3" name="Plassholder for innhold 2"/>
          <p:cNvSpPr>
            <a:spLocks noGrp="1"/>
          </p:cNvSpPr>
          <p:nvPr>
            <p:ph idx="1"/>
          </p:nvPr>
        </p:nvSpPr>
        <p:spPr/>
        <p:txBody>
          <a:bodyPr/>
          <a:lstStyle/>
          <a:p>
            <a:r>
              <a:rPr lang="nb-NO" dirty="0"/>
              <a:t>En innstillinger</a:t>
            </a:r>
          </a:p>
          <a:p>
            <a:pPr lvl="1"/>
            <a:r>
              <a:rPr lang="nb-NO" dirty="0"/>
              <a:t>Etter dagens vedtekter: 9 medlemmer 3 vara </a:t>
            </a:r>
          </a:p>
          <a:p>
            <a:pPr lvl="1"/>
            <a:r>
              <a:rPr lang="nb-NO" dirty="0"/>
              <a:t>Representant fra CPU med vara </a:t>
            </a:r>
          </a:p>
          <a:p>
            <a:r>
              <a:rPr lang="nb-NO" dirty="0"/>
              <a:t>Kontrollkomite</a:t>
            </a:r>
          </a:p>
          <a:p>
            <a:r>
              <a:rPr lang="nb-NO" dirty="0"/>
              <a:t>Revisor</a:t>
            </a:r>
          </a:p>
          <a:p>
            <a:pPr lvl="1"/>
            <a:r>
              <a:rPr lang="nb-NO" dirty="0"/>
              <a:t>Anbefales fra sekretariat og sentralstyre</a:t>
            </a:r>
          </a:p>
          <a:p>
            <a:r>
              <a:rPr lang="nb-NO" dirty="0"/>
              <a:t>Valgkomite</a:t>
            </a:r>
          </a:p>
          <a:p>
            <a:pPr lvl="1"/>
            <a:r>
              <a:rPr lang="nb-NO" dirty="0"/>
              <a:t>3 medlemmer, 1 vara</a:t>
            </a:r>
          </a:p>
          <a:p>
            <a:pPr marL="0" indent="0">
              <a:buNone/>
            </a:pPr>
            <a:endParaRPr lang="nb-NO" dirty="0"/>
          </a:p>
        </p:txBody>
      </p:sp>
    </p:spTree>
    <p:extLst>
      <p:ext uri="{BB962C8B-B14F-4D97-AF65-F5344CB8AC3E}">
        <p14:creationId xmlns:p14="http://schemas.microsoft.com/office/powerpoint/2010/main" val="2084128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p:txBody>
          <a:bodyPr/>
          <a:lstStyle/>
          <a:p>
            <a:endParaRPr lang="nb-NO"/>
          </a:p>
        </p:txBody>
      </p:sp>
      <p:sp>
        <p:nvSpPr>
          <p:cNvPr id="3" name="Plassholder for tekst 2"/>
          <p:cNvSpPr>
            <a:spLocks noGrp="1"/>
          </p:cNvSpPr>
          <p:nvPr>
            <p:ph type="body" sz="quarter" idx="11"/>
          </p:nvPr>
        </p:nvSpPr>
        <p:spPr>
          <a:xfrm>
            <a:off x="1260157" y="2549769"/>
            <a:ext cx="13321666" cy="2598874"/>
          </a:xfrm>
        </p:spPr>
        <p:txBody>
          <a:bodyPr/>
          <a:lstStyle/>
          <a:p>
            <a:pPr algn="ctr"/>
            <a:r>
              <a:rPr lang="nb-NO" dirty="0"/>
              <a:t>Valgkomiteen er avhengig av fylkesavdelingene for å finne kandidater til å fylle alle verv</a:t>
            </a:r>
          </a:p>
        </p:txBody>
      </p:sp>
    </p:spTree>
    <p:extLst>
      <p:ext uri="{BB962C8B-B14F-4D97-AF65-F5344CB8AC3E}">
        <p14:creationId xmlns:p14="http://schemas.microsoft.com/office/powerpoint/2010/main" val="2567514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trenger vi fra dere?	</a:t>
            </a:r>
          </a:p>
        </p:txBody>
      </p:sp>
      <p:sp>
        <p:nvSpPr>
          <p:cNvPr id="3" name="Plassholder for innhold 2"/>
          <p:cNvSpPr>
            <a:spLocks noGrp="1"/>
          </p:cNvSpPr>
          <p:nvPr>
            <p:ph idx="1"/>
          </p:nvPr>
        </p:nvSpPr>
        <p:spPr/>
        <p:txBody>
          <a:bodyPr/>
          <a:lstStyle/>
          <a:p>
            <a:r>
              <a:rPr lang="nb-NO" dirty="0"/>
              <a:t>Dialog</a:t>
            </a:r>
          </a:p>
          <a:p>
            <a:r>
              <a:rPr lang="nb-NO" dirty="0"/>
              <a:t>Innspill til aktuelle kandidater	</a:t>
            </a:r>
          </a:p>
          <a:p>
            <a:pPr lvl="1"/>
            <a:r>
              <a:rPr lang="nb-NO" dirty="0"/>
              <a:t>Vi ønsker minst ett forslag fra hver fylkesavdeling</a:t>
            </a:r>
          </a:p>
          <a:p>
            <a:pPr lvl="1"/>
            <a:r>
              <a:rPr lang="nb-NO" dirty="0"/>
              <a:t>Se på eget styre</a:t>
            </a:r>
          </a:p>
          <a:p>
            <a:pPr lvl="1"/>
            <a:r>
              <a:rPr lang="nb-NO" dirty="0"/>
              <a:t>Se ut i hele medlemsmassen deres, finnes det ildsjeler som kan være aktuelle for sentralstyret?</a:t>
            </a:r>
          </a:p>
          <a:p>
            <a:pPr lvl="1"/>
            <a:r>
              <a:rPr lang="nb-NO" dirty="0"/>
              <a:t>Send inn forslag så snart som mulig, og overhold frist</a:t>
            </a:r>
            <a:r>
              <a:rPr lang="nb-NO" dirty="0">
                <a:sym typeface="Wingdings" panose="05000000000000000000" pitchFamily="2" charset="2"/>
              </a:rPr>
              <a:t></a:t>
            </a:r>
          </a:p>
          <a:p>
            <a:pPr marL="396000" lvl="1" indent="0">
              <a:buNone/>
            </a:pPr>
            <a:endParaRPr lang="nb-NO" dirty="0"/>
          </a:p>
        </p:txBody>
      </p:sp>
    </p:spTree>
    <p:extLst>
      <p:ext uri="{BB962C8B-B14F-4D97-AF65-F5344CB8AC3E}">
        <p14:creationId xmlns:p14="http://schemas.microsoft.com/office/powerpoint/2010/main" val="1044960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p:txBody>
          <a:bodyPr/>
          <a:lstStyle/>
          <a:p>
            <a:endParaRPr lang="nb-NO"/>
          </a:p>
        </p:txBody>
      </p:sp>
      <p:sp>
        <p:nvSpPr>
          <p:cNvPr id="3" name="Plassholder for tekst 2"/>
          <p:cNvSpPr>
            <a:spLocks noGrp="1"/>
          </p:cNvSpPr>
          <p:nvPr>
            <p:ph type="body" sz="quarter" idx="11"/>
          </p:nvPr>
        </p:nvSpPr>
        <p:spPr>
          <a:xfrm>
            <a:off x="1260157" y="2514600"/>
            <a:ext cx="13321666" cy="2634042"/>
          </a:xfrm>
        </p:spPr>
        <p:txBody>
          <a:bodyPr>
            <a:normAutofit/>
          </a:bodyPr>
          <a:lstStyle/>
          <a:p>
            <a:pPr algn="ctr"/>
            <a:r>
              <a:rPr lang="nb-NO" dirty="0">
                <a:sym typeface="Wingdings" panose="05000000000000000000" pitchFamily="2" charset="2"/>
              </a:rPr>
              <a:t>Dersom fylkesavdelingen allerede har ett medlem i sentralstyret som dere ønsker skal fortsette, husk å fremme personen som aktuell kandidat!</a:t>
            </a:r>
            <a:endParaRPr lang="nb-NO" dirty="0"/>
          </a:p>
          <a:p>
            <a:endParaRPr lang="nb-NO" dirty="0"/>
          </a:p>
        </p:txBody>
      </p:sp>
    </p:spTree>
    <p:extLst>
      <p:ext uri="{BB962C8B-B14F-4D97-AF65-F5344CB8AC3E}">
        <p14:creationId xmlns:p14="http://schemas.microsoft.com/office/powerpoint/2010/main" val="1112716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Kontakt	</a:t>
            </a:r>
          </a:p>
        </p:txBody>
      </p:sp>
      <p:sp>
        <p:nvSpPr>
          <p:cNvPr id="3" name="Plassholder for innhold 2"/>
          <p:cNvSpPr>
            <a:spLocks noGrp="1"/>
          </p:cNvSpPr>
          <p:nvPr>
            <p:ph idx="1"/>
          </p:nvPr>
        </p:nvSpPr>
        <p:spPr/>
        <p:txBody>
          <a:bodyPr/>
          <a:lstStyle/>
          <a:p>
            <a:r>
              <a:rPr lang="nb-NO" dirty="0"/>
              <a:t>Send inn deres forslag til valgkomiteen ved leder Nina Neby Hansen: 				</a:t>
            </a:r>
            <a:r>
              <a:rPr lang="nb-NO" dirty="0">
                <a:hlinkClick r:id="rId2"/>
              </a:rPr>
              <a:t>nebyhansen@gmail.com</a:t>
            </a:r>
            <a:endParaRPr lang="nb-NO" dirty="0"/>
          </a:p>
          <a:p>
            <a:endParaRPr lang="nb-NO" dirty="0"/>
          </a:p>
          <a:p>
            <a:r>
              <a:rPr lang="nb-NO" dirty="0"/>
              <a:t>Frist for å fremme kandidater 15. januar 2024</a:t>
            </a:r>
          </a:p>
        </p:txBody>
      </p:sp>
    </p:spTree>
    <p:extLst>
      <p:ext uri="{BB962C8B-B14F-4D97-AF65-F5344CB8AC3E}">
        <p14:creationId xmlns:p14="http://schemas.microsoft.com/office/powerpoint/2010/main" val="647707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Hva skjer i nettverkene?</a:t>
            </a:r>
          </a:p>
        </p:txBody>
      </p:sp>
      <p:sp>
        <p:nvSpPr>
          <p:cNvPr id="3" name="Undertittel 2"/>
          <p:cNvSpPr>
            <a:spLocks noGrp="1"/>
          </p:cNvSpPr>
          <p:nvPr>
            <p:ph type="subTitle" idx="1"/>
          </p:nvPr>
        </p:nvSpPr>
        <p:spPr/>
        <p:txBody>
          <a:bodyPr>
            <a:normAutofit/>
          </a:bodyPr>
          <a:lstStyle/>
          <a:p>
            <a:r>
              <a:rPr lang="nb-NO" dirty="0"/>
              <a:t>- status nasjonalt og i fylkene</a:t>
            </a:r>
          </a:p>
        </p:txBody>
      </p:sp>
      <p:sp>
        <p:nvSpPr>
          <p:cNvPr id="4" name="Plassholder for tekst 3"/>
          <p:cNvSpPr>
            <a:spLocks noGrp="1"/>
          </p:cNvSpPr>
          <p:nvPr>
            <p:ph type="body" sz="quarter" idx="10"/>
          </p:nvPr>
        </p:nvSpPr>
        <p:spPr/>
        <p:txBody>
          <a:bodyPr>
            <a:normAutofit/>
          </a:bodyPr>
          <a:lstStyle/>
          <a:p>
            <a:r>
              <a:rPr lang="nb-NO" dirty="0"/>
              <a:t>V/flere </a:t>
            </a:r>
          </a:p>
        </p:txBody>
      </p:sp>
    </p:spTree>
    <p:extLst>
      <p:ext uri="{BB962C8B-B14F-4D97-AF65-F5344CB8AC3E}">
        <p14:creationId xmlns:p14="http://schemas.microsoft.com/office/powerpoint/2010/main" val="74958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F18973-2636-27BF-D8A2-9A04DB68E7D4}"/>
              </a:ext>
            </a:extLst>
          </p:cNvPr>
          <p:cNvSpPr>
            <a:spLocks noGrp="1"/>
          </p:cNvSpPr>
          <p:nvPr>
            <p:ph type="title"/>
          </p:nvPr>
        </p:nvSpPr>
        <p:spPr/>
        <p:txBody>
          <a:bodyPr>
            <a:normAutofit/>
          </a:bodyPr>
          <a:lstStyle/>
          <a:p>
            <a:r>
              <a:rPr lang="nb-NO" sz="4800" dirty="0">
                <a:solidFill>
                  <a:schemeClr val="tx1"/>
                </a:solidFill>
              </a:rPr>
              <a:t>Nettverk i CP-foreningen </a:t>
            </a:r>
            <a:endParaRPr lang="nb-NO" sz="4800" dirty="0"/>
          </a:p>
        </p:txBody>
      </p:sp>
      <p:sp>
        <p:nvSpPr>
          <p:cNvPr id="3" name="Plassholder for innhold 2">
            <a:extLst>
              <a:ext uri="{FF2B5EF4-FFF2-40B4-BE49-F238E27FC236}">
                <a16:creationId xmlns:a16="http://schemas.microsoft.com/office/drawing/2014/main" id="{A89B31DB-C42D-437A-295D-6207E75EA7A9}"/>
              </a:ext>
            </a:extLst>
          </p:cNvPr>
          <p:cNvSpPr>
            <a:spLocks noGrp="1"/>
          </p:cNvSpPr>
          <p:nvPr>
            <p:ph sz="half" idx="1"/>
          </p:nvPr>
        </p:nvSpPr>
        <p:spPr/>
        <p:txBody>
          <a:bodyPr>
            <a:normAutofit fontScale="70000" lnSpcReduction="20000"/>
          </a:bodyPr>
          <a:lstStyle/>
          <a:p>
            <a:pPr>
              <a:buClrTx/>
            </a:pPr>
            <a:endParaRPr lang="nb-NO" sz="3600" dirty="0"/>
          </a:p>
          <a:p>
            <a:pPr>
              <a:buClrTx/>
            </a:pPr>
            <a:r>
              <a:rPr lang="nb-NO" sz="3600" dirty="0"/>
              <a:t>Landsmøtet 2022 vedtok retningslinjer for etablering og oppfølging av nettverk i CP-foreningen.</a:t>
            </a:r>
          </a:p>
          <a:p>
            <a:pPr>
              <a:buClrTx/>
            </a:pPr>
            <a:r>
              <a:rPr lang="nb-NO" sz="3600" b="1" dirty="0"/>
              <a:t>Hovedmålsetninger: </a:t>
            </a:r>
            <a:br>
              <a:rPr lang="nb-NO" sz="3600" b="1" dirty="0"/>
            </a:br>
            <a:r>
              <a:rPr lang="nb-NO" sz="3600" b="1" dirty="0"/>
              <a:t>-</a:t>
            </a:r>
            <a:r>
              <a:rPr lang="nb-NO" sz="3600" dirty="0"/>
              <a:t>Skape økt aktivitet</a:t>
            </a:r>
            <a:br>
              <a:rPr lang="nb-NO" sz="3600" dirty="0"/>
            </a:br>
            <a:r>
              <a:rPr lang="nb-NO" sz="3600" dirty="0"/>
              <a:t>-Legge til rette for at flere føler tilhørighet </a:t>
            </a:r>
            <a:br>
              <a:rPr lang="nb-NO" sz="3600" dirty="0"/>
            </a:br>
            <a:r>
              <a:rPr lang="nb-NO" sz="3600" dirty="0"/>
              <a:t>-Få innspill i viktige saker.</a:t>
            </a:r>
          </a:p>
          <a:p>
            <a:pPr>
              <a:buClrTx/>
            </a:pPr>
            <a:r>
              <a:rPr lang="nb-NO" sz="3600" b="1" dirty="0"/>
              <a:t>Etablerte nettverk:</a:t>
            </a:r>
            <a:br>
              <a:rPr lang="nb-NO" sz="3600" b="1" dirty="0"/>
            </a:br>
            <a:r>
              <a:rPr lang="nb-NO" sz="3600" dirty="0"/>
              <a:t>- </a:t>
            </a:r>
            <a:r>
              <a:rPr lang="nb-NO" sz="3600" b="1" dirty="0"/>
              <a:t>Nettverket for voksne med lett grad av CP</a:t>
            </a:r>
            <a:br>
              <a:rPr lang="nb-NO" sz="3600" b="1" dirty="0"/>
            </a:br>
            <a:r>
              <a:rPr lang="nb-NO" sz="3600" b="1" dirty="0"/>
              <a:t>- Nettverket for småbarnsforeldre</a:t>
            </a:r>
            <a:br>
              <a:rPr lang="nb-NO" sz="3600" b="1" dirty="0"/>
            </a:br>
            <a:r>
              <a:rPr lang="nb-NO" sz="3600" b="1" dirty="0"/>
              <a:t>- Ungdomsnettverket (CPU)</a:t>
            </a:r>
          </a:p>
          <a:p>
            <a:pPr marL="0" indent="0">
              <a:buClrTx/>
              <a:buNone/>
            </a:pPr>
            <a:r>
              <a:rPr lang="nb-NO" sz="3600" b="1" dirty="0"/>
              <a:t/>
            </a:r>
            <a:br>
              <a:rPr lang="nb-NO" sz="3600" b="1" dirty="0"/>
            </a:br>
            <a:r>
              <a:rPr lang="nb-NO" sz="3600" dirty="0"/>
              <a:t/>
            </a:r>
            <a:br>
              <a:rPr lang="nb-NO" sz="3600" dirty="0"/>
            </a:br>
            <a:endParaRPr lang="nb-NO" sz="3600" dirty="0"/>
          </a:p>
          <a:p>
            <a:endParaRPr lang="nb-NO" dirty="0"/>
          </a:p>
        </p:txBody>
      </p:sp>
      <p:sp>
        <p:nvSpPr>
          <p:cNvPr id="4" name="Plassholder for innhold 3">
            <a:extLst>
              <a:ext uri="{FF2B5EF4-FFF2-40B4-BE49-F238E27FC236}">
                <a16:creationId xmlns:a16="http://schemas.microsoft.com/office/drawing/2014/main" id="{BCFED65E-0A97-E7FE-6BCB-E83B138B4C43}"/>
              </a:ext>
            </a:extLst>
          </p:cNvPr>
          <p:cNvSpPr>
            <a:spLocks noGrp="1"/>
          </p:cNvSpPr>
          <p:nvPr>
            <p:ph sz="half" idx="2"/>
          </p:nvPr>
        </p:nvSpPr>
        <p:spPr/>
        <p:txBody>
          <a:bodyPr>
            <a:normAutofit fontScale="70000" lnSpcReduction="20000"/>
          </a:bodyPr>
          <a:lstStyle/>
          <a:p>
            <a:pPr marL="0" indent="0">
              <a:buNone/>
            </a:pPr>
            <a:endParaRPr lang="nb-NO" b="1" dirty="0"/>
          </a:p>
          <a:p>
            <a:pPr marL="0" indent="0">
              <a:buNone/>
            </a:pPr>
            <a:r>
              <a:rPr lang="nb-NO" b="1" dirty="0"/>
              <a:t>Overordnede prinsipper:</a:t>
            </a:r>
          </a:p>
          <a:p>
            <a:pPr>
              <a:buClrTx/>
            </a:pPr>
            <a:r>
              <a:rPr lang="nb-NO" dirty="0"/>
              <a:t>Nettverkene skal være tilknyttet CP-foreningen nasjonalt, men vi vil også legge til rette for nettverksaktivitet i fylkeslagene. </a:t>
            </a:r>
          </a:p>
          <a:p>
            <a:pPr>
              <a:buClrTx/>
            </a:pPr>
            <a:r>
              <a:rPr lang="nb-NO" dirty="0"/>
              <a:t>Sentralstyret har det formelle ansvaret for etablering og oppfølging av nettverk. Sentralstyret har også det økonomiske ansvaret. </a:t>
            </a:r>
          </a:p>
          <a:p>
            <a:pPr>
              <a:buClrTx/>
            </a:pPr>
            <a:r>
              <a:rPr lang="nb-NO" dirty="0"/>
              <a:t>Det skal være lav terskel for et medlem for å kunne bli med i et nettverk eller delta i nettverksaktiviteter. Det skal settes lite krav til formaliteter sammenlignet med andre styrende organer i foreningen.</a:t>
            </a:r>
          </a:p>
        </p:txBody>
      </p:sp>
    </p:spTree>
    <p:extLst>
      <p:ext uri="{BB962C8B-B14F-4D97-AF65-F5344CB8AC3E}">
        <p14:creationId xmlns:p14="http://schemas.microsoft.com/office/powerpoint/2010/main" val="3199866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4ECD2A-6E67-4448-A8DE-92EA216F04EE}"/>
              </a:ext>
            </a:extLst>
          </p:cNvPr>
          <p:cNvSpPr>
            <a:spLocks noGrp="1"/>
          </p:cNvSpPr>
          <p:nvPr>
            <p:ph type="title"/>
          </p:nvPr>
        </p:nvSpPr>
        <p:spPr/>
        <p:txBody>
          <a:bodyPr>
            <a:normAutofit/>
          </a:bodyPr>
          <a:lstStyle/>
          <a:p>
            <a:r>
              <a:rPr lang="nb-NO" sz="4800" dirty="0">
                <a:solidFill>
                  <a:schemeClr val="tx1"/>
                </a:solidFill>
              </a:rPr>
              <a:t>Nettverket for voksne med lett grad av CP</a:t>
            </a:r>
          </a:p>
        </p:txBody>
      </p:sp>
      <p:sp>
        <p:nvSpPr>
          <p:cNvPr id="3" name="Plassholder for innhold 2">
            <a:extLst>
              <a:ext uri="{FF2B5EF4-FFF2-40B4-BE49-F238E27FC236}">
                <a16:creationId xmlns:a16="http://schemas.microsoft.com/office/drawing/2014/main" id="{3A73AC8B-534D-4F52-A7F3-B08846350F94}"/>
              </a:ext>
            </a:extLst>
          </p:cNvPr>
          <p:cNvSpPr>
            <a:spLocks noGrp="1"/>
          </p:cNvSpPr>
          <p:nvPr>
            <p:ph idx="1"/>
          </p:nvPr>
        </p:nvSpPr>
        <p:spPr>
          <a:xfrm>
            <a:off x="864295" y="2088321"/>
            <a:ext cx="15390117" cy="6967996"/>
          </a:xfrm>
        </p:spPr>
        <p:txBody>
          <a:bodyPr>
            <a:noAutofit/>
          </a:bodyPr>
          <a:lstStyle/>
          <a:p>
            <a:pPr marL="0" indent="0">
              <a:buClrTx/>
              <a:buNone/>
            </a:pPr>
            <a:endParaRPr lang="nb-NO" sz="3200" b="1" dirty="0"/>
          </a:p>
          <a:p>
            <a:pPr>
              <a:buClrTx/>
            </a:pPr>
            <a:r>
              <a:rPr lang="nb-NO" sz="2800" b="1" dirty="0"/>
              <a:t>Konkretisering av målgruppe</a:t>
            </a:r>
            <a:r>
              <a:rPr lang="nb-NO" sz="2800" dirty="0"/>
              <a:t>: </a:t>
            </a:r>
            <a:br>
              <a:rPr lang="nb-NO" sz="2800" dirty="0"/>
            </a:br>
            <a:r>
              <a:rPr lang="nb-NO" sz="2800" dirty="0"/>
              <a:t>Voksne med lett motorisk grad av CP over 25 år </a:t>
            </a:r>
            <a:br>
              <a:rPr lang="nb-NO" sz="2800" dirty="0"/>
            </a:br>
            <a:r>
              <a:rPr lang="nb-NO" sz="2800" dirty="0"/>
              <a:t>(GMFCS 1 og 2).</a:t>
            </a:r>
          </a:p>
          <a:p>
            <a:pPr>
              <a:buClrTx/>
            </a:pPr>
            <a:r>
              <a:rPr lang="nb-NO" sz="2800" b="1" dirty="0"/>
              <a:t>«tolkning av målgruppe»:</a:t>
            </a:r>
          </a:p>
          <a:p>
            <a:pPr marL="0" indent="0">
              <a:buNone/>
            </a:pPr>
            <a:r>
              <a:rPr lang="nb-NO" sz="2800" dirty="0"/>
              <a:t>* De som i voksen alder har fått behov for å lære mer om CP-diagnosen og har lyst til å bli mer kjent med andre i samme eller lignende situasjon.</a:t>
            </a:r>
          </a:p>
          <a:p>
            <a:pPr marL="0" indent="0">
              <a:buNone/>
            </a:pPr>
            <a:r>
              <a:rPr lang="nb-NO" sz="2800" dirty="0"/>
              <a:t>* De som i voksen alder trenger mer oppfølging av diagnosen pga. av senskader og utfordringer som oppstår underveis i livet, eksempelvis i arbeidslivet.</a:t>
            </a:r>
          </a:p>
          <a:p>
            <a:pPr marL="0" indent="0">
              <a:buNone/>
            </a:pPr>
            <a:r>
              <a:rPr lang="nb-NO" sz="2800" dirty="0"/>
              <a:t>* De som ikke har vært så aktive i foreningen tidligere, men som trenger et nettverk</a:t>
            </a:r>
            <a:r>
              <a:rPr lang="nb-NO" sz="3200" dirty="0"/>
              <a:t>. </a:t>
            </a:r>
          </a:p>
          <a:p>
            <a:pPr>
              <a:buClrTx/>
            </a:pPr>
            <a:endParaRPr lang="nb-NO" sz="3200" dirty="0"/>
          </a:p>
        </p:txBody>
      </p:sp>
    </p:spTree>
    <p:extLst>
      <p:ext uri="{BB962C8B-B14F-4D97-AF65-F5344CB8AC3E}">
        <p14:creationId xmlns:p14="http://schemas.microsoft.com/office/powerpoint/2010/main" val="1696835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4ECD2A-6E67-4448-A8DE-92EA216F04EE}"/>
              </a:ext>
            </a:extLst>
          </p:cNvPr>
          <p:cNvSpPr>
            <a:spLocks noGrp="1"/>
          </p:cNvSpPr>
          <p:nvPr>
            <p:ph type="title"/>
          </p:nvPr>
        </p:nvSpPr>
        <p:spPr/>
        <p:txBody>
          <a:bodyPr>
            <a:normAutofit/>
          </a:bodyPr>
          <a:lstStyle/>
          <a:p>
            <a:r>
              <a:rPr lang="nb-NO" sz="4800" dirty="0">
                <a:solidFill>
                  <a:schemeClr val="tx1"/>
                </a:solidFill>
              </a:rPr>
              <a:t>Struktur og ledelse</a:t>
            </a:r>
          </a:p>
        </p:txBody>
      </p:sp>
      <p:sp>
        <p:nvSpPr>
          <p:cNvPr id="3" name="Plassholder for innhold 2">
            <a:extLst>
              <a:ext uri="{FF2B5EF4-FFF2-40B4-BE49-F238E27FC236}">
                <a16:creationId xmlns:a16="http://schemas.microsoft.com/office/drawing/2014/main" id="{3A73AC8B-534D-4F52-A7F3-B08846350F94}"/>
              </a:ext>
            </a:extLst>
          </p:cNvPr>
          <p:cNvSpPr>
            <a:spLocks noGrp="1"/>
          </p:cNvSpPr>
          <p:nvPr>
            <p:ph idx="1"/>
          </p:nvPr>
        </p:nvSpPr>
        <p:spPr>
          <a:xfrm>
            <a:off x="974558" y="2088321"/>
            <a:ext cx="15279854" cy="3722932"/>
          </a:xfrm>
        </p:spPr>
        <p:txBody>
          <a:bodyPr>
            <a:noAutofit/>
          </a:bodyPr>
          <a:lstStyle/>
          <a:p>
            <a:pPr marL="0" indent="0">
              <a:buClrTx/>
              <a:buNone/>
            </a:pPr>
            <a:endParaRPr lang="nb-NO" sz="2400" b="1" dirty="0"/>
          </a:p>
          <a:p>
            <a:pPr>
              <a:buClrTx/>
            </a:pPr>
            <a:r>
              <a:rPr lang="nb-NO" sz="3200" dirty="0"/>
              <a:t>Arbeidsgruppe etablert allerede i 2019 – seks voksne som selv har lett CP</a:t>
            </a:r>
            <a:br>
              <a:rPr lang="nb-NO" sz="3200" dirty="0"/>
            </a:br>
            <a:r>
              <a:rPr lang="nb-NO" sz="3200" dirty="0"/>
              <a:t>(egen nettside)</a:t>
            </a:r>
          </a:p>
          <a:p>
            <a:pPr>
              <a:buClrTx/>
            </a:pPr>
            <a:r>
              <a:rPr lang="nb-NO" sz="3200" dirty="0"/>
              <a:t>Egen kontaktperson i sekretariatet</a:t>
            </a:r>
          </a:p>
          <a:p>
            <a:pPr>
              <a:buClrTx/>
            </a:pPr>
            <a:r>
              <a:rPr lang="nb-NO" sz="3200" dirty="0"/>
              <a:t>Egen Facebook-gruppe</a:t>
            </a:r>
          </a:p>
          <a:p>
            <a:pPr>
              <a:buClrTx/>
            </a:pPr>
            <a:r>
              <a:rPr lang="nb-NO" sz="3200" dirty="0"/>
              <a:t>Flere likepersoner (to nye rekruttert i 2023).</a:t>
            </a:r>
            <a:br>
              <a:rPr lang="nb-NO" sz="3200" dirty="0"/>
            </a:br>
            <a:endParaRPr lang="nb-NO" sz="3200" dirty="0"/>
          </a:p>
          <a:p>
            <a:pPr>
              <a:buClrTx/>
            </a:pPr>
            <a:endParaRPr lang="nb-NO" sz="3200" dirty="0"/>
          </a:p>
          <a:p>
            <a:pPr>
              <a:buClrTx/>
            </a:pPr>
            <a:endParaRPr lang="nb-NO" sz="2400" dirty="0"/>
          </a:p>
          <a:p>
            <a:pPr marL="0" indent="0">
              <a:buClrTx/>
              <a:buNone/>
            </a:pPr>
            <a:r>
              <a:rPr lang="nb-NO" sz="2400" dirty="0"/>
              <a:t/>
            </a:r>
            <a:br>
              <a:rPr lang="nb-NO" sz="2400" dirty="0"/>
            </a:br>
            <a:endParaRPr lang="nb-NO" sz="2400" dirty="0"/>
          </a:p>
        </p:txBody>
      </p:sp>
    </p:spTree>
    <p:extLst>
      <p:ext uri="{BB962C8B-B14F-4D97-AF65-F5344CB8AC3E}">
        <p14:creationId xmlns:p14="http://schemas.microsoft.com/office/powerpoint/2010/main" val="2068751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klær, person, Menneskeansikt, mann&#10;&#10;Automatisk generert beskrivelse">
            <a:extLst>
              <a:ext uri="{FF2B5EF4-FFF2-40B4-BE49-F238E27FC236}">
                <a16:creationId xmlns:a16="http://schemas.microsoft.com/office/drawing/2014/main" id="{4B5C37D9-1467-CA28-1805-3A3C824F43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25" y="888058"/>
            <a:ext cx="15930563" cy="7367885"/>
          </a:xfrm>
          <a:noFill/>
        </p:spPr>
      </p:pic>
    </p:spTree>
    <p:extLst>
      <p:ext uri="{BB962C8B-B14F-4D97-AF65-F5344CB8AC3E}">
        <p14:creationId xmlns:p14="http://schemas.microsoft.com/office/powerpoint/2010/main" val="3973707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F89C6F-D591-588C-804D-674C67BECB52}"/>
              </a:ext>
            </a:extLst>
          </p:cNvPr>
          <p:cNvSpPr>
            <a:spLocks noGrp="1"/>
          </p:cNvSpPr>
          <p:nvPr>
            <p:ph type="title"/>
          </p:nvPr>
        </p:nvSpPr>
        <p:spPr>
          <a:xfrm>
            <a:off x="1260157" y="288036"/>
            <a:ext cx="13861732" cy="1155753"/>
          </a:xfrm>
        </p:spPr>
        <p:txBody>
          <a:bodyPr>
            <a:normAutofit/>
          </a:bodyPr>
          <a:lstStyle/>
          <a:p>
            <a:r>
              <a:rPr lang="nb-NO" sz="5400" dirty="0">
                <a:solidFill>
                  <a:schemeClr val="tx1"/>
                </a:solidFill>
              </a:rPr>
              <a:t>Program på søndagen </a:t>
            </a:r>
          </a:p>
        </p:txBody>
      </p:sp>
      <p:graphicFrame>
        <p:nvGraphicFramePr>
          <p:cNvPr id="4" name="Plassholder for innhold 3">
            <a:extLst>
              <a:ext uri="{FF2B5EF4-FFF2-40B4-BE49-F238E27FC236}">
                <a16:creationId xmlns:a16="http://schemas.microsoft.com/office/drawing/2014/main" id="{6E017E1C-C536-C936-8B49-1B357549AA31}"/>
              </a:ext>
            </a:extLst>
          </p:cNvPr>
          <p:cNvGraphicFramePr>
            <a:graphicFrameLocks noGrp="1"/>
          </p:cNvGraphicFramePr>
          <p:nvPr>
            <p:ph idx="1"/>
            <p:extLst>
              <p:ext uri="{D42A27DB-BD31-4B8C-83A1-F6EECF244321}">
                <p14:modId xmlns:p14="http://schemas.microsoft.com/office/powerpoint/2010/main" val="462037471"/>
              </p:ext>
            </p:extLst>
          </p:nvPr>
        </p:nvGraphicFramePr>
        <p:xfrm>
          <a:off x="1299411" y="1624262"/>
          <a:ext cx="14281485" cy="5482913"/>
        </p:xfrm>
        <a:graphic>
          <a:graphicData uri="http://schemas.openxmlformats.org/drawingml/2006/table">
            <a:tbl>
              <a:tblPr firstRow="1" bandRow="1">
                <a:tableStyleId>{21E4AEA4-8DFA-4A89-87EB-49C32662AFE0}</a:tableStyleId>
              </a:tblPr>
              <a:tblGrid>
                <a:gridCol w="2081463">
                  <a:extLst>
                    <a:ext uri="{9D8B030D-6E8A-4147-A177-3AD203B41FA5}">
                      <a16:colId xmlns:a16="http://schemas.microsoft.com/office/drawing/2014/main" val="1147737909"/>
                    </a:ext>
                  </a:extLst>
                </a:gridCol>
                <a:gridCol w="12200022">
                  <a:extLst>
                    <a:ext uri="{9D8B030D-6E8A-4147-A177-3AD203B41FA5}">
                      <a16:colId xmlns:a16="http://schemas.microsoft.com/office/drawing/2014/main" val="1311474361"/>
                    </a:ext>
                  </a:extLst>
                </a:gridCol>
              </a:tblGrid>
              <a:tr h="397079">
                <a:tc>
                  <a:txBody>
                    <a:bodyPr/>
                    <a:lstStyle/>
                    <a:p>
                      <a:r>
                        <a:rPr lang="nb-NO" sz="1600" dirty="0"/>
                        <a:t>Søndag</a:t>
                      </a:r>
                    </a:p>
                  </a:txBody>
                  <a:tcPr/>
                </a:tc>
                <a:tc>
                  <a:txBody>
                    <a:bodyPr/>
                    <a:lstStyle/>
                    <a:p>
                      <a:endParaRPr lang="nb-NO" sz="1600" dirty="0"/>
                    </a:p>
                  </a:txBody>
                  <a:tcPr/>
                </a:tc>
                <a:extLst>
                  <a:ext uri="{0D108BD9-81ED-4DB2-BD59-A6C34878D82A}">
                    <a16:rowId xmlns:a16="http://schemas.microsoft.com/office/drawing/2014/main" val="3118776735"/>
                  </a:ext>
                </a:extLst>
              </a:tr>
              <a:tr h="649670">
                <a:tc>
                  <a:txBody>
                    <a:bodyPr/>
                    <a:lstStyle/>
                    <a:p>
                      <a:r>
                        <a:rPr lang="nb-NO" sz="1600" dirty="0"/>
                        <a:t>kl. 09.00</a:t>
                      </a:r>
                    </a:p>
                  </a:txBody>
                  <a:tcPr/>
                </a:tc>
                <a:tc>
                  <a:txBody>
                    <a:bodyPr/>
                    <a:lstStyle/>
                    <a:p>
                      <a:r>
                        <a:rPr lang="nb-NO" sz="1600" dirty="0"/>
                        <a:t>Prosjekt podkast (C-</a:t>
                      </a:r>
                      <a:r>
                        <a:rPr lang="nb-NO" sz="1600" dirty="0" err="1"/>
                        <a:t>podden</a:t>
                      </a:r>
                      <a:r>
                        <a:rPr lang="nb-NO" sz="1600" dirty="0"/>
                        <a:t>)</a:t>
                      </a:r>
                      <a:br>
                        <a:rPr lang="nb-NO" sz="1600" dirty="0"/>
                      </a:br>
                      <a:r>
                        <a:rPr lang="nb-NO" sz="1600" dirty="0"/>
                        <a:t>v/ Anita og Charlotte</a:t>
                      </a:r>
                    </a:p>
                  </a:txBody>
                  <a:tcPr/>
                </a:tc>
                <a:extLst>
                  <a:ext uri="{0D108BD9-81ED-4DB2-BD59-A6C34878D82A}">
                    <a16:rowId xmlns:a16="http://schemas.microsoft.com/office/drawing/2014/main" val="2225396829"/>
                  </a:ext>
                </a:extLst>
              </a:tr>
              <a:tr h="642373">
                <a:tc>
                  <a:txBody>
                    <a:bodyPr/>
                    <a:lstStyle/>
                    <a:p>
                      <a:r>
                        <a:rPr lang="nb-NO" sz="1600" dirty="0"/>
                        <a:t>kl. 09.30</a:t>
                      </a:r>
                    </a:p>
                  </a:txBody>
                  <a:tcPr/>
                </a:tc>
                <a:tc>
                  <a:txBody>
                    <a:bodyPr/>
                    <a:lstStyle/>
                    <a:p>
                      <a:r>
                        <a:rPr lang="nb-NO" sz="1600" dirty="0"/>
                        <a:t>Fylkeslagene i fokus</a:t>
                      </a:r>
                      <a:br>
                        <a:rPr lang="nb-NO" sz="1600" dirty="0"/>
                      </a:br>
                      <a:r>
                        <a:rPr lang="nb-NO" sz="1600" dirty="0"/>
                        <a:t>v/Eva</a:t>
                      </a:r>
                    </a:p>
                  </a:txBody>
                  <a:tcPr/>
                </a:tc>
                <a:extLst>
                  <a:ext uri="{0D108BD9-81ED-4DB2-BD59-A6C34878D82A}">
                    <a16:rowId xmlns:a16="http://schemas.microsoft.com/office/drawing/2014/main" val="163408118"/>
                  </a:ext>
                </a:extLst>
              </a:tr>
              <a:tr h="421317">
                <a:tc>
                  <a:txBody>
                    <a:bodyPr/>
                    <a:lstStyle/>
                    <a:p>
                      <a:r>
                        <a:rPr lang="nb-NO" sz="1600" dirty="0"/>
                        <a:t>kl. 11.00</a:t>
                      </a:r>
                    </a:p>
                  </a:txBody>
                  <a:tcPr/>
                </a:tc>
                <a:tc>
                  <a:txBody>
                    <a:bodyPr/>
                    <a:lstStyle/>
                    <a:p>
                      <a:r>
                        <a:rPr lang="nb-NO" sz="1600" dirty="0"/>
                        <a:t>Pause med utsjekk</a:t>
                      </a:r>
                    </a:p>
                  </a:txBody>
                  <a:tcPr/>
                </a:tc>
                <a:extLst>
                  <a:ext uri="{0D108BD9-81ED-4DB2-BD59-A6C34878D82A}">
                    <a16:rowId xmlns:a16="http://schemas.microsoft.com/office/drawing/2014/main" val="1178573093"/>
                  </a:ext>
                </a:extLst>
              </a:tr>
              <a:tr h="642373">
                <a:tc>
                  <a:txBody>
                    <a:bodyPr/>
                    <a:lstStyle/>
                    <a:p>
                      <a:r>
                        <a:rPr lang="nb-NO" sz="1600" dirty="0"/>
                        <a:t>kl. 11.30</a:t>
                      </a:r>
                    </a:p>
                  </a:txBody>
                  <a:tcPr/>
                </a:tc>
                <a:tc>
                  <a:txBody>
                    <a:bodyPr/>
                    <a:lstStyle/>
                    <a:p>
                      <a:r>
                        <a:rPr lang="nb-NO" sz="1600" dirty="0"/>
                        <a:t>Sentralstyrets arbeidsplan for 2024</a:t>
                      </a:r>
                      <a:br>
                        <a:rPr lang="nb-NO" sz="1600" dirty="0"/>
                      </a:br>
                      <a:endParaRPr lang="nb-NO" sz="1600" dirty="0"/>
                    </a:p>
                    <a:p>
                      <a:r>
                        <a:rPr lang="nb-NO" sz="1600" dirty="0"/>
                        <a:t>- Foreldreprosjektet v/Marie</a:t>
                      </a:r>
                      <a:br>
                        <a:rPr lang="nb-NO" sz="1600" dirty="0"/>
                      </a:br>
                      <a:r>
                        <a:rPr lang="nb-NO" sz="1600" dirty="0"/>
                        <a:t>- Sommerleir v/Eva</a:t>
                      </a:r>
                      <a:br>
                        <a:rPr lang="nb-NO" sz="1600" dirty="0"/>
                      </a:br>
                      <a:r>
                        <a:rPr lang="nb-NO" sz="1600" dirty="0"/>
                        <a:t>- CP-konferansen v/Helle</a:t>
                      </a:r>
                      <a:br>
                        <a:rPr lang="nb-NO" sz="1600" dirty="0"/>
                      </a:br>
                      <a:r>
                        <a:rPr lang="nb-NO" sz="1600" dirty="0"/>
                        <a:t>- Informasjon og universell nettside v/Charlotte</a:t>
                      </a:r>
                      <a:br>
                        <a:rPr lang="nb-NO" sz="1600" dirty="0"/>
                      </a:br>
                      <a:r>
                        <a:rPr lang="nb-NO" sz="1600" dirty="0"/>
                        <a:t>- Regnskap og nytt medlemsregister v/Ole Kristian</a:t>
                      </a:r>
                      <a:br>
                        <a:rPr lang="nb-NO" sz="1600" dirty="0"/>
                      </a:br>
                      <a:endParaRPr lang="nb-NO" sz="1600" dirty="0"/>
                    </a:p>
                    <a:p>
                      <a:r>
                        <a:rPr lang="nb-NO" sz="1600" dirty="0"/>
                        <a:t>Innspill fra fylkene</a:t>
                      </a:r>
                      <a:br>
                        <a:rPr lang="nb-NO" sz="1600" dirty="0"/>
                      </a:br>
                      <a:endParaRPr lang="nb-NO" sz="1600" dirty="0"/>
                    </a:p>
                  </a:txBody>
                  <a:tcPr/>
                </a:tc>
                <a:extLst>
                  <a:ext uri="{0D108BD9-81ED-4DB2-BD59-A6C34878D82A}">
                    <a16:rowId xmlns:a16="http://schemas.microsoft.com/office/drawing/2014/main" val="1688160815"/>
                  </a:ext>
                </a:extLst>
              </a:tr>
              <a:tr h="421317">
                <a:tc>
                  <a:txBody>
                    <a:bodyPr/>
                    <a:lstStyle/>
                    <a:p>
                      <a:r>
                        <a:rPr lang="nb-NO" sz="1600" dirty="0"/>
                        <a:t>kl. 12.30</a:t>
                      </a:r>
                    </a:p>
                  </a:txBody>
                  <a:tcPr/>
                </a:tc>
                <a:tc>
                  <a:txBody>
                    <a:bodyPr/>
                    <a:lstStyle/>
                    <a:p>
                      <a:r>
                        <a:rPr lang="nb-NO" sz="1600" dirty="0"/>
                        <a:t>Oppsummering og avslutning</a:t>
                      </a:r>
                    </a:p>
                  </a:txBody>
                  <a:tcPr/>
                </a:tc>
                <a:extLst>
                  <a:ext uri="{0D108BD9-81ED-4DB2-BD59-A6C34878D82A}">
                    <a16:rowId xmlns:a16="http://schemas.microsoft.com/office/drawing/2014/main" val="2158134938"/>
                  </a:ext>
                </a:extLst>
              </a:tr>
              <a:tr h="421317">
                <a:tc>
                  <a:txBody>
                    <a:bodyPr/>
                    <a:lstStyle/>
                    <a:p>
                      <a:r>
                        <a:rPr lang="nb-NO" sz="1600" dirty="0"/>
                        <a:t>kl. 13.00</a:t>
                      </a:r>
                    </a:p>
                  </a:txBody>
                  <a:tcPr/>
                </a:tc>
                <a:tc>
                  <a:txBody>
                    <a:bodyPr/>
                    <a:lstStyle/>
                    <a:p>
                      <a:r>
                        <a:rPr lang="nb-NO" sz="1600" dirty="0"/>
                        <a:t>Lunsj og avreise</a:t>
                      </a:r>
                    </a:p>
                  </a:txBody>
                  <a:tcPr/>
                </a:tc>
                <a:extLst>
                  <a:ext uri="{0D108BD9-81ED-4DB2-BD59-A6C34878D82A}">
                    <a16:rowId xmlns:a16="http://schemas.microsoft.com/office/drawing/2014/main" val="1611884606"/>
                  </a:ext>
                </a:extLst>
              </a:tr>
            </a:tbl>
          </a:graphicData>
        </a:graphic>
      </p:graphicFrame>
    </p:spTree>
    <p:extLst>
      <p:ext uri="{BB962C8B-B14F-4D97-AF65-F5344CB8AC3E}">
        <p14:creationId xmlns:p14="http://schemas.microsoft.com/office/powerpoint/2010/main" val="1482856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4ECD2A-6E67-4448-A8DE-92EA216F04EE}"/>
              </a:ext>
            </a:extLst>
          </p:cNvPr>
          <p:cNvSpPr>
            <a:spLocks noGrp="1"/>
          </p:cNvSpPr>
          <p:nvPr>
            <p:ph type="title"/>
          </p:nvPr>
        </p:nvSpPr>
        <p:spPr/>
        <p:txBody>
          <a:bodyPr>
            <a:normAutofit/>
          </a:bodyPr>
          <a:lstStyle/>
          <a:p>
            <a:r>
              <a:rPr lang="nb-NO" sz="4800">
                <a:solidFill>
                  <a:schemeClr val="tx1"/>
                </a:solidFill>
              </a:rPr>
              <a:t>Nasjonale aktiviteter </a:t>
            </a:r>
            <a:endParaRPr lang="nb-NO" sz="4800" dirty="0">
              <a:solidFill>
                <a:schemeClr val="tx1"/>
              </a:solidFill>
            </a:endParaRPr>
          </a:p>
        </p:txBody>
      </p:sp>
      <p:sp>
        <p:nvSpPr>
          <p:cNvPr id="3" name="Plassholder for innhold 2">
            <a:extLst>
              <a:ext uri="{FF2B5EF4-FFF2-40B4-BE49-F238E27FC236}">
                <a16:creationId xmlns:a16="http://schemas.microsoft.com/office/drawing/2014/main" id="{3A73AC8B-534D-4F52-A7F3-B08846350F94}"/>
              </a:ext>
            </a:extLst>
          </p:cNvPr>
          <p:cNvSpPr>
            <a:spLocks noGrp="1"/>
          </p:cNvSpPr>
          <p:nvPr>
            <p:ph idx="1"/>
          </p:nvPr>
        </p:nvSpPr>
        <p:spPr>
          <a:xfrm>
            <a:off x="864296" y="2088321"/>
            <a:ext cx="14981294" cy="6189405"/>
          </a:xfrm>
        </p:spPr>
        <p:txBody>
          <a:bodyPr>
            <a:noAutofit/>
          </a:bodyPr>
          <a:lstStyle/>
          <a:p>
            <a:pPr marL="0" indent="0">
              <a:buClrTx/>
              <a:buNone/>
            </a:pPr>
            <a:endParaRPr lang="nb-NO" sz="2400" b="1" dirty="0"/>
          </a:p>
          <a:p>
            <a:pPr>
              <a:buClrTx/>
            </a:pPr>
            <a:r>
              <a:rPr lang="nb-NO" sz="2800" dirty="0"/>
              <a:t>Arrangerte en erfaringssamling i november 2021 </a:t>
            </a:r>
            <a:br>
              <a:rPr lang="nb-NO" sz="2800" dirty="0"/>
            </a:br>
            <a:r>
              <a:rPr lang="nb-NO" sz="2800" dirty="0"/>
              <a:t>(40 deltagere, fullbooket etter seks timer)</a:t>
            </a:r>
          </a:p>
          <a:p>
            <a:pPr>
              <a:buClrTx/>
            </a:pPr>
            <a:r>
              <a:rPr lang="nb-NO" sz="2800" dirty="0"/>
              <a:t>Skal arrangere ny erfaringssamling i november 2023 </a:t>
            </a:r>
            <a:br>
              <a:rPr lang="nb-NO" sz="2800" dirty="0"/>
            </a:br>
            <a:r>
              <a:rPr lang="nb-NO" sz="2800" dirty="0"/>
              <a:t>(40 deltagere, også fullbooket samme dag)</a:t>
            </a:r>
          </a:p>
          <a:p>
            <a:pPr>
              <a:buClrTx/>
            </a:pPr>
            <a:r>
              <a:rPr lang="nb-NO" sz="2800" dirty="0"/>
              <a:t>Arrangert eget kurs på storsamlingen i Lillestrøm september 2022, planlegges også i 2024.</a:t>
            </a:r>
          </a:p>
          <a:p>
            <a:pPr>
              <a:buClrTx/>
            </a:pPr>
            <a:r>
              <a:rPr lang="nb-NO" sz="2800" dirty="0"/>
              <a:t>Tema på CP-Norden i Oslo september 2022</a:t>
            </a:r>
          </a:p>
          <a:p>
            <a:pPr>
              <a:buClrTx/>
            </a:pPr>
            <a:r>
              <a:rPr lang="nb-NO" sz="2800" dirty="0"/>
              <a:t>Filmkampanje høsten 2022– for og med unge med CP med lett grad av CP </a:t>
            </a:r>
            <a:br>
              <a:rPr lang="nb-NO" sz="2800" dirty="0"/>
            </a:br>
            <a:r>
              <a:rPr lang="nb-NO" sz="2800" dirty="0"/>
              <a:t>(usynlig CP)</a:t>
            </a:r>
          </a:p>
          <a:p>
            <a:pPr>
              <a:buClrTx/>
            </a:pPr>
            <a:r>
              <a:rPr lang="nb-NO" sz="2800" dirty="0"/>
              <a:t>Podkast om lett grad av CP (m/Aina og Sandra)</a:t>
            </a:r>
          </a:p>
          <a:p>
            <a:pPr>
              <a:buClrTx/>
            </a:pPr>
            <a:r>
              <a:rPr lang="nb-NO" sz="2800" dirty="0"/>
              <a:t>Arrangerer jevnlige digitale temamøter (fortrinnsvis ledet av likepersoner</a:t>
            </a:r>
            <a:r>
              <a:rPr lang="nb-NO" sz="3200" dirty="0"/>
              <a:t>)</a:t>
            </a:r>
            <a:br>
              <a:rPr lang="nb-NO" sz="3200" dirty="0"/>
            </a:br>
            <a:endParaRPr lang="nb-NO" sz="3200" dirty="0"/>
          </a:p>
          <a:p>
            <a:pPr>
              <a:buClrTx/>
            </a:pPr>
            <a:endParaRPr lang="nb-NO" sz="3200" dirty="0"/>
          </a:p>
          <a:p>
            <a:pPr>
              <a:buClrTx/>
            </a:pPr>
            <a:endParaRPr lang="nb-NO" sz="2400" dirty="0"/>
          </a:p>
          <a:p>
            <a:pPr marL="0" indent="0">
              <a:buClrTx/>
              <a:buNone/>
            </a:pPr>
            <a:r>
              <a:rPr lang="nb-NO" sz="2400" dirty="0"/>
              <a:t/>
            </a:r>
            <a:br>
              <a:rPr lang="nb-NO" sz="2400" dirty="0"/>
            </a:br>
            <a:endParaRPr lang="nb-NO" sz="2400" dirty="0"/>
          </a:p>
        </p:txBody>
      </p:sp>
    </p:spTree>
    <p:extLst>
      <p:ext uri="{BB962C8B-B14F-4D97-AF65-F5344CB8AC3E}">
        <p14:creationId xmlns:p14="http://schemas.microsoft.com/office/powerpoint/2010/main" val="2178347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4ECD2A-6E67-4448-A8DE-92EA216F04EE}"/>
              </a:ext>
            </a:extLst>
          </p:cNvPr>
          <p:cNvSpPr>
            <a:spLocks noGrp="1"/>
          </p:cNvSpPr>
          <p:nvPr>
            <p:ph type="title"/>
          </p:nvPr>
        </p:nvSpPr>
        <p:spPr/>
        <p:txBody>
          <a:bodyPr>
            <a:normAutofit/>
          </a:bodyPr>
          <a:lstStyle/>
          <a:p>
            <a:r>
              <a:rPr lang="nb-NO" sz="4800" dirty="0">
                <a:solidFill>
                  <a:schemeClr val="tx1"/>
                </a:solidFill>
              </a:rPr>
              <a:t>Lokale aktiviteter </a:t>
            </a:r>
          </a:p>
        </p:txBody>
      </p:sp>
      <p:sp>
        <p:nvSpPr>
          <p:cNvPr id="3" name="Plassholder for innhold 2">
            <a:extLst>
              <a:ext uri="{FF2B5EF4-FFF2-40B4-BE49-F238E27FC236}">
                <a16:creationId xmlns:a16="http://schemas.microsoft.com/office/drawing/2014/main" id="{3A73AC8B-534D-4F52-A7F3-B08846350F94}"/>
              </a:ext>
            </a:extLst>
          </p:cNvPr>
          <p:cNvSpPr>
            <a:spLocks noGrp="1"/>
          </p:cNvSpPr>
          <p:nvPr>
            <p:ph idx="1"/>
          </p:nvPr>
        </p:nvSpPr>
        <p:spPr>
          <a:xfrm>
            <a:off x="864296" y="2088321"/>
            <a:ext cx="14981294" cy="6189405"/>
          </a:xfrm>
        </p:spPr>
        <p:txBody>
          <a:bodyPr>
            <a:noAutofit/>
          </a:bodyPr>
          <a:lstStyle/>
          <a:p>
            <a:pPr marL="0" indent="0">
              <a:buClrTx/>
              <a:buNone/>
            </a:pPr>
            <a:endParaRPr lang="nb-NO" sz="2400" b="1" dirty="0"/>
          </a:p>
          <a:p>
            <a:pPr>
              <a:buClrTx/>
            </a:pPr>
            <a:r>
              <a:rPr lang="nb-NO" sz="3200" dirty="0"/>
              <a:t>Litt trått, vi har en jobb å gjøre fortsatt med å etablere oss lokalt.</a:t>
            </a:r>
          </a:p>
          <a:p>
            <a:pPr>
              <a:buClrTx/>
            </a:pPr>
            <a:r>
              <a:rPr lang="nb-NO" sz="3200" dirty="0"/>
              <a:t>Mulig det ligger et potensial i å samarbeide på tvers av fylker?</a:t>
            </a:r>
          </a:p>
          <a:p>
            <a:pPr>
              <a:buClrTx/>
            </a:pPr>
            <a:r>
              <a:rPr lang="nb-NO" sz="3200" dirty="0"/>
              <a:t>Jevnlige treff i Trøndelag, lokale helgesamling ble arrangert 20.-22. oktober 2023.</a:t>
            </a:r>
          </a:p>
          <a:p>
            <a:pPr>
              <a:buClrTx/>
            </a:pPr>
            <a:r>
              <a:rPr lang="nb-NO" sz="3200" dirty="0"/>
              <a:t>Jevnlige treff i Oslo og Akershus og omliggende fylker</a:t>
            </a:r>
          </a:p>
          <a:p>
            <a:pPr>
              <a:buClrTx/>
            </a:pPr>
            <a:r>
              <a:rPr lang="nb-NO" sz="3200" dirty="0"/>
              <a:t>2023 i Oslo-området: Tilrettelagt kajakk-kurs (støttet av Stiftelsen Dam), tur og lunsj på Sognsvann og temamøte om tilbudet i kommunene.</a:t>
            </a:r>
          </a:p>
          <a:p>
            <a:pPr marL="0" indent="0">
              <a:buClrTx/>
              <a:buNone/>
            </a:pPr>
            <a:endParaRPr lang="nb-NO" sz="3200" dirty="0"/>
          </a:p>
          <a:p>
            <a:pPr marL="0" indent="0">
              <a:buClrTx/>
              <a:buNone/>
            </a:pPr>
            <a:r>
              <a:rPr lang="nb-NO" sz="3200" dirty="0"/>
              <a:t/>
            </a:r>
            <a:br>
              <a:rPr lang="nb-NO" sz="3200" dirty="0"/>
            </a:br>
            <a:endParaRPr lang="nb-NO" sz="3200" dirty="0"/>
          </a:p>
          <a:p>
            <a:pPr>
              <a:buClrTx/>
            </a:pPr>
            <a:endParaRPr lang="nb-NO" sz="3200" dirty="0"/>
          </a:p>
          <a:p>
            <a:pPr>
              <a:buClrTx/>
            </a:pPr>
            <a:endParaRPr lang="nb-NO" sz="2400" dirty="0"/>
          </a:p>
          <a:p>
            <a:pPr marL="0" indent="0">
              <a:buClrTx/>
              <a:buNone/>
            </a:pPr>
            <a:r>
              <a:rPr lang="nb-NO" sz="2400" dirty="0"/>
              <a:t/>
            </a:r>
            <a:br>
              <a:rPr lang="nb-NO" sz="2400" dirty="0"/>
            </a:br>
            <a:endParaRPr lang="nb-NO" sz="2400" dirty="0"/>
          </a:p>
        </p:txBody>
      </p:sp>
    </p:spTree>
    <p:extLst>
      <p:ext uri="{BB962C8B-B14F-4D97-AF65-F5344CB8AC3E}">
        <p14:creationId xmlns:p14="http://schemas.microsoft.com/office/powerpoint/2010/main" val="14495831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84B57-02EF-B065-7DE1-C2E10D3330D3}"/>
              </a:ext>
            </a:extLst>
          </p:cNvPr>
          <p:cNvSpPr>
            <a:spLocks noGrp="1"/>
          </p:cNvSpPr>
          <p:nvPr>
            <p:ph type="title"/>
          </p:nvPr>
        </p:nvSpPr>
        <p:spPr/>
        <p:txBody>
          <a:bodyPr>
            <a:normAutofit/>
          </a:bodyPr>
          <a:lstStyle/>
          <a:p>
            <a:r>
              <a:rPr lang="nb-NO" dirty="0">
                <a:solidFill>
                  <a:schemeClr val="tx1"/>
                </a:solidFill>
              </a:rPr>
              <a:t>Vellykket kajakk-kurs </a:t>
            </a:r>
            <a:r>
              <a:rPr lang="nb-NO">
                <a:solidFill>
                  <a:schemeClr val="tx1"/>
                </a:solidFill>
              </a:rPr>
              <a:t>i Oslo</a:t>
            </a:r>
            <a:endParaRPr lang="nb-NO" dirty="0">
              <a:solidFill>
                <a:schemeClr val="tx1"/>
              </a:solidFill>
            </a:endParaRPr>
          </a:p>
        </p:txBody>
      </p:sp>
      <p:pic>
        <p:nvPicPr>
          <p:cNvPr id="6" name="Plassholder for innhold 5" descr="Et bilde som inneholder utendørs, vann, Båtsport, tre&#10;&#10;Automatisk generert beskrivelse">
            <a:extLst>
              <a:ext uri="{FF2B5EF4-FFF2-40B4-BE49-F238E27FC236}">
                <a16:creationId xmlns:a16="http://schemas.microsoft.com/office/drawing/2014/main" id="{2F01A431-DD5B-CB86-451B-733042C261E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0475" y="3410312"/>
            <a:ext cx="6480175" cy="3836263"/>
          </a:xfrm>
        </p:spPr>
      </p:pic>
      <p:pic>
        <p:nvPicPr>
          <p:cNvPr id="8" name="Plassholder for innhold 7" descr="Et bilde som inneholder utendørs, båt, Båtsport, innsjø&#10;&#10;Automatisk generert beskrivelse">
            <a:extLst>
              <a:ext uri="{FF2B5EF4-FFF2-40B4-BE49-F238E27FC236}">
                <a16:creationId xmlns:a16="http://schemas.microsoft.com/office/drawing/2014/main" id="{E6698CE2-AB7C-A103-4934-C671F88B400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61375" y="3171842"/>
            <a:ext cx="6480175" cy="4313204"/>
          </a:xfrm>
        </p:spPr>
      </p:pic>
    </p:spTree>
    <p:extLst>
      <p:ext uri="{BB962C8B-B14F-4D97-AF65-F5344CB8AC3E}">
        <p14:creationId xmlns:p14="http://schemas.microsoft.com/office/powerpoint/2010/main" val="1955594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418492" y="1172308"/>
            <a:ext cx="9129422" cy="830997"/>
          </a:xfrm>
          <a:prstGeom prst="rect">
            <a:avLst/>
          </a:prstGeom>
          <a:noFill/>
        </p:spPr>
        <p:txBody>
          <a:bodyPr wrap="none" rtlCol="0">
            <a:spAutoFit/>
          </a:bodyPr>
          <a:lstStyle/>
          <a:p>
            <a:r>
              <a:rPr lang="nb-NO" sz="4800" dirty="0">
                <a:latin typeface="Texta Medium"/>
              </a:rPr>
              <a:t>Nettverket for småbarnsforeldre </a:t>
            </a:r>
          </a:p>
        </p:txBody>
      </p:sp>
      <p:sp>
        <p:nvSpPr>
          <p:cNvPr id="6" name="TekstSylinder 5"/>
          <p:cNvSpPr txBox="1"/>
          <p:nvPr/>
        </p:nvSpPr>
        <p:spPr>
          <a:xfrm>
            <a:off x="1008186" y="2696308"/>
            <a:ext cx="11746522" cy="5632311"/>
          </a:xfrm>
          <a:prstGeom prst="rect">
            <a:avLst/>
          </a:prstGeom>
          <a:noFill/>
        </p:spPr>
        <p:txBody>
          <a:bodyPr wrap="square" rtlCol="0">
            <a:spAutoFit/>
          </a:bodyPr>
          <a:lstStyle/>
          <a:p>
            <a:pPr marL="342900" indent="-342900">
              <a:buFont typeface="Arial" panose="020B0604020202020204" pitchFamily="34" charset="0"/>
              <a:buChar char="•"/>
            </a:pPr>
            <a:r>
              <a:rPr lang="nb-NO" dirty="0"/>
              <a:t>Etablert i 2020, da vi ble tildelt midler til å opprette en digital </a:t>
            </a:r>
            <a:r>
              <a:rPr lang="nb-NO" dirty="0" err="1"/>
              <a:t>småbarnsgruppe</a:t>
            </a:r>
            <a:r>
              <a:rPr lang="nb-NO" dirty="0"/>
              <a:t>. Midlene var en del av regjeringens bevilgning til frivillige organisasjoner som ville sette i gang tiltak for å redusere negative konsekvenser av koronapandemien.</a:t>
            </a:r>
          </a:p>
          <a:p>
            <a:r>
              <a:rPr lang="nb-NO" dirty="0"/>
              <a:t> </a:t>
            </a:r>
          </a:p>
          <a:p>
            <a:pPr marL="342900" indent="-342900">
              <a:buFont typeface="Arial" panose="020B0604020202020204" pitchFamily="34" charset="0"/>
              <a:buChar char="•"/>
            </a:pPr>
            <a:r>
              <a:rPr lang="nb-NO" dirty="0"/>
              <a:t>Har vært et formalisert nettverk siden 2022. </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b="1" dirty="0" err="1"/>
              <a:t>Facebook</a:t>
            </a:r>
            <a:r>
              <a:rPr lang="nb-NO" b="1" dirty="0"/>
              <a:t>-gruppe:</a:t>
            </a:r>
            <a:r>
              <a:rPr lang="nb-NO" dirty="0"/>
              <a:t> «CP-foreningen: Nettverket for småbarnsforeldre» med 192 medlemmer som har barn med CP i alderen 0-10 år. </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b="1" dirty="0" err="1"/>
              <a:t>Podkast</a:t>
            </a:r>
            <a:r>
              <a:rPr lang="nb-NO" b="1" dirty="0"/>
              <a:t>:</a:t>
            </a:r>
            <a:r>
              <a:rPr lang="nb-NO" dirty="0"/>
              <a:t> Leder av nettverket Annette Berge er programleder i første episode av høstens </a:t>
            </a:r>
            <a:r>
              <a:rPr lang="nb-NO" dirty="0" err="1"/>
              <a:t>podkastserie</a:t>
            </a:r>
            <a:r>
              <a:rPr lang="nb-NO" dirty="0"/>
              <a:t>. Tema er det å bli foreldre til et barn med CP, og det å få barnekoordinator. </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4276021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1066801" y="668215"/>
            <a:ext cx="11746522" cy="7109639"/>
          </a:xfrm>
          <a:prstGeom prst="rect">
            <a:avLst/>
          </a:prstGeom>
          <a:noFill/>
        </p:spPr>
        <p:txBody>
          <a:bodyPr wrap="square" rtlCol="0">
            <a:spAutoFit/>
          </a:bodyPr>
          <a:lstStyle/>
          <a:p>
            <a:pPr marL="342900" indent="-342900">
              <a:buFont typeface="Arial" panose="020B0604020202020204" pitchFamily="34" charset="0"/>
              <a:buChar char="•"/>
            </a:pPr>
            <a:r>
              <a:rPr lang="nb-NO" b="1" dirty="0"/>
              <a:t>Informasjonspakke for nye foreldre: </a:t>
            </a:r>
            <a:r>
              <a:rPr lang="nb-NO" dirty="0"/>
              <a:t>Nettverket ga verdifulle innspill i FB-gruppa, på mail, og gjennom en to dagers workshop på Thon Hotel Arena hvor tre foreldre var med og formet innholdet i pakka. Leste også manus underveis og kom med korrigeringer.</a:t>
            </a:r>
            <a:endParaRPr lang="nb-NO" b="1" dirty="0"/>
          </a:p>
          <a:p>
            <a:pPr marL="342900" indent="-342900">
              <a:buFont typeface="Arial" panose="020B0604020202020204" pitchFamily="34" charset="0"/>
              <a:buChar char="•"/>
            </a:pPr>
            <a:endParaRPr lang="nb-NO" b="1" dirty="0"/>
          </a:p>
          <a:p>
            <a:pPr marL="342900" indent="-342900">
              <a:buFont typeface="Arial" panose="020B0604020202020204" pitchFamily="34" charset="0"/>
              <a:buChar char="•"/>
            </a:pPr>
            <a:r>
              <a:rPr lang="nb-NO" b="1" dirty="0"/>
              <a:t>Nettmøter: </a:t>
            </a:r>
            <a:r>
              <a:rPr lang="nb-NO" dirty="0"/>
              <a:t>Likeperson Annette Berge holder nettmøtene i samarbeid med sekretariatet. Vi har fem likepersoner som ofte er med oss i møtene. Vi inviterer fagpersoner og andre gjester til å snakke om tema som er aktuelle for foreldre til barn opp til 10 år. Vi sender jevnlig ut mail til 374 av våre medlemmer med informasjon om gruppa og nettmøtene. </a:t>
            </a:r>
          </a:p>
          <a:p>
            <a:endParaRPr lang="nb-NO" dirty="0"/>
          </a:p>
          <a:p>
            <a:r>
              <a:rPr lang="nb-NO" dirty="0"/>
              <a:t>Fire nettmøter så langt i år: </a:t>
            </a:r>
          </a:p>
          <a:p>
            <a:pPr marL="342900" indent="-342900">
              <a:buFont typeface="Arial" panose="020B0604020202020204" pitchFamily="34" charset="0"/>
              <a:buChar char="•"/>
            </a:pPr>
            <a:r>
              <a:rPr lang="nb-NO" b="1" dirty="0"/>
              <a:t>Januar: Forfattermøte med Lise H. Eide </a:t>
            </a:r>
            <a:r>
              <a:rPr lang="nb-NO" dirty="0"/>
              <a:t>i forbindelse med utgivelse av barneboka «Sivert vil ikke» i januar. </a:t>
            </a:r>
          </a:p>
          <a:p>
            <a:pPr marL="342900" indent="-342900">
              <a:buFont typeface="Arial" panose="020B0604020202020204" pitchFamily="34" charset="0"/>
              <a:buChar char="•"/>
            </a:pPr>
            <a:r>
              <a:rPr lang="nb-NO" b="1" dirty="0"/>
              <a:t>Mars: Samarbeid med Epilepsiforbundet </a:t>
            </a:r>
            <a:r>
              <a:rPr lang="nb-NO" dirty="0"/>
              <a:t>v/Bente Lill Krigerød hvor tema var epilepsi. 1/3 av personer med CP har også epilepsi. </a:t>
            </a:r>
          </a:p>
          <a:p>
            <a:pPr marL="342900" indent="-342900">
              <a:buFont typeface="Arial" panose="020B0604020202020204" pitchFamily="34" charset="0"/>
              <a:buChar char="•"/>
            </a:pPr>
            <a:r>
              <a:rPr lang="nb-NO" b="1" dirty="0"/>
              <a:t>Juni: Barnekoordinatorordningen</a:t>
            </a:r>
            <a:r>
              <a:rPr lang="nb-NO" dirty="0"/>
              <a:t> v/Kristin Benestad</a:t>
            </a:r>
          </a:p>
          <a:p>
            <a:pPr marL="342900" indent="-342900">
              <a:buFont typeface="Arial" panose="020B0604020202020204" pitchFamily="34" charset="0"/>
              <a:buChar char="•"/>
            </a:pPr>
            <a:r>
              <a:rPr lang="nb-NO" b="1" dirty="0"/>
              <a:t>Oktober: </a:t>
            </a:r>
            <a:r>
              <a:rPr lang="nb-NO" b="1" dirty="0" err="1"/>
              <a:t>Innspillsmøte</a:t>
            </a:r>
            <a:r>
              <a:rPr lang="nb-NO" b="1" dirty="0"/>
              <a:t> </a:t>
            </a:r>
            <a:r>
              <a:rPr lang="nb-NO" dirty="0"/>
              <a:t>hvor vi spurte hva nye medlemmer trenger av CP-foreningen i forbindelse med nytt prosjekt.</a:t>
            </a:r>
          </a:p>
        </p:txBody>
      </p:sp>
    </p:spTree>
    <p:extLst>
      <p:ext uri="{BB962C8B-B14F-4D97-AF65-F5344CB8AC3E}">
        <p14:creationId xmlns:p14="http://schemas.microsoft.com/office/powerpoint/2010/main" val="2612898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996463" y="668215"/>
            <a:ext cx="11746522" cy="5262979"/>
          </a:xfrm>
          <a:prstGeom prst="rect">
            <a:avLst/>
          </a:prstGeom>
          <a:noFill/>
        </p:spPr>
        <p:txBody>
          <a:bodyPr wrap="square" rtlCol="0">
            <a:spAutoFit/>
          </a:bodyPr>
          <a:lstStyle/>
          <a:p>
            <a:endParaRPr lang="nb-NO" dirty="0"/>
          </a:p>
          <a:p>
            <a:r>
              <a:rPr lang="nb-NO" dirty="0"/>
              <a:t>Tilbakemeldinger i </a:t>
            </a:r>
            <a:r>
              <a:rPr lang="nb-NO" dirty="0" err="1"/>
              <a:t>innspillsmøtet</a:t>
            </a:r>
            <a:r>
              <a:rPr lang="nb-NO" dirty="0"/>
              <a:t>: </a:t>
            </a:r>
          </a:p>
          <a:p>
            <a:endParaRPr lang="nb-NO" dirty="0"/>
          </a:p>
          <a:p>
            <a:pPr marL="342900" indent="-342900">
              <a:buFont typeface="Arial" panose="020B0604020202020204" pitchFamily="34" charset="0"/>
              <a:buChar char="•"/>
            </a:pPr>
            <a:r>
              <a:rPr lang="nb-NO" dirty="0"/>
              <a:t>CP-foreningen må være tydelige, tilgjengelige, ufarliggjøre medlemskap, ha lavterskeltilbud og tilby emosjonell støtte. Vi må vite at det er en prosess og en balanse mellom for lite og for mye informasjon. Vise at vi er der for dem.</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Ønsker lokale og nasjonale arrangementer hvor barna får møte andre barn med CP. Ønsker fast helgetreff en gang i året og introhelg for nye foreldre.</a:t>
            </a:r>
          </a:p>
          <a:p>
            <a:r>
              <a:rPr lang="nb-NO" dirty="0"/>
              <a:t> </a:t>
            </a:r>
          </a:p>
          <a:p>
            <a:pPr marL="342900" indent="-342900">
              <a:buFont typeface="Arial" panose="020B0604020202020204" pitchFamily="34" charset="0"/>
              <a:buChar char="•"/>
            </a:pPr>
            <a:r>
              <a:rPr lang="nb-NO" dirty="0"/>
              <a:t>Nettverket for småbarnsforeldre har ingen fysiske møteplasser nasjonalt. Storsamlingen gir ikke muligheten til å ha med barn. Men det er flere fylkeslag som har egne </a:t>
            </a:r>
            <a:r>
              <a:rPr lang="nb-NO" dirty="0" err="1"/>
              <a:t>småbarnsgrupper</a:t>
            </a:r>
            <a:r>
              <a:rPr lang="nb-NO" dirty="0"/>
              <a:t> som arrangerer jevnlige treff. Vestland er flinke til å ta direkte kontakt med nye småbarnsforeldre som blir med i fylkeslaget deres.</a:t>
            </a:r>
          </a:p>
        </p:txBody>
      </p:sp>
    </p:spTree>
    <p:extLst>
      <p:ext uri="{BB962C8B-B14F-4D97-AF65-F5344CB8AC3E}">
        <p14:creationId xmlns:p14="http://schemas.microsoft.com/office/powerpoint/2010/main" val="259055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7"/>
            <a:ext cx="16250349" cy="9143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ACFB000C-0C02-FD03-A495-A4D4D7516694}"/>
              </a:ext>
            </a:extLst>
          </p:cNvPr>
          <p:cNvSpPr>
            <a:spLocks noGrp="1"/>
          </p:cNvSpPr>
          <p:nvPr>
            <p:ph type="title"/>
          </p:nvPr>
        </p:nvSpPr>
        <p:spPr>
          <a:xfrm>
            <a:off x="853356" y="434230"/>
            <a:ext cx="5824234" cy="2608867"/>
          </a:xfrm>
        </p:spPr>
        <p:txBody>
          <a:bodyPr vert="horz" lIns="121908" tIns="60954" rIns="121908" bIns="60954" rtlCol="0" anchor="b">
            <a:normAutofit/>
          </a:bodyPr>
          <a:lstStyle/>
          <a:p>
            <a:r>
              <a:rPr lang="en-US" sz="7199" dirty="0"/>
              <a:t>CPU- </a:t>
            </a:r>
            <a:r>
              <a:rPr lang="en-US" sz="7199" dirty="0" err="1"/>
              <a:t>Kva</a:t>
            </a:r>
            <a:r>
              <a:rPr lang="en-US" sz="7199" dirty="0"/>
              <a:t> </a:t>
            </a:r>
            <a:r>
              <a:rPr lang="en-US" sz="7199" dirty="0" err="1"/>
              <a:t>skjer</a:t>
            </a:r>
            <a:r>
              <a:rPr lang="en-US" sz="7199" dirty="0"/>
              <a:t> </a:t>
            </a:r>
            <a:r>
              <a:rPr lang="en-US" sz="7199" dirty="0" err="1"/>
              <a:t>i</a:t>
            </a:r>
            <a:r>
              <a:rPr lang="en-US" sz="7199" dirty="0"/>
              <a:t> </a:t>
            </a:r>
            <a:r>
              <a:rPr lang="en-US" sz="7199" dirty="0" err="1"/>
              <a:t>nettverket</a:t>
            </a:r>
            <a:r>
              <a:rPr lang="en-US" sz="7199"/>
              <a:t>?</a:t>
            </a:r>
          </a:p>
        </p:txBody>
      </p:sp>
      <p:sp>
        <p:nvSpPr>
          <p:cNvPr id="18"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356" y="3449435"/>
            <a:ext cx="4632508" cy="24382"/>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Plassholder for tekst 8">
            <a:extLst>
              <a:ext uri="{FF2B5EF4-FFF2-40B4-BE49-F238E27FC236}">
                <a16:creationId xmlns:a16="http://schemas.microsoft.com/office/drawing/2014/main" id="{4C25FB34-5A6D-C13B-0D46-F38E1A8B608D}"/>
              </a:ext>
            </a:extLst>
          </p:cNvPr>
          <p:cNvSpPr>
            <a:spLocks noGrp="1"/>
          </p:cNvSpPr>
          <p:nvPr>
            <p:ph type="body" sz="half" idx="2"/>
          </p:nvPr>
        </p:nvSpPr>
        <p:spPr>
          <a:xfrm>
            <a:off x="853357" y="3830604"/>
            <a:ext cx="5657566" cy="4427125"/>
          </a:xfrm>
        </p:spPr>
        <p:txBody>
          <a:bodyPr vert="horz" lIns="121908" tIns="60954" rIns="121908" bIns="60954" rtlCol="0">
            <a:normAutofit/>
          </a:bodyPr>
          <a:lstStyle/>
          <a:p>
            <a:pPr indent="-304770">
              <a:buFont typeface="Arial" panose="020B0604020202020204" pitchFamily="34" charset="0"/>
              <a:buChar char="•"/>
            </a:pPr>
            <a:endParaRPr lang="en-US" sz="2933"/>
          </a:p>
        </p:txBody>
      </p:sp>
      <p:pic>
        <p:nvPicPr>
          <p:cNvPr id="11" name="Plassholder for innhold 10" descr="Et bilde som inneholder klær, person, rullestol, konstruksjon&#10;&#10;Automatisk generert beskrivelse">
            <a:extLst>
              <a:ext uri="{FF2B5EF4-FFF2-40B4-BE49-F238E27FC236}">
                <a16:creationId xmlns:a16="http://schemas.microsoft.com/office/drawing/2014/main" id="{797A361E-A279-8F32-EC12-58FA6457CE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728" r="15319" b="-1"/>
          <a:stretch/>
        </p:blipFill>
        <p:spPr>
          <a:xfrm>
            <a:off x="7081578" y="460"/>
            <a:ext cx="9170804" cy="91430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509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D7C30A-AFD4-6406-AD4E-95D97D3191FC}"/>
              </a:ext>
            </a:extLst>
          </p:cNvPr>
          <p:cNvSpPr>
            <a:spLocks noGrp="1"/>
          </p:cNvSpPr>
          <p:nvPr>
            <p:ph type="title"/>
          </p:nvPr>
        </p:nvSpPr>
        <p:spPr/>
        <p:txBody>
          <a:bodyPr/>
          <a:lstStyle/>
          <a:p>
            <a:r>
              <a:rPr lang="nb-NO" dirty="0"/>
              <a:t>CPU I PERIODEN 2022-2023</a:t>
            </a:r>
          </a:p>
        </p:txBody>
      </p:sp>
      <p:sp>
        <p:nvSpPr>
          <p:cNvPr id="3" name="Plassholder for innhold 2">
            <a:extLst>
              <a:ext uri="{FF2B5EF4-FFF2-40B4-BE49-F238E27FC236}">
                <a16:creationId xmlns:a16="http://schemas.microsoft.com/office/drawing/2014/main" id="{D857EFD5-1824-0A81-A5F4-266A7334291E}"/>
              </a:ext>
            </a:extLst>
          </p:cNvPr>
          <p:cNvSpPr>
            <a:spLocks noGrp="1"/>
          </p:cNvSpPr>
          <p:nvPr>
            <p:ph sz="half" idx="1"/>
          </p:nvPr>
        </p:nvSpPr>
        <p:spPr/>
        <p:txBody>
          <a:bodyPr/>
          <a:lstStyle/>
          <a:p>
            <a:r>
              <a:rPr lang="nb-NO" dirty="0"/>
              <a:t>Sofie Østerbø Jansen(</a:t>
            </a:r>
            <a:r>
              <a:rPr lang="nb-NO" dirty="0" err="1"/>
              <a:t>leiar</a:t>
            </a:r>
            <a:r>
              <a:rPr lang="nb-NO" dirty="0"/>
              <a:t>)</a:t>
            </a:r>
          </a:p>
          <a:p>
            <a:r>
              <a:rPr lang="nb-NO" dirty="0"/>
              <a:t>Even Hodne Valaker</a:t>
            </a:r>
          </a:p>
          <a:p>
            <a:r>
              <a:rPr lang="nb-NO" dirty="0"/>
              <a:t>Noomi Alexandersen</a:t>
            </a:r>
          </a:p>
          <a:p>
            <a:r>
              <a:rPr lang="nb-NO" dirty="0"/>
              <a:t>Iver Høgden Mele</a:t>
            </a:r>
          </a:p>
          <a:p>
            <a:endParaRPr lang="nb-NO" dirty="0"/>
          </a:p>
        </p:txBody>
      </p:sp>
      <p:pic>
        <p:nvPicPr>
          <p:cNvPr id="6" name="Plassholder for innhold 5" descr="Et bilde som inneholder klær, person, rullestol, konstruksjon&#10;&#10;Automatisk generert beskrivelse">
            <a:extLst>
              <a:ext uri="{FF2B5EF4-FFF2-40B4-BE49-F238E27FC236}">
                <a16:creationId xmlns:a16="http://schemas.microsoft.com/office/drawing/2014/main" id="{633826B9-3C3B-D1FC-5BA6-EC6ADC008CE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228796" y="3032838"/>
            <a:ext cx="6908125" cy="4604292"/>
          </a:xfrm>
        </p:spPr>
      </p:pic>
    </p:spTree>
    <p:extLst>
      <p:ext uri="{BB962C8B-B14F-4D97-AF65-F5344CB8AC3E}">
        <p14:creationId xmlns:p14="http://schemas.microsoft.com/office/powerpoint/2010/main" val="3458011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16254413" cy="914310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42B446F9-2A27-2128-F9E6-B977F859F095}"/>
              </a:ext>
            </a:extLst>
          </p:cNvPr>
          <p:cNvSpPr>
            <a:spLocks noGrp="1"/>
          </p:cNvSpPr>
          <p:nvPr>
            <p:ph type="title"/>
          </p:nvPr>
        </p:nvSpPr>
        <p:spPr>
          <a:xfrm>
            <a:off x="1117491" y="598683"/>
            <a:ext cx="6276282" cy="1634040"/>
          </a:xfrm>
        </p:spPr>
        <p:txBody>
          <a:bodyPr vert="horz" lIns="121908" tIns="60954" rIns="121908" bIns="60954" rtlCol="0" anchor="b">
            <a:normAutofit/>
          </a:bodyPr>
          <a:lstStyle/>
          <a:p>
            <a:r>
              <a:rPr lang="en-US" sz="5066">
                <a:solidFill>
                  <a:schemeClr val="bg1"/>
                </a:solidFill>
              </a:rPr>
              <a:t>Arrangement me har gjennomført i perioden</a:t>
            </a: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09055" y="2333227"/>
            <a:ext cx="629045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CF2551B-739F-AED6-6E80-45AC701B94D5}"/>
              </a:ext>
            </a:extLst>
          </p:cNvPr>
          <p:cNvSpPr>
            <a:spLocks noGrp="1"/>
          </p:cNvSpPr>
          <p:nvPr>
            <p:ph sz="half" idx="1"/>
          </p:nvPr>
        </p:nvSpPr>
        <p:spPr>
          <a:xfrm>
            <a:off x="1196909" y="2545787"/>
            <a:ext cx="6114753" cy="4863138"/>
          </a:xfrm>
        </p:spPr>
        <p:txBody>
          <a:bodyPr vert="horz" lIns="121908" tIns="60954" rIns="121908" bIns="60954" rtlCol="0" anchor="ctr">
            <a:normAutofit/>
          </a:bodyPr>
          <a:lstStyle/>
          <a:p>
            <a:r>
              <a:rPr lang="en-US" sz="2666">
                <a:solidFill>
                  <a:schemeClr val="bg1"/>
                </a:solidFill>
              </a:rPr>
              <a:t>Ungdomssamling</a:t>
            </a:r>
          </a:p>
          <a:p>
            <a:r>
              <a:rPr lang="en-US" sz="2666">
                <a:solidFill>
                  <a:schemeClr val="bg1"/>
                </a:solidFill>
              </a:rPr>
              <a:t>Kveldsprat med fokus som er ønska frå nettverket</a:t>
            </a:r>
          </a:p>
          <a:p>
            <a:r>
              <a:rPr lang="en-US" sz="2666">
                <a:solidFill>
                  <a:schemeClr val="bg1"/>
                </a:solidFill>
              </a:rPr>
              <a:t>Generalforsamling til Unge Funksjonshemmede</a:t>
            </a:r>
          </a:p>
          <a:p>
            <a:r>
              <a:rPr lang="en-US" sz="2666">
                <a:solidFill>
                  <a:schemeClr val="bg1"/>
                </a:solidFill>
              </a:rPr>
              <a:t>Besøkt sommarleir for barn og unge voksne</a:t>
            </a:r>
          </a:p>
          <a:p>
            <a:r>
              <a:rPr lang="en-US" sz="2666">
                <a:solidFill>
                  <a:schemeClr val="bg1"/>
                </a:solidFill>
              </a:rPr>
              <a:t>Deltatt på likepersonskurs</a:t>
            </a:r>
          </a:p>
        </p:txBody>
      </p:sp>
      <p:pic>
        <p:nvPicPr>
          <p:cNvPr id="6" name="Plassholder for innhold 5" descr="Et bilde som inneholder klær, person, sko, rullestol&#10;&#10;Automatisk generert beskrivelse">
            <a:extLst>
              <a:ext uri="{FF2B5EF4-FFF2-40B4-BE49-F238E27FC236}">
                <a16:creationId xmlns:a16="http://schemas.microsoft.com/office/drawing/2014/main" id="{490CECBD-1121-A00A-31E3-93CA92ECEE2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204" r="-3" b="6838"/>
          <a:stretch/>
        </p:blipFill>
        <p:spPr>
          <a:xfrm>
            <a:off x="8699755" y="448"/>
            <a:ext cx="7554658" cy="4530256"/>
          </a:xfrm>
          <a:prstGeom prst="rect">
            <a:avLst/>
          </a:prstGeom>
        </p:spPr>
      </p:pic>
      <p:cxnSp>
        <p:nvCxnSpPr>
          <p:cNvPr id="17" name="Straight Connector 16">
            <a:extLst>
              <a:ext uri="{FF2B5EF4-FFF2-40B4-BE49-F238E27FC236}">
                <a16:creationId xmlns:a16="http://schemas.microsoft.com/office/drawing/2014/main" id="{CA240C79-242E-4918-9F28-B101847D1CC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95521" y="4515952"/>
            <a:ext cx="755889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11928" y="7609933"/>
            <a:ext cx="62847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Bilde 7" descr="Et bilde som inneholder innendørs, klær, vegg, person&#10;&#10;Automatisk generert beskrivelse">
            <a:extLst>
              <a:ext uri="{FF2B5EF4-FFF2-40B4-BE49-F238E27FC236}">
                <a16:creationId xmlns:a16="http://schemas.microsoft.com/office/drawing/2014/main" id="{92F2FF6A-B9EE-8AA1-00B1-28C05B7F0B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36" r="-2" b="-2"/>
          <a:stretch/>
        </p:blipFill>
        <p:spPr>
          <a:xfrm>
            <a:off x="8695521" y="4530703"/>
            <a:ext cx="7558892" cy="4624983"/>
          </a:xfrm>
          <a:prstGeom prst="rect">
            <a:avLst/>
          </a:prstGeom>
        </p:spPr>
      </p:pic>
    </p:spTree>
    <p:extLst>
      <p:ext uri="{BB962C8B-B14F-4D97-AF65-F5344CB8AC3E}">
        <p14:creationId xmlns:p14="http://schemas.microsoft.com/office/powerpoint/2010/main" val="1789999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9">
            <a:extLst>
              <a:ext uri="{FF2B5EF4-FFF2-40B4-BE49-F238E27FC236}">
                <a16:creationId xmlns:a16="http://schemas.microsoft.com/office/drawing/2014/main" id="{21739CA5-F0F5-48E1-8E8C-F24B71827E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85"/>
            <a:ext cx="16254413" cy="914753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ounded Rectangle 3">
            <a:extLst>
              <a:ext uri="{FF2B5EF4-FFF2-40B4-BE49-F238E27FC236}">
                <a16:creationId xmlns:a16="http://schemas.microsoft.com/office/drawing/2014/main" id="{3EAD2937-F230-41D4-B9C5-975B129BFC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2243" y="853803"/>
            <a:ext cx="14559131" cy="743636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CCD444A3-C338-4886-B7F1-4BA2AF46EB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0572" y="1280467"/>
            <a:ext cx="13702470" cy="658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3D189E12-B27B-032C-2445-4EE0B6EF45DC}"/>
              </a:ext>
            </a:extLst>
          </p:cNvPr>
          <p:cNvSpPr>
            <a:spLocks noGrp="1"/>
          </p:cNvSpPr>
          <p:nvPr>
            <p:ph type="title"/>
          </p:nvPr>
        </p:nvSpPr>
        <p:spPr>
          <a:xfrm>
            <a:off x="1936686" y="1926580"/>
            <a:ext cx="12475935" cy="1389066"/>
          </a:xfrm>
        </p:spPr>
        <p:txBody>
          <a:bodyPr>
            <a:normAutofit/>
          </a:bodyPr>
          <a:lstStyle/>
          <a:p>
            <a:r>
              <a:rPr lang="nb-NO" sz="5333"/>
              <a:t>Kva skjer framover?</a:t>
            </a:r>
          </a:p>
        </p:txBody>
      </p:sp>
      <p:sp>
        <p:nvSpPr>
          <p:cNvPr id="3" name="Plassholder for innhold 2">
            <a:extLst>
              <a:ext uri="{FF2B5EF4-FFF2-40B4-BE49-F238E27FC236}">
                <a16:creationId xmlns:a16="http://schemas.microsoft.com/office/drawing/2014/main" id="{A4B7C81C-636B-8367-05F7-0612FFAB2F4F}"/>
              </a:ext>
            </a:extLst>
          </p:cNvPr>
          <p:cNvSpPr>
            <a:spLocks noGrp="1"/>
          </p:cNvSpPr>
          <p:nvPr>
            <p:ph sz="half" idx="1"/>
          </p:nvPr>
        </p:nvSpPr>
        <p:spPr>
          <a:xfrm>
            <a:off x="1936685" y="3601997"/>
            <a:ext cx="5977182" cy="3599606"/>
          </a:xfrm>
        </p:spPr>
        <p:txBody>
          <a:bodyPr>
            <a:normAutofit/>
          </a:bodyPr>
          <a:lstStyle/>
          <a:p>
            <a:r>
              <a:rPr lang="nb-NO" sz="2666"/>
              <a:t>Det skal rekrutterast 1-2 nye medlemmer til arbeidsgruppa</a:t>
            </a:r>
          </a:p>
          <a:p>
            <a:r>
              <a:rPr lang="nb-NO" sz="2666"/>
              <a:t>7 kandidatar har meldt sin interesse</a:t>
            </a:r>
          </a:p>
          <a:p>
            <a:r>
              <a:rPr lang="nb-NO" sz="2666"/>
              <a:t>Samarbeid mellom leder i arbeidsgruppa og sekreteriatet</a:t>
            </a:r>
          </a:p>
          <a:p>
            <a:r>
              <a:rPr lang="nb-NO" sz="2666"/>
              <a:t>Skal vedtas av sentralstyret </a:t>
            </a:r>
            <a:endParaRPr lang="nb-NO" sz="2666" dirty="0"/>
          </a:p>
        </p:txBody>
      </p:sp>
      <p:sp>
        <p:nvSpPr>
          <p:cNvPr id="4" name="Plassholder for innhold 3">
            <a:extLst>
              <a:ext uri="{FF2B5EF4-FFF2-40B4-BE49-F238E27FC236}">
                <a16:creationId xmlns:a16="http://schemas.microsoft.com/office/drawing/2014/main" id="{945B8004-0C39-88C0-3D05-4F3C2E786DD3}"/>
              </a:ext>
            </a:extLst>
          </p:cNvPr>
          <p:cNvSpPr>
            <a:spLocks noGrp="1"/>
          </p:cNvSpPr>
          <p:nvPr>
            <p:ph sz="half" idx="2"/>
          </p:nvPr>
        </p:nvSpPr>
        <p:spPr>
          <a:xfrm>
            <a:off x="8340546" y="3601997"/>
            <a:ext cx="6072075" cy="3599606"/>
          </a:xfrm>
        </p:spPr>
        <p:txBody>
          <a:bodyPr>
            <a:normAutofit/>
          </a:bodyPr>
          <a:lstStyle/>
          <a:p>
            <a:endParaRPr lang="nb-NO" sz="2666"/>
          </a:p>
        </p:txBody>
      </p:sp>
    </p:spTree>
    <p:extLst>
      <p:ext uri="{BB962C8B-B14F-4D97-AF65-F5344CB8AC3E}">
        <p14:creationId xmlns:p14="http://schemas.microsoft.com/office/powerpoint/2010/main" val="1620917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052257" y="1955800"/>
            <a:ext cx="12457828" cy="1364916"/>
          </a:xfrm>
        </p:spPr>
        <p:txBody>
          <a:bodyPr>
            <a:normAutofit/>
          </a:bodyPr>
          <a:lstStyle/>
          <a:p>
            <a:r>
              <a:rPr lang="nb-NO" sz="6600" dirty="0"/>
              <a:t>Hva skjer interessepolitisk?</a:t>
            </a:r>
          </a:p>
        </p:txBody>
      </p:sp>
      <p:sp>
        <p:nvSpPr>
          <p:cNvPr id="3" name="Undertittel 2"/>
          <p:cNvSpPr>
            <a:spLocks noGrp="1"/>
          </p:cNvSpPr>
          <p:nvPr>
            <p:ph type="subTitle" idx="1"/>
          </p:nvPr>
        </p:nvSpPr>
        <p:spPr>
          <a:xfrm>
            <a:off x="1581666" y="3320716"/>
            <a:ext cx="13072166" cy="4093338"/>
          </a:xfrm>
        </p:spPr>
        <p:txBody>
          <a:bodyPr>
            <a:normAutofit lnSpcReduction="10000"/>
          </a:bodyPr>
          <a:lstStyle/>
          <a:p>
            <a:r>
              <a:rPr lang="nb-NO" sz="3600" dirty="0"/>
              <a:t>Status på interessepolitiske saker etter valgkamparbeidet i 2023 og arbeidet med statsbudsjettet for 2024:</a:t>
            </a:r>
            <a:br>
              <a:rPr lang="nb-NO" sz="3600" dirty="0"/>
            </a:br>
            <a:r>
              <a:rPr lang="nb-NO" sz="3600" dirty="0"/>
              <a:t/>
            </a:r>
            <a:br>
              <a:rPr lang="nb-NO" sz="3600" dirty="0"/>
            </a:br>
            <a:r>
              <a:rPr lang="nb-NO" sz="3200" dirty="0"/>
              <a:t>- </a:t>
            </a:r>
            <a:r>
              <a:rPr lang="nb-NO" sz="2400" dirty="0"/>
              <a:t>Stortingsmelding om BPA</a:t>
            </a:r>
            <a:br>
              <a:rPr lang="nb-NO" sz="2400" dirty="0"/>
            </a:br>
            <a:r>
              <a:rPr lang="nb-NO" sz="2400" dirty="0"/>
              <a:t>- Ekspertutvalget og CRPD</a:t>
            </a:r>
            <a:br>
              <a:rPr lang="nb-NO" sz="2400" dirty="0"/>
            </a:br>
            <a:r>
              <a:rPr lang="nb-NO" sz="2400" dirty="0"/>
              <a:t>- Barnekoordinatorordningen</a:t>
            </a:r>
            <a:br>
              <a:rPr lang="nb-NO" sz="2400" dirty="0"/>
            </a:br>
            <a:r>
              <a:rPr lang="nb-NO" sz="2400" dirty="0"/>
              <a:t>- Økonomi og levekår</a:t>
            </a:r>
            <a:br>
              <a:rPr lang="nb-NO" sz="2400" dirty="0"/>
            </a:br>
            <a:r>
              <a:rPr lang="nb-NO" sz="2400" dirty="0"/>
              <a:t>- Ny opplæringslov</a:t>
            </a:r>
            <a:br>
              <a:rPr lang="nb-NO" sz="2400" dirty="0"/>
            </a:br>
            <a:r>
              <a:rPr lang="nb-NO" sz="2400" dirty="0"/>
              <a:t>- Habilitering, i kommunene og i spesialisthelsetjenesten</a:t>
            </a:r>
            <a:br>
              <a:rPr lang="nb-NO" sz="2400" dirty="0"/>
            </a:br>
            <a:r>
              <a:rPr lang="nb-NO" sz="2400" dirty="0"/>
              <a:t>- Bolig (assistanse vs. boform)</a:t>
            </a:r>
            <a:br>
              <a:rPr lang="nb-NO" sz="2400" dirty="0"/>
            </a:br>
            <a:r>
              <a:rPr lang="nb-NO" sz="2400" dirty="0"/>
              <a:t>- Tilrettelagt fritid </a:t>
            </a:r>
            <a:br>
              <a:rPr lang="nb-NO" sz="2400" dirty="0"/>
            </a:br>
            <a:endParaRPr lang="nb-NO" sz="2400" dirty="0"/>
          </a:p>
        </p:txBody>
      </p:sp>
      <p:sp>
        <p:nvSpPr>
          <p:cNvPr id="4" name="Plassholder for tekst 3"/>
          <p:cNvSpPr>
            <a:spLocks noGrp="1"/>
          </p:cNvSpPr>
          <p:nvPr>
            <p:ph type="body" sz="quarter" idx="10"/>
          </p:nvPr>
        </p:nvSpPr>
        <p:spPr/>
        <p:txBody>
          <a:bodyPr>
            <a:normAutofit/>
          </a:bodyPr>
          <a:lstStyle/>
          <a:p>
            <a:r>
              <a:rPr lang="nb-NO" dirty="0"/>
              <a:t>v/Kristin og Eva</a:t>
            </a:r>
          </a:p>
        </p:txBody>
      </p:sp>
    </p:spTree>
    <p:extLst>
      <p:ext uri="{BB962C8B-B14F-4D97-AF65-F5344CB8AC3E}">
        <p14:creationId xmlns:p14="http://schemas.microsoft.com/office/powerpoint/2010/main" val="3580695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4D2E5F-529B-97DD-D56B-33146D6FE70E}"/>
              </a:ext>
            </a:extLst>
          </p:cNvPr>
          <p:cNvSpPr>
            <a:spLocks noGrp="1"/>
          </p:cNvSpPr>
          <p:nvPr>
            <p:ph type="title"/>
          </p:nvPr>
        </p:nvSpPr>
        <p:spPr/>
        <p:txBody>
          <a:bodyPr/>
          <a:lstStyle/>
          <a:p>
            <a:r>
              <a:rPr lang="nb-NO"/>
              <a:t>Strategiplan 2022-2024 </a:t>
            </a:r>
            <a:endParaRPr lang="nb-NO" dirty="0"/>
          </a:p>
        </p:txBody>
      </p:sp>
      <p:graphicFrame>
        <p:nvGraphicFramePr>
          <p:cNvPr id="6" name="Plassholder for innhold 2">
            <a:extLst>
              <a:ext uri="{FF2B5EF4-FFF2-40B4-BE49-F238E27FC236}">
                <a16:creationId xmlns:a16="http://schemas.microsoft.com/office/drawing/2014/main" id="{21BA1B35-A888-A656-7D91-E56F1EB727B9}"/>
              </a:ext>
            </a:extLst>
          </p:cNvPr>
          <p:cNvGraphicFramePr>
            <a:graphicFrameLocks noGrp="1"/>
          </p:cNvGraphicFramePr>
          <p:nvPr>
            <p:ph sz="half" idx="1"/>
          </p:nvPr>
        </p:nvGraphicFramePr>
        <p:xfrm>
          <a:off x="1117491" y="2434376"/>
          <a:ext cx="6908125" cy="5801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innhold 3">
            <a:extLst>
              <a:ext uri="{FF2B5EF4-FFF2-40B4-BE49-F238E27FC236}">
                <a16:creationId xmlns:a16="http://schemas.microsoft.com/office/drawing/2014/main" id="{CD3F5B91-2150-83DA-B964-923C6AFBAA61}"/>
              </a:ext>
            </a:extLst>
          </p:cNvPr>
          <p:cNvSpPr>
            <a:spLocks noGrp="1"/>
          </p:cNvSpPr>
          <p:nvPr>
            <p:ph sz="half" idx="2"/>
          </p:nvPr>
        </p:nvSpPr>
        <p:spPr/>
        <p:txBody>
          <a:bodyPr>
            <a:normAutofit fontScale="92500" lnSpcReduction="20000"/>
          </a:bodyPr>
          <a:lstStyle/>
          <a:p>
            <a:r>
              <a:rPr lang="nb-NO" dirty="0" err="1"/>
              <a:t>Innspel</a:t>
            </a:r>
            <a:r>
              <a:rPr lang="nb-NO" dirty="0"/>
              <a:t> </a:t>
            </a:r>
            <a:r>
              <a:rPr lang="nb-NO" dirty="0" err="1"/>
              <a:t>frå</a:t>
            </a:r>
            <a:r>
              <a:rPr lang="nb-NO" dirty="0"/>
              <a:t> </a:t>
            </a:r>
            <a:r>
              <a:rPr lang="nb-NO" dirty="0" err="1"/>
              <a:t>deltakarar</a:t>
            </a:r>
            <a:r>
              <a:rPr lang="nb-NO" dirty="0"/>
              <a:t> på ungdomssamling:</a:t>
            </a:r>
          </a:p>
          <a:p>
            <a:pPr>
              <a:buFontTx/>
              <a:buChar char="-"/>
            </a:pPr>
            <a:r>
              <a:rPr lang="nb-NO" dirty="0"/>
              <a:t>Åpen kveld om BPA – informasjon om muligheter</a:t>
            </a:r>
          </a:p>
          <a:p>
            <a:pPr>
              <a:buFontTx/>
              <a:buChar char="-"/>
            </a:pPr>
            <a:r>
              <a:rPr lang="nb-NO" dirty="0"/>
              <a:t>Fortsette å belyse tema psykisk helse</a:t>
            </a:r>
          </a:p>
          <a:p>
            <a:pPr>
              <a:buFontTx/>
              <a:buChar char="-"/>
            </a:pPr>
            <a:r>
              <a:rPr lang="nb-NO" dirty="0"/>
              <a:t>Styrke oppfølgingen i habiliteringstenesten</a:t>
            </a:r>
          </a:p>
          <a:p>
            <a:pPr>
              <a:buFontTx/>
              <a:buChar char="-"/>
            </a:pPr>
            <a:r>
              <a:rPr lang="nb-NO" dirty="0"/>
              <a:t>Kveldsprat om rettigheter/stønader</a:t>
            </a:r>
          </a:p>
          <a:p>
            <a:pPr>
              <a:buFontTx/>
              <a:buChar char="-"/>
            </a:pPr>
            <a:r>
              <a:rPr lang="nb-NO" dirty="0"/>
              <a:t>Sosiale arrangement i fylkeslagene som svømming og bowling eller temakvelder</a:t>
            </a:r>
          </a:p>
          <a:p>
            <a:pPr>
              <a:buFontTx/>
              <a:buChar char="-"/>
            </a:pPr>
            <a:endParaRPr lang="nb-NO" dirty="0"/>
          </a:p>
        </p:txBody>
      </p:sp>
    </p:spTree>
    <p:extLst>
      <p:ext uri="{BB962C8B-B14F-4D97-AF65-F5344CB8AC3E}">
        <p14:creationId xmlns:p14="http://schemas.microsoft.com/office/powerpoint/2010/main" val="31080394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447"/>
            <a:ext cx="16254411" cy="9143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78"/>
            <a:endParaRPr lang="en-US" sz="2400">
              <a:solidFill>
                <a:prstClr val="white"/>
              </a:solidFill>
              <a:latin typeface="Calibri" panose="020F0502020204030204"/>
            </a:endParaRPr>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11362152" cy="3047701"/>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tel 4">
            <a:extLst>
              <a:ext uri="{FF2B5EF4-FFF2-40B4-BE49-F238E27FC236}">
                <a16:creationId xmlns:a16="http://schemas.microsoft.com/office/drawing/2014/main" id="{C39A4E49-D585-C047-4D62-7F3C28FA8DEA}"/>
              </a:ext>
            </a:extLst>
          </p:cNvPr>
          <p:cNvSpPr>
            <a:spLocks noGrp="1"/>
          </p:cNvSpPr>
          <p:nvPr>
            <p:ph type="title"/>
          </p:nvPr>
        </p:nvSpPr>
        <p:spPr>
          <a:xfrm>
            <a:off x="1015638" y="467329"/>
            <a:ext cx="6195267" cy="2165815"/>
          </a:xfrm>
        </p:spPr>
        <p:txBody>
          <a:bodyPr anchor="ctr">
            <a:normAutofit/>
          </a:bodyPr>
          <a:lstStyle/>
          <a:p>
            <a:r>
              <a:rPr lang="nb-NO" sz="5333"/>
              <a:t>Fortsettelse </a:t>
            </a:r>
          </a:p>
        </p:txBody>
      </p:sp>
      <p:sp>
        <p:nvSpPr>
          <p:cNvPr id="6" name="Plassholder for innhold 5">
            <a:extLst>
              <a:ext uri="{FF2B5EF4-FFF2-40B4-BE49-F238E27FC236}">
                <a16:creationId xmlns:a16="http://schemas.microsoft.com/office/drawing/2014/main" id="{FA19D6C5-97DD-54A1-ADB1-67A2C3239C74}"/>
              </a:ext>
            </a:extLst>
          </p:cNvPr>
          <p:cNvSpPr>
            <a:spLocks noGrp="1"/>
          </p:cNvSpPr>
          <p:nvPr>
            <p:ph idx="1"/>
          </p:nvPr>
        </p:nvSpPr>
        <p:spPr>
          <a:xfrm>
            <a:off x="1015637" y="3657690"/>
            <a:ext cx="6195268" cy="4817062"/>
          </a:xfrm>
        </p:spPr>
        <p:txBody>
          <a:bodyPr anchor="ctr">
            <a:normAutofit/>
          </a:bodyPr>
          <a:lstStyle/>
          <a:p>
            <a:r>
              <a:rPr lang="nb-NO" sz="2666" dirty="0"/>
              <a:t>Skrive </a:t>
            </a:r>
            <a:r>
              <a:rPr lang="nb-NO" sz="2666" dirty="0" err="1"/>
              <a:t>tekstar</a:t>
            </a:r>
            <a:r>
              <a:rPr lang="nb-NO" sz="2666" dirty="0"/>
              <a:t> til CP-bladet</a:t>
            </a:r>
          </a:p>
          <a:p>
            <a:r>
              <a:rPr lang="nb-NO" sz="2666" dirty="0"/>
              <a:t>Ha </a:t>
            </a:r>
            <a:r>
              <a:rPr lang="nb-NO" sz="2666" dirty="0" err="1"/>
              <a:t>takeover</a:t>
            </a:r>
            <a:r>
              <a:rPr lang="nb-NO" sz="2666" dirty="0"/>
              <a:t> på </a:t>
            </a:r>
            <a:r>
              <a:rPr lang="nb-NO" sz="2666" dirty="0" err="1"/>
              <a:t>instagram</a:t>
            </a:r>
            <a:r>
              <a:rPr lang="nb-NO" sz="2666" dirty="0"/>
              <a:t> </a:t>
            </a:r>
          </a:p>
          <a:p>
            <a:r>
              <a:rPr lang="nb-NO" sz="2666" dirty="0"/>
              <a:t>Skrive leserinnlegg for å belyse viktige tema</a:t>
            </a:r>
          </a:p>
          <a:p>
            <a:r>
              <a:rPr lang="nb-NO" sz="2666" dirty="0"/>
              <a:t>Samarbeide med andre </a:t>
            </a:r>
            <a:r>
              <a:rPr lang="nb-NO" sz="2666" dirty="0" err="1"/>
              <a:t>organisasjonar</a:t>
            </a:r>
            <a:r>
              <a:rPr lang="nb-NO" sz="2666" dirty="0"/>
              <a:t> og/eller fylkeslag</a:t>
            </a:r>
          </a:p>
          <a:p>
            <a:r>
              <a:rPr lang="nb-NO" sz="2666" dirty="0"/>
              <a:t>Erfaringsutveksling der referat blir tilgjengelig på nettsida</a:t>
            </a:r>
          </a:p>
        </p:txBody>
      </p:sp>
      <p:pic>
        <p:nvPicPr>
          <p:cNvPr id="8" name="Picture 7" descr="Sticky notes on a wall">
            <a:extLst>
              <a:ext uri="{FF2B5EF4-FFF2-40B4-BE49-F238E27FC236}">
                <a16:creationId xmlns:a16="http://schemas.microsoft.com/office/drawing/2014/main" id="{77CA075D-021F-3358-5818-4CCE99A2936C}"/>
              </a:ext>
            </a:extLst>
          </p:cNvPr>
          <p:cNvPicPr>
            <a:picLocks noChangeAspect="1"/>
          </p:cNvPicPr>
          <p:nvPr/>
        </p:nvPicPr>
        <p:blipFill rotWithShape="1">
          <a:blip r:embed="rId3"/>
          <a:srcRect l="18834" r="19097" b="1"/>
          <a:stretch/>
        </p:blipFill>
        <p:spPr>
          <a:xfrm>
            <a:off x="8127207" y="448"/>
            <a:ext cx="8136305" cy="9143107"/>
          </a:xfrm>
          <a:prstGeom prst="rect">
            <a:avLst/>
          </a:prstGeom>
        </p:spPr>
      </p:pic>
    </p:spTree>
    <p:extLst>
      <p:ext uri="{BB962C8B-B14F-4D97-AF65-F5344CB8AC3E}">
        <p14:creationId xmlns:p14="http://schemas.microsoft.com/office/powerpoint/2010/main" val="3853620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65C0385-5E30-4D2E-AF9F-4639659D34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16254413" cy="9143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 name="Picture 4" descr="Utropstegn på gul bakgrunn">
            <a:extLst>
              <a:ext uri="{FF2B5EF4-FFF2-40B4-BE49-F238E27FC236}">
                <a16:creationId xmlns:a16="http://schemas.microsoft.com/office/drawing/2014/main" id="{D51E6164-5D25-306A-AF2E-3560EFB84D4F}"/>
              </a:ext>
            </a:extLst>
          </p:cNvPr>
          <p:cNvPicPr>
            <a:picLocks noChangeAspect="1"/>
          </p:cNvPicPr>
          <p:nvPr/>
        </p:nvPicPr>
        <p:blipFill rotWithShape="1">
          <a:blip r:embed="rId2"/>
          <a:srcRect l="11784" r="1" b="1"/>
          <a:stretch/>
        </p:blipFill>
        <p:spPr>
          <a:xfrm>
            <a:off x="27" y="2222320"/>
            <a:ext cx="8140798" cy="6921233"/>
          </a:xfrm>
          <a:prstGeom prst="rect">
            <a:avLst/>
          </a:prstGeom>
        </p:spPr>
      </p:pic>
      <p:sp useBgFill="1">
        <p:nvSpPr>
          <p:cNvPr id="15" name="Rectangle 10">
            <a:extLst>
              <a:ext uri="{FF2B5EF4-FFF2-40B4-BE49-F238E27FC236}">
                <a16:creationId xmlns:a16="http://schemas.microsoft.com/office/drawing/2014/main" id="{E335820B-3A29-42C5-AA8D-10ECA43CD9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16254411" cy="2305264"/>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133B31D9-22D6-9AEF-DA6E-C6E595C674A5}"/>
              </a:ext>
            </a:extLst>
          </p:cNvPr>
          <p:cNvSpPr>
            <a:spLocks noGrp="1"/>
          </p:cNvSpPr>
          <p:nvPr>
            <p:ph type="title"/>
          </p:nvPr>
        </p:nvSpPr>
        <p:spPr>
          <a:xfrm>
            <a:off x="1015636" y="470755"/>
            <a:ext cx="14121286" cy="1364645"/>
          </a:xfrm>
        </p:spPr>
        <p:txBody>
          <a:bodyPr>
            <a:normAutofit/>
          </a:bodyPr>
          <a:lstStyle/>
          <a:p>
            <a:r>
              <a:rPr lang="nb-NO" sz="5333"/>
              <a:t>Våre ønsker til fylkeslagene</a:t>
            </a:r>
          </a:p>
        </p:txBody>
      </p:sp>
      <p:sp>
        <p:nvSpPr>
          <p:cNvPr id="3" name="Plassholder for innhold 2">
            <a:extLst>
              <a:ext uri="{FF2B5EF4-FFF2-40B4-BE49-F238E27FC236}">
                <a16:creationId xmlns:a16="http://schemas.microsoft.com/office/drawing/2014/main" id="{7C0F45BD-2069-1040-D621-931C0B9F3BBB}"/>
              </a:ext>
            </a:extLst>
          </p:cNvPr>
          <p:cNvSpPr>
            <a:spLocks noGrp="1"/>
          </p:cNvSpPr>
          <p:nvPr>
            <p:ph idx="1"/>
          </p:nvPr>
        </p:nvSpPr>
        <p:spPr>
          <a:xfrm>
            <a:off x="9070325" y="2999842"/>
            <a:ext cx="6066596" cy="5426541"/>
          </a:xfrm>
        </p:spPr>
        <p:txBody>
          <a:bodyPr anchor="ctr">
            <a:normAutofit/>
          </a:bodyPr>
          <a:lstStyle/>
          <a:p>
            <a:r>
              <a:rPr lang="nb-NO" sz="2666" dirty="0"/>
              <a:t>Minn </a:t>
            </a:r>
            <a:r>
              <a:rPr lang="nb-NO" sz="2666" dirty="0" err="1"/>
              <a:t>medlemmar</a:t>
            </a:r>
            <a:r>
              <a:rPr lang="nb-NO" sz="2666" dirty="0"/>
              <a:t> i dekans fylkeslag om mulighet for </a:t>
            </a:r>
            <a:r>
              <a:rPr lang="nb-NO" sz="2666" dirty="0" err="1"/>
              <a:t>takeover</a:t>
            </a:r>
            <a:r>
              <a:rPr lang="nb-NO" sz="2666" dirty="0"/>
              <a:t> på </a:t>
            </a:r>
            <a:r>
              <a:rPr lang="nb-NO" sz="2666" dirty="0" err="1"/>
              <a:t>instagram</a:t>
            </a:r>
            <a:endParaRPr lang="nb-NO" sz="2666" dirty="0"/>
          </a:p>
          <a:p>
            <a:r>
              <a:rPr lang="nb-NO" sz="2666" dirty="0"/>
              <a:t>Oppfordre unge til å starte med temakvelder, </a:t>
            </a:r>
            <a:r>
              <a:rPr lang="nb-NO" sz="2666" dirty="0" err="1"/>
              <a:t>samlingar</a:t>
            </a:r>
            <a:r>
              <a:rPr lang="nb-NO" sz="2666" dirty="0"/>
              <a:t> eller andre prosjekt</a:t>
            </a:r>
          </a:p>
          <a:p>
            <a:r>
              <a:rPr lang="nb-NO" sz="2666" dirty="0"/>
              <a:t>Ser de </a:t>
            </a:r>
            <a:r>
              <a:rPr lang="nb-NO" sz="2666" dirty="0" err="1"/>
              <a:t>noko</a:t>
            </a:r>
            <a:r>
              <a:rPr lang="nb-NO" sz="2666" dirty="0"/>
              <a:t> viktig som er skreve – gi oss beskjed! Kanskje det er aktuelt til CP-bladet</a:t>
            </a:r>
          </a:p>
          <a:p>
            <a:r>
              <a:rPr lang="nb-NO" sz="2666" dirty="0"/>
              <a:t>Bruk oss i CPU nasjonalt dersom det treng hjelp/</a:t>
            </a:r>
            <a:r>
              <a:rPr lang="nb-NO" sz="2666" dirty="0" err="1"/>
              <a:t>innspel</a:t>
            </a:r>
            <a:r>
              <a:rPr lang="nb-NO" sz="2666" dirty="0"/>
              <a:t> til prosjekter eller </a:t>
            </a:r>
            <a:r>
              <a:rPr lang="nb-NO" sz="2666" dirty="0" err="1"/>
              <a:t>samlingar</a:t>
            </a:r>
            <a:r>
              <a:rPr lang="nb-NO" sz="2666" dirty="0"/>
              <a:t> de skal ha</a:t>
            </a:r>
          </a:p>
          <a:p>
            <a:endParaRPr lang="nb-NO" sz="2666" dirty="0"/>
          </a:p>
        </p:txBody>
      </p:sp>
    </p:spTree>
    <p:extLst>
      <p:ext uri="{BB962C8B-B14F-4D97-AF65-F5344CB8AC3E}">
        <p14:creationId xmlns:p14="http://schemas.microsoft.com/office/powerpoint/2010/main" val="2682451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Arbeidet med nye inntekter og </a:t>
            </a:r>
            <a:r>
              <a:rPr lang="nb-NO" sz="6600" dirty="0" err="1"/>
              <a:t>fundraising</a:t>
            </a:r>
            <a:endParaRPr lang="nb-NO" sz="6600" dirty="0"/>
          </a:p>
        </p:txBody>
      </p:sp>
      <p:sp>
        <p:nvSpPr>
          <p:cNvPr id="3" name="Undertittel 2"/>
          <p:cNvSpPr>
            <a:spLocks noGrp="1"/>
          </p:cNvSpPr>
          <p:nvPr>
            <p:ph type="subTitle" idx="1"/>
          </p:nvPr>
        </p:nvSpPr>
        <p:spPr/>
        <p:txBody>
          <a:bodyPr>
            <a:normAutofit/>
          </a:bodyPr>
          <a:lstStyle/>
          <a:p>
            <a:r>
              <a:rPr lang="nb-NO" dirty="0"/>
              <a:t>- status så langt og planer videre</a:t>
            </a:r>
          </a:p>
        </p:txBody>
      </p:sp>
      <p:sp>
        <p:nvSpPr>
          <p:cNvPr id="4" name="Plassholder for tekst 3"/>
          <p:cNvSpPr>
            <a:spLocks noGrp="1"/>
          </p:cNvSpPr>
          <p:nvPr>
            <p:ph type="body" sz="quarter" idx="10"/>
          </p:nvPr>
        </p:nvSpPr>
        <p:spPr/>
        <p:txBody>
          <a:bodyPr>
            <a:normAutofit/>
          </a:bodyPr>
          <a:lstStyle/>
          <a:p>
            <a:r>
              <a:rPr lang="nb-NO" dirty="0"/>
              <a:t>v/Gordon Johnsen, innsamlingsrådgiver</a:t>
            </a:r>
          </a:p>
        </p:txBody>
      </p:sp>
    </p:spTree>
    <p:extLst>
      <p:ext uri="{BB962C8B-B14F-4D97-AF65-F5344CB8AC3E}">
        <p14:creationId xmlns:p14="http://schemas.microsoft.com/office/powerpoint/2010/main" val="1090288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Landsmøtet 2024</a:t>
            </a:r>
          </a:p>
        </p:txBody>
      </p:sp>
      <p:sp>
        <p:nvSpPr>
          <p:cNvPr id="3" name="Undertittel 2"/>
          <p:cNvSpPr>
            <a:spLocks noGrp="1"/>
          </p:cNvSpPr>
          <p:nvPr>
            <p:ph type="subTitle" idx="1"/>
          </p:nvPr>
        </p:nvSpPr>
        <p:spPr/>
        <p:txBody>
          <a:bodyPr>
            <a:normAutofit/>
          </a:bodyPr>
          <a:lstStyle/>
          <a:p>
            <a:endParaRPr lang="nb-NO" dirty="0"/>
          </a:p>
        </p:txBody>
      </p:sp>
      <p:sp>
        <p:nvSpPr>
          <p:cNvPr id="4" name="Plassholder for tekst 3"/>
          <p:cNvSpPr>
            <a:spLocks noGrp="1"/>
          </p:cNvSpPr>
          <p:nvPr>
            <p:ph type="body" sz="quarter" idx="10"/>
          </p:nvPr>
        </p:nvSpPr>
        <p:spPr/>
        <p:txBody>
          <a:bodyPr>
            <a:normAutofit/>
          </a:bodyPr>
          <a:lstStyle/>
          <a:p>
            <a:r>
              <a:rPr lang="nb-NO" dirty="0"/>
              <a:t>v/Eva Buschmann, generalsekretær </a:t>
            </a:r>
          </a:p>
        </p:txBody>
      </p:sp>
    </p:spTree>
    <p:extLst>
      <p:ext uri="{BB962C8B-B14F-4D97-AF65-F5344CB8AC3E}">
        <p14:creationId xmlns:p14="http://schemas.microsoft.com/office/powerpoint/2010/main" val="26824879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5284F4-47E8-9512-E52F-2FAB748FFE9B}"/>
              </a:ext>
            </a:extLst>
          </p:cNvPr>
          <p:cNvSpPr>
            <a:spLocks noGrp="1"/>
          </p:cNvSpPr>
          <p:nvPr>
            <p:ph type="title"/>
          </p:nvPr>
        </p:nvSpPr>
        <p:spPr/>
        <p:txBody>
          <a:bodyPr/>
          <a:lstStyle/>
          <a:p>
            <a:r>
              <a:rPr lang="nb-NO" dirty="0"/>
              <a:t>Landsmøte 2024</a:t>
            </a:r>
          </a:p>
        </p:txBody>
      </p:sp>
      <p:sp>
        <p:nvSpPr>
          <p:cNvPr id="3" name="Plassholder for innhold 2">
            <a:extLst>
              <a:ext uri="{FF2B5EF4-FFF2-40B4-BE49-F238E27FC236}">
                <a16:creationId xmlns:a16="http://schemas.microsoft.com/office/drawing/2014/main" id="{F5132CD8-D59D-9BDF-B22E-E95E13E7E9B7}"/>
              </a:ext>
            </a:extLst>
          </p:cNvPr>
          <p:cNvSpPr>
            <a:spLocks noGrp="1"/>
          </p:cNvSpPr>
          <p:nvPr>
            <p:ph idx="1"/>
          </p:nvPr>
        </p:nvSpPr>
        <p:spPr/>
        <p:txBody>
          <a:bodyPr>
            <a:normAutofit/>
          </a:bodyPr>
          <a:lstStyle/>
          <a:p>
            <a:r>
              <a:rPr lang="it-IT" sz="3100" dirty="0">
                <a:solidFill>
                  <a:srgbClr val="212121"/>
                </a:solidFill>
                <a:latin typeface="Work Sans" pitchFamily="2" charset="0"/>
              </a:rPr>
              <a:t>Scandic Fornebu 24.–26. mai 2024</a:t>
            </a:r>
          </a:p>
          <a:p>
            <a:r>
              <a:rPr lang="nb-NO" sz="3100" dirty="0">
                <a:solidFill>
                  <a:srgbClr val="212121"/>
                </a:solidFill>
                <a:latin typeface="Work Sans" pitchFamily="2" charset="0"/>
              </a:rPr>
              <a:t>Oppnevne arbeidsgrupper (møte 30. november): </a:t>
            </a:r>
          </a:p>
          <a:p>
            <a:pPr lvl="1"/>
            <a:r>
              <a:rPr lang="nb-NO" sz="2900" dirty="0">
                <a:solidFill>
                  <a:srgbClr val="212121"/>
                </a:solidFill>
                <a:latin typeface="Work Sans" pitchFamily="2" charset="0"/>
              </a:rPr>
              <a:t>Programkomite</a:t>
            </a:r>
          </a:p>
          <a:p>
            <a:pPr lvl="1"/>
            <a:r>
              <a:rPr lang="nb-NO" sz="2900" dirty="0">
                <a:solidFill>
                  <a:srgbClr val="212121"/>
                </a:solidFill>
                <a:latin typeface="Work Sans" pitchFamily="2" charset="0"/>
              </a:rPr>
              <a:t>Organisasjons- og </a:t>
            </a:r>
            <a:r>
              <a:rPr lang="nb-NO" sz="2900" dirty="0" err="1">
                <a:solidFill>
                  <a:srgbClr val="212121"/>
                </a:solidFill>
                <a:latin typeface="Work Sans" pitchFamily="2" charset="0"/>
              </a:rPr>
              <a:t>vedtektskomite</a:t>
            </a:r>
            <a:endParaRPr lang="nb-NO" sz="2900" dirty="0">
              <a:solidFill>
                <a:srgbClr val="212121"/>
              </a:solidFill>
              <a:latin typeface="Work Sans" pitchFamily="2" charset="0"/>
            </a:endParaRPr>
          </a:p>
          <a:p>
            <a:r>
              <a:rPr lang="nb-NO" sz="3100" dirty="0">
                <a:solidFill>
                  <a:srgbClr val="212121"/>
                </a:solidFill>
                <a:latin typeface="Work Sans" pitchFamily="2" charset="0"/>
              </a:rPr>
              <a:t>Program og strategi: Behov for endringer, omfang av revisjon – drøftes med tanke på oppdrag for komiteene</a:t>
            </a:r>
          </a:p>
          <a:p>
            <a:r>
              <a:rPr lang="it-IT" sz="3100" dirty="0">
                <a:solidFill>
                  <a:srgbClr val="212121"/>
                </a:solidFill>
                <a:latin typeface="Work Sans" pitchFamily="2" charset="0"/>
              </a:rPr>
              <a:t>Uttalelse </a:t>
            </a:r>
          </a:p>
          <a:p>
            <a:pPr lvl="1"/>
            <a:r>
              <a:rPr lang="it-IT" sz="2900" dirty="0">
                <a:solidFill>
                  <a:srgbClr val="212121"/>
                </a:solidFill>
                <a:latin typeface="Work Sans" pitchFamily="2" charset="0"/>
              </a:rPr>
              <a:t>CP og aldring</a:t>
            </a:r>
          </a:p>
          <a:p>
            <a:pPr marL="396000" lvl="1" indent="0">
              <a:buNone/>
            </a:pPr>
            <a:endParaRPr lang="it-IT" sz="2900" dirty="0">
              <a:solidFill>
                <a:srgbClr val="212121"/>
              </a:solidFill>
              <a:latin typeface="Work Sans" pitchFamily="2" charset="0"/>
            </a:endParaRPr>
          </a:p>
          <a:p>
            <a:endParaRPr lang="nb-NO" dirty="0"/>
          </a:p>
        </p:txBody>
      </p:sp>
    </p:spTree>
    <p:extLst>
      <p:ext uri="{BB962C8B-B14F-4D97-AF65-F5344CB8AC3E}">
        <p14:creationId xmlns:p14="http://schemas.microsoft.com/office/powerpoint/2010/main" val="1214274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FD0B1A-D8B1-6000-2DF1-7D4EB342E952}"/>
              </a:ext>
            </a:extLst>
          </p:cNvPr>
          <p:cNvSpPr>
            <a:spLocks noGrp="1"/>
          </p:cNvSpPr>
          <p:nvPr>
            <p:ph type="title"/>
          </p:nvPr>
        </p:nvSpPr>
        <p:spPr/>
        <p:txBody>
          <a:bodyPr>
            <a:normAutofit fontScale="90000"/>
          </a:bodyPr>
          <a:lstStyle/>
          <a:p>
            <a:r>
              <a:rPr lang="nb-NO" dirty="0"/>
              <a:t>LM2024 – 24. 26. mai Scandic Fornebu</a:t>
            </a:r>
          </a:p>
        </p:txBody>
      </p:sp>
      <p:graphicFrame>
        <p:nvGraphicFramePr>
          <p:cNvPr id="4" name="Plassholder for innhold 3">
            <a:extLst>
              <a:ext uri="{FF2B5EF4-FFF2-40B4-BE49-F238E27FC236}">
                <a16:creationId xmlns:a16="http://schemas.microsoft.com/office/drawing/2014/main" id="{A6112B18-2B5A-4AE6-8422-C23527EA8E7E}"/>
              </a:ext>
            </a:extLst>
          </p:cNvPr>
          <p:cNvGraphicFramePr>
            <a:graphicFrameLocks noGrp="1"/>
          </p:cNvGraphicFramePr>
          <p:nvPr>
            <p:ph idx="1"/>
          </p:nvPr>
        </p:nvGraphicFramePr>
        <p:xfrm>
          <a:off x="1260475" y="2197101"/>
          <a:ext cx="13763625" cy="6840505"/>
        </p:xfrm>
        <a:graphic>
          <a:graphicData uri="http://schemas.openxmlformats.org/drawingml/2006/table">
            <a:tbl>
              <a:tblPr firstRow="1" bandRow="1">
                <a:tableStyleId>{5C22544A-7EE6-4342-B048-85BDC9FD1C3A}</a:tableStyleId>
              </a:tblPr>
              <a:tblGrid>
                <a:gridCol w="4587875">
                  <a:extLst>
                    <a:ext uri="{9D8B030D-6E8A-4147-A177-3AD203B41FA5}">
                      <a16:colId xmlns:a16="http://schemas.microsoft.com/office/drawing/2014/main" val="852891084"/>
                    </a:ext>
                  </a:extLst>
                </a:gridCol>
                <a:gridCol w="4587875">
                  <a:extLst>
                    <a:ext uri="{9D8B030D-6E8A-4147-A177-3AD203B41FA5}">
                      <a16:colId xmlns:a16="http://schemas.microsoft.com/office/drawing/2014/main" val="4167373766"/>
                    </a:ext>
                  </a:extLst>
                </a:gridCol>
                <a:gridCol w="4587875">
                  <a:extLst>
                    <a:ext uri="{9D8B030D-6E8A-4147-A177-3AD203B41FA5}">
                      <a16:colId xmlns:a16="http://schemas.microsoft.com/office/drawing/2014/main" val="1734269145"/>
                    </a:ext>
                  </a:extLst>
                </a:gridCol>
              </a:tblGrid>
              <a:tr h="366379">
                <a:tc>
                  <a:txBody>
                    <a:bodyPr/>
                    <a:lstStyle/>
                    <a:p>
                      <a:r>
                        <a:rPr lang="nb-NO" dirty="0"/>
                        <a:t>Frister</a:t>
                      </a:r>
                    </a:p>
                  </a:txBody>
                  <a:tcPr/>
                </a:tc>
                <a:tc>
                  <a:txBody>
                    <a:bodyPr/>
                    <a:lstStyle/>
                    <a:p>
                      <a:r>
                        <a:rPr lang="nb-NO" dirty="0"/>
                        <a:t>Når</a:t>
                      </a:r>
                    </a:p>
                  </a:txBody>
                  <a:tcPr/>
                </a:tc>
                <a:tc>
                  <a:txBody>
                    <a:bodyPr/>
                    <a:lstStyle/>
                    <a:p>
                      <a:r>
                        <a:rPr lang="nb-NO" dirty="0"/>
                        <a:t>Resultat </a:t>
                      </a:r>
                    </a:p>
                  </a:txBody>
                  <a:tcPr/>
                </a:tc>
                <a:extLst>
                  <a:ext uri="{0D108BD9-81ED-4DB2-BD59-A6C34878D82A}">
                    <a16:rowId xmlns:a16="http://schemas.microsoft.com/office/drawing/2014/main" val="1891120216"/>
                  </a:ext>
                </a:extLst>
              </a:tr>
              <a:tr h="895807">
                <a:tc>
                  <a:txBody>
                    <a:bodyPr/>
                    <a:lstStyle/>
                    <a:p>
                      <a:r>
                        <a:rPr lang="nb-NO" dirty="0"/>
                        <a:t>Innkalling til LM2024</a:t>
                      </a:r>
                    </a:p>
                  </a:txBody>
                  <a:tcPr/>
                </a:tc>
                <a:tc>
                  <a:txBody>
                    <a:bodyPr/>
                    <a:lstStyle/>
                    <a:p>
                      <a:r>
                        <a:rPr lang="nb-NO" dirty="0"/>
                        <a:t>4 måneder før</a:t>
                      </a:r>
                    </a:p>
                  </a:txBody>
                  <a:tcPr/>
                </a:tc>
                <a:tc>
                  <a:txBody>
                    <a:bodyPr/>
                    <a:lstStyle/>
                    <a:p>
                      <a:r>
                        <a:rPr lang="nb-NO" dirty="0"/>
                        <a:t>Skriftlig innkalling fra generalsekretær</a:t>
                      </a:r>
                    </a:p>
                  </a:txBody>
                  <a:tcPr/>
                </a:tc>
                <a:extLst>
                  <a:ext uri="{0D108BD9-81ED-4DB2-BD59-A6C34878D82A}">
                    <a16:rowId xmlns:a16="http://schemas.microsoft.com/office/drawing/2014/main" val="1750565245"/>
                  </a:ext>
                </a:extLst>
              </a:tr>
              <a:tr h="366379">
                <a:tc>
                  <a:txBody>
                    <a:bodyPr/>
                    <a:lstStyle/>
                    <a:p>
                      <a:r>
                        <a:rPr lang="nb-NO" dirty="0"/>
                        <a:t>Valgkomite</a:t>
                      </a:r>
                    </a:p>
                  </a:txBody>
                  <a:tcPr/>
                </a:tc>
                <a:tc>
                  <a:txBody>
                    <a:bodyPr/>
                    <a:lstStyle/>
                    <a:p>
                      <a:r>
                        <a:rPr lang="nb-NO" dirty="0"/>
                        <a:t>Er i jobb</a:t>
                      </a:r>
                    </a:p>
                  </a:txBody>
                  <a:tcPr/>
                </a:tc>
                <a:tc>
                  <a:txBody>
                    <a:bodyPr/>
                    <a:lstStyle/>
                    <a:p>
                      <a:r>
                        <a:rPr lang="nb-NO" dirty="0"/>
                        <a:t>Skriftlig sakspapir</a:t>
                      </a:r>
                    </a:p>
                  </a:txBody>
                  <a:tcPr/>
                </a:tc>
                <a:extLst>
                  <a:ext uri="{0D108BD9-81ED-4DB2-BD59-A6C34878D82A}">
                    <a16:rowId xmlns:a16="http://schemas.microsoft.com/office/drawing/2014/main" val="3238777193"/>
                  </a:ext>
                </a:extLst>
              </a:tr>
              <a:tr h="620173">
                <a:tc>
                  <a:txBody>
                    <a:bodyPr/>
                    <a:lstStyle/>
                    <a:p>
                      <a:r>
                        <a:rPr lang="nb-NO" dirty="0"/>
                        <a:t>Kontrollkomite</a:t>
                      </a:r>
                    </a:p>
                  </a:txBody>
                  <a:tcPr/>
                </a:tc>
                <a:tc>
                  <a:txBody>
                    <a:bodyPr/>
                    <a:lstStyle/>
                    <a:p>
                      <a:r>
                        <a:rPr lang="nb-NO" dirty="0"/>
                        <a:t>Er i jobb</a:t>
                      </a:r>
                    </a:p>
                  </a:txBody>
                  <a:tcPr/>
                </a:tc>
                <a:tc>
                  <a:txBody>
                    <a:bodyPr/>
                    <a:lstStyle/>
                    <a:p>
                      <a:r>
                        <a:rPr lang="nb-NO" dirty="0"/>
                        <a:t>Rapport –skriftlig sakspapir</a:t>
                      </a:r>
                    </a:p>
                  </a:txBody>
                  <a:tcPr/>
                </a:tc>
                <a:extLst>
                  <a:ext uri="{0D108BD9-81ED-4DB2-BD59-A6C34878D82A}">
                    <a16:rowId xmlns:a16="http://schemas.microsoft.com/office/drawing/2014/main" val="1204625187"/>
                  </a:ext>
                </a:extLst>
              </a:tr>
              <a:tr h="895807">
                <a:tc>
                  <a:txBody>
                    <a:bodyPr/>
                    <a:lstStyle/>
                    <a:p>
                      <a:r>
                        <a:rPr lang="nb-NO" dirty="0"/>
                        <a:t>Fylkeslaget har frist for å melde saker</a:t>
                      </a:r>
                    </a:p>
                  </a:txBody>
                  <a:tcPr/>
                </a:tc>
                <a:tc>
                  <a:txBody>
                    <a:bodyPr/>
                    <a:lstStyle/>
                    <a:p>
                      <a:r>
                        <a:rPr lang="nb-NO" dirty="0"/>
                        <a:t>6 uker før</a:t>
                      </a:r>
                    </a:p>
                  </a:txBody>
                  <a:tcPr/>
                </a:tc>
                <a:tc>
                  <a:txBody>
                    <a:bodyPr/>
                    <a:lstStyle/>
                    <a:p>
                      <a:r>
                        <a:rPr lang="nb-NO" dirty="0"/>
                        <a:t>Skriftlig til sekretariatet</a:t>
                      </a:r>
                    </a:p>
                  </a:txBody>
                  <a:tcPr/>
                </a:tc>
                <a:extLst>
                  <a:ext uri="{0D108BD9-81ED-4DB2-BD59-A6C34878D82A}">
                    <a16:rowId xmlns:a16="http://schemas.microsoft.com/office/drawing/2014/main" val="3650365206"/>
                  </a:ext>
                </a:extLst>
              </a:tr>
              <a:tr h="895807">
                <a:tc>
                  <a:txBody>
                    <a:bodyPr/>
                    <a:lstStyle/>
                    <a:p>
                      <a:r>
                        <a:rPr lang="nb-NO" dirty="0"/>
                        <a:t>Fylkeslagets frist for å nominere til valg</a:t>
                      </a:r>
                    </a:p>
                  </a:txBody>
                  <a:tcPr/>
                </a:tc>
                <a:tc>
                  <a:txBody>
                    <a:bodyPr/>
                    <a:lstStyle/>
                    <a:p>
                      <a:r>
                        <a:rPr lang="nb-NO" dirty="0"/>
                        <a:t>15. januar</a:t>
                      </a:r>
                    </a:p>
                  </a:txBody>
                  <a:tcPr/>
                </a:tc>
                <a:tc>
                  <a:txBody>
                    <a:bodyPr/>
                    <a:lstStyle/>
                    <a:p>
                      <a:r>
                        <a:rPr lang="nb-NO" dirty="0"/>
                        <a:t>Skriftlig til valgkomiteens leder</a:t>
                      </a:r>
                    </a:p>
                  </a:txBody>
                  <a:tcPr/>
                </a:tc>
                <a:extLst>
                  <a:ext uri="{0D108BD9-81ED-4DB2-BD59-A6C34878D82A}">
                    <a16:rowId xmlns:a16="http://schemas.microsoft.com/office/drawing/2014/main" val="207377566"/>
                  </a:ext>
                </a:extLst>
              </a:tr>
              <a:tr h="1171439">
                <a:tc>
                  <a:txBody>
                    <a:bodyPr/>
                    <a:lstStyle/>
                    <a:p>
                      <a:r>
                        <a:rPr lang="nb-NO" dirty="0" err="1"/>
                        <a:t>Vedtektskomite</a:t>
                      </a:r>
                      <a:r>
                        <a:rPr lang="nb-NO" dirty="0"/>
                        <a:t> og strategi – fylkeslaget foreslå kandidater</a:t>
                      </a:r>
                    </a:p>
                  </a:txBody>
                  <a:tcPr/>
                </a:tc>
                <a:tc>
                  <a:txBody>
                    <a:bodyPr/>
                    <a:lstStyle/>
                    <a:p>
                      <a:r>
                        <a:rPr lang="nb-NO" dirty="0"/>
                        <a:t>Medio november</a:t>
                      </a:r>
                    </a:p>
                  </a:txBody>
                  <a:tcPr/>
                </a:tc>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Oppnevnes av sentralstyret</a:t>
                      </a:r>
                    </a:p>
                    <a:p>
                      <a:r>
                        <a:rPr lang="nb-NO" dirty="0"/>
                        <a:t>30. november</a:t>
                      </a:r>
                    </a:p>
                  </a:txBody>
                  <a:tcPr/>
                </a:tc>
                <a:extLst>
                  <a:ext uri="{0D108BD9-81ED-4DB2-BD59-A6C34878D82A}">
                    <a16:rowId xmlns:a16="http://schemas.microsoft.com/office/drawing/2014/main" val="405506317"/>
                  </a:ext>
                </a:extLst>
              </a:tr>
              <a:tr h="1447072">
                <a:tc>
                  <a:txBody>
                    <a:bodyPr/>
                    <a:lstStyle/>
                    <a:p>
                      <a:r>
                        <a:rPr lang="nb-NO" dirty="0"/>
                        <a:t>Program- og uttalelser komite – fylkeslaget foreslå kandidater</a:t>
                      </a:r>
                    </a:p>
                  </a:txBody>
                  <a:tcPr/>
                </a:tc>
                <a:tc>
                  <a:txBody>
                    <a:bodyPr/>
                    <a:lstStyle/>
                    <a:p>
                      <a:r>
                        <a:rPr lang="nb-NO" dirty="0"/>
                        <a:t>Medio november</a:t>
                      </a:r>
                    </a:p>
                  </a:txBody>
                  <a:tcPr/>
                </a:tc>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Oppnevnes av sentralstyret</a:t>
                      </a:r>
                    </a:p>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30. november</a:t>
                      </a:r>
                    </a:p>
                    <a:p>
                      <a:endParaRPr lang="nb-NO" dirty="0"/>
                    </a:p>
                  </a:txBody>
                  <a:tcPr/>
                </a:tc>
                <a:extLst>
                  <a:ext uri="{0D108BD9-81ED-4DB2-BD59-A6C34878D82A}">
                    <a16:rowId xmlns:a16="http://schemas.microsoft.com/office/drawing/2014/main" val="1833049349"/>
                  </a:ext>
                </a:extLst>
              </a:tr>
            </a:tbl>
          </a:graphicData>
        </a:graphic>
      </p:graphicFrame>
    </p:spTree>
    <p:extLst>
      <p:ext uri="{BB962C8B-B14F-4D97-AF65-F5344CB8AC3E}">
        <p14:creationId xmlns:p14="http://schemas.microsoft.com/office/powerpoint/2010/main" val="39992789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Prosjekt </a:t>
            </a:r>
            <a:r>
              <a:rPr lang="nb-NO" sz="6600" dirty="0" err="1"/>
              <a:t>podkast</a:t>
            </a:r>
            <a:r>
              <a:rPr lang="nb-NO" sz="6600" dirty="0"/>
              <a:t> (C-</a:t>
            </a:r>
            <a:r>
              <a:rPr lang="nb-NO" sz="6600" dirty="0" err="1"/>
              <a:t>podden</a:t>
            </a:r>
            <a:r>
              <a:rPr lang="nb-NO" sz="6600" dirty="0"/>
              <a:t>)</a:t>
            </a:r>
          </a:p>
        </p:txBody>
      </p:sp>
      <p:sp>
        <p:nvSpPr>
          <p:cNvPr id="3" name="Undertittel 2"/>
          <p:cNvSpPr>
            <a:spLocks noGrp="1"/>
          </p:cNvSpPr>
          <p:nvPr>
            <p:ph type="subTitle" idx="1"/>
          </p:nvPr>
        </p:nvSpPr>
        <p:spPr/>
        <p:txBody>
          <a:bodyPr>
            <a:normAutofit/>
          </a:bodyPr>
          <a:lstStyle/>
          <a:p>
            <a:endParaRPr lang="nb-NO" dirty="0"/>
          </a:p>
        </p:txBody>
      </p:sp>
      <p:sp>
        <p:nvSpPr>
          <p:cNvPr id="4" name="Plassholder for tekst 3"/>
          <p:cNvSpPr>
            <a:spLocks noGrp="1"/>
          </p:cNvSpPr>
          <p:nvPr>
            <p:ph type="body" sz="quarter" idx="10"/>
          </p:nvPr>
        </p:nvSpPr>
        <p:spPr/>
        <p:txBody>
          <a:bodyPr>
            <a:normAutofit fontScale="77500" lnSpcReduction="20000"/>
          </a:bodyPr>
          <a:lstStyle/>
          <a:p>
            <a:r>
              <a:rPr lang="nb-NO" dirty="0"/>
              <a:t>v/Anita Hanken, rådgiver og Charlotte Åsland Larsen, redaktør </a:t>
            </a:r>
          </a:p>
        </p:txBody>
      </p:sp>
    </p:spTree>
    <p:extLst>
      <p:ext uri="{BB962C8B-B14F-4D97-AF65-F5344CB8AC3E}">
        <p14:creationId xmlns:p14="http://schemas.microsoft.com/office/powerpoint/2010/main" val="24650440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solidFill>
                  <a:schemeClr val="accent2"/>
                </a:solidFill>
                <a:latin typeface="+mn-lt"/>
              </a:rPr>
              <a:t>Ny sesong – hva, hvorfor og hvordan?</a:t>
            </a:r>
          </a:p>
        </p:txBody>
      </p:sp>
      <p:sp>
        <p:nvSpPr>
          <p:cNvPr id="3" name="Plassholder for innhold 2"/>
          <p:cNvSpPr>
            <a:spLocks noGrp="1"/>
          </p:cNvSpPr>
          <p:nvPr>
            <p:ph idx="1"/>
          </p:nvPr>
        </p:nvSpPr>
        <p:spPr/>
        <p:txBody>
          <a:bodyPr/>
          <a:lstStyle/>
          <a:p>
            <a:pPr>
              <a:buClr>
                <a:schemeClr val="accent2"/>
              </a:buClr>
            </a:pPr>
            <a:r>
              <a:rPr lang="nb-NO" dirty="0"/>
              <a:t>Helsedirektoratet har bevilget midler til prosjektet</a:t>
            </a:r>
          </a:p>
          <a:p>
            <a:pPr>
              <a:buClr>
                <a:schemeClr val="accent2"/>
              </a:buClr>
            </a:pPr>
            <a:r>
              <a:rPr lang="nb-NO" dirty="0"/>
              <a:t>Fire nye podkastepisoder for og av personer som har CP og deres nærpersoner</a:t>
            </a:r>
          </a:p>
          <a:p>
            <a:pPr>
              <a:buClr>
                <a:schemeClr val="accent2"/>
              </a:buClr>
            </a:pPr>
            <a:r>
              <a:rPr lang="nb-NO" dirty="0"/>
              <a:t>Preges i stor grad av brukermedvirkning</a:t>
            </a:r>
          </a:p>
          <a:p>
            <a:pPr>
              <a:buClr>
                <a:schemeClr val="accent2"/>
              </a:buClr>
            </a:pPr>
            <a:r>
              <a:rPr lang="nb-NO" dirty="0" err="1"/>
              <a:t>Podkast</a:t>
            </a:r>
            <a:r>
              <a:rPr lang="nb-NO" dirty="0"/>
              <a:t> er en måte mange tilegner seg informasjon på i dag</a:t>
            </a:r>
          </a:p>
          <a:p>
            <a:pPr>
              <a:buClr>
                <a:schemeClr val="accent2"/>
              </a:buClr>
            </a:pPr>
            <a:r>
              <a:rPr lang="nb-NO" dirty="0"/>
              <a:t>Erfaringer til personer som selv har CP er bærende i dette prosjektet </a:t>
            </a:r>
          </a:p>
          <a:p>
            <a:pPr>
              <a:buClr>
                <a:schemeClr val="accent2"/>
              </a:buClr>
            </a:pPr>
            <a:r>
              <a:rPr lang="nb-NO" dirty="0"/>
              <a:t>Supplerer med fagpersoner for kunnskapsbasert innhold</a:t>
            </a:r>
          </a:p>
          <a:p>
            <a:pPr>
              <a:buClr>
                <a:schemeClr val="accent2"/>
              </a:buClr>
            </a:pPr>
            <a:r>
              <a:rPr lang="nb-NO" dirty="0"/>
              <a:t>Startet og avsluttes med en spørreundersøkelse</a:t>
            </a:r>
          </a:p>
        </p:txBody>
      </p:sp>
    </p:spTree>
    <p:extLst>
      <p:ext uri="{BB962C8B-B14F-4D97-AF65-F5344CB8AC3E}">
        <p14:creationId xmlns:p14="http://schemas.microsoft.com/office/powerpoint/2010/main" val="20140757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7C38FB9-2837-7C0C-F235-08483BC19089}"/>
              </a:ext>
            </a:extLst>
          </p:cNvPr>
          <p:cNvSpPr>
            <a:spLocks noGrp="1"/>
          </p:cNvSpPr>
          <p:nvPr>
            <p:ph type="title"/>
          </p:nvPr>
        </p:nvSpPr>
        <p:spPr/>
        <p:txBody>
          <a:bodyPr>
            <a:normAutofit/>
          </a:bodyPr>
          <a:lstStyle/>
          <a:p>
            <a:r>
              <a:rPr lang="nb-NO" sz="5400" dirty="0">
                <a:solidFill>
                  <a:schemeClr val="accent2"/>
                </a:solidFill>
                <a:latin typeface="+mn-lt"/>
              </a:rPr>
              <a:t>Innspillingsprosessen</a:t>
            </a:r>
          </a:p>
        </p:txBody>
      </p:sp>
      <p:sp>
        <p:nvSpPr>
          <p:cNvPr id="3" name="Plassholder for innhold 2"/>
          <p:cNvSpPr>
            <a:spLocks noGrp="1"/>
          </p:cNvSpPr>
          <p:nvPr>
            <p:ph idx="1"/>
          </p:nvPr>
        </p:nvSpPr>
        <p:spPr/>
        <p:txBody>
          <a:bodyPr/>
          <a:lstStyle/>
          <a:p>
            <a:pPr>
              <a:buClr>
                <a:schemeClr val="accent2"/>
              </a:buClr>
            </a:pPr>
            <a:r>
              <a:rPr lang="nb-NO" dirty="0"/>
              <a:t>Bratt læringskurve for oss – helt nytt for begge</a:t>
            </a:r>
          </a:p>
          <a:p>
            <a:pPr>
              <a:buClr>
                <a:schemeClr val="accent2"/>
              </a:buClr>
            </a:pPr>
            <a:r>
              <a:rPr lang="nb-NO" dirty="0"/>
              <a:t>Hvor mye skulle vi planlegge før hver episode?</a:t>
            </a:r>
          </a:p>
          <a:p>
            <a:pPr>
              <a:buClr>
                <a:schemeClr val="accent2"/>
              </a:buClr>
            </a:pPr>
            <a:r>
              <a:rPr lang="nb-NO" dirty="0"/>
              <a:t>Tekniker (og mentor) Henning Bortne har vært engasjert i alle episodene</a:t>
            </a:r>
          </a:p>
          <a:p>
            <a:pPr>
              <a:buClr>
                <a:schemeClr val="accent2"/>
              </a:buClr>
            </a:pPr>
            <a:r>
              <a:rPr lang="nb-NO" dirty="0"/>
              <a:t>Programledere og gjester som tør å by på seg selv</a:t>
            </a:r>
          </a:p>
          <a:p>
            <a:pPr>
              <a:buClr>
                <a:schemeClr val="accent2"/>
              </a:buClr>
            </a:pPr>
            <a:r>
              <a:rPr lang="nb-NO" dirty="0"/>
              <a:t>Ærlig og åpent, men løsningsorientert og optimistisk</a:t>
            </a:r>
          </a:p>
          <a:p>
            <a:pPr>
              <a:buClr>
                <a:schemeClr val="accent2"/>
              </a:buClr>
            </a:pPr>
            <a:endParaRPr lang="nb-NO" dirty="0"/>
          </a:p>
        </p:txBody>
      </p:sp>
    </p:spTree>
    <p:extLst>
      <p:ext uri="{BB962C8B-B14F-4D97-AF65-F5344CB8AC3E}">
        <p14:creationId xmlns:p14="http://schemas.microsoft.com/office/powerpoint/2010/main" val="629967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Valgkamp 2023</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a:xfrm>
            <a:off x="642876" y="2688577"/>
            <a:ext cx="6480810" cy="5472684"/>
          </a:xfrm>
        </p:spPr>
        <p:txBody>
          <a:bodyPr>
            <a:normAutofit fontScale="77500" lnSpcReduction="20000"/>
          </a:bodyPr>
          <a:lstStyle/>
          <a:p>
            <a:pPr>
              <a:buClrTx/>
            </a:pPr>
            <a:endParaRPr lang="nb-NO" b="1" dirty="0"/>
          </a:p>
          <a:p>
            <a:pPr>
              <a:buClrTx/>
            </a:pPr>
            <a:r>
              <a:rPr lang="nb-NO" b="1" dirty="0"/>
              <a:t>Hovedbudskap: </a:t>
            </a:r>
            <a:r>
              <a:rPr lang="nb-NO" dirty="0"/>
              <a:t/>
            </a:r>
            <a:br>
              <a:rPr lang="nb-NO" dirty="0"/>
            </a:br>
            <a:r>
              <a:rPr lang="nb-NO" dirty="0"/>
              <a:t>Manglende tilbud og oppfølging i kommunene for barn, unge, voksne og eldre med funksjonsnedsettelser.</a:t>
            </a:r>
          </a:p>
          <a:p>
            <a:pPr>
              <a:buClrTx/>
            </a:pPr>
            <a:r>
              <a:rPr lang="nb-NO" b="1" dirty="0"/>
              <a:t>Prioriterte enkeltsaker:</a:t>
            </a:r>
            <a:r>
              <a:rPr lang="nb-NO" dirty="0"/>
              <a:t/>
            </a:r>
            <a:br>
              <a:rPr lang="nb-NO" dirty="0"/>
            </a:br>
            <a:r>
              <a:rPr lang="nb-NO" dirty="0"/>
              <a:t>- Barnekoordinatorordningen</a:t>
            </a:r>
            <a:br>
              <a:rPr lang="nb-NO" dirty="0"/>
            </a:br>
            <a:r>
              <a:rPr lang="nb-NO" dirty="0"/>
              <a:t>- BPA-ordningen</a:t>
            </a:r>
            <a:br>
              <a:rPr lang="nb-NO" dirty="0"/>
            </a:br>
            <a:r>
              <a:rPr lang="nb-NO" dirty="0"/>
              <a:t>- Habilitering og Fysioterapi</a:t>
            </a:r>
          </a:p>
          <a:p>
            <a:pPr>
              <a:buClrTx/>
            </a:pPr>
            <a:r>
              <a:rPr lang="nb-NO" dirty="0"/>
              <a:t>Gjennomførte to spørreundersøkelser, </a:t>
            </a:r>
            <a:br>
              <a:rPr lang="nb-NO" dirty="0"/>
            </a:br>
            <a:r>
              <a:rPr lang="nb-NO" dirty="0"/>
              <a:t>(Har mye bakgrunnsinformasjon)</a:t>
            </a:r>
          </a:p>
          <a:p>
            <a:pPr>
              <a:buClrTx/>
            </a:pPr>
            <a:r>
              <a:rPr lang="nb-NO" dirty="0"/>
              <a:t>Møter/profilering under Arendalsuka, samarbeid.</a:t>
            </a:r>
            <a:br>
              <a:rPr lang="nb-NO" dirty="0"/>
            </a:br>
            <a:r>
              <a:rPr lang="nb-NO" dirty="0"/>
              <a:t/>
            </a:r>
            <a:br>
              <a:rPr lang="nb-NO" dirty="0"/>
            </a:br>
            <a:r>
              <a:rPr lang="nb-NO" dirty="0"/>
              <a:t> </a:t>
            </a:r>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p:txBody>
          <a:bodyPr>
            <a:normAutofit fontScale="77500" lnSpcReduction="20000"/>
          </a:bodyPr>
          <a:lstStyle/>
          <a:p>
            <a:pPr>
              <a:buClrTx/>
            </a:pPr>
            <a:endParaRPr lang="nb-NO" sz="2600" dirty="0"/>
          </a:p>
          <a:p>
            <a:pPr>
              <a:buClrTx/>
            </a:pPr>
            <a:endParaRPr lang="nb-NO" sz="2600" dirty="0"/>
          </a:p>
          <a:p>
            <a:pPr>
              <a:buClrTx/>
            </a:pPr>
            <a:endParaRPr lang="nb-NO" sz="2600" dirty="0"/>
          </a:p>
          <a:p>
            <a:pPr>
              <a:buClrTx/>
            </a:pPr>
            <a:r>
              <a:rPr lang="nb-NO" sz="3900" dirty="0"/>
              <a:t>Løfte sakene i budsjettinnspillene til statsbudsjettet for 2024</a:t>
            </a:r>
          </a:p>
          <a:p>
            <a:pPr>
              <a:buClrTx/>
            </a:pPr>
            <a:r>
              <a:rPr lang="nb-NO" sz="3900" dirty="0"/>
              <a:t>Løfte sakene videre i 2024 </a:t>
            </a:r>
            <a:br>
              <a:rPr lang="nb-NO" sz="3900" dirty="0"/>
            </a:br>
            <a:r>
              <a:rPr lang="nb-NO" sz="3900" dirty="0"/>
              <a:t>(jamfør sentralstyrets forslag til arbeidsplan</a:t>
            </a:r>
            <a:r>
              <a:rPr lang="nb-NO" sz="3900" dirty="0">
                <a:solidFill>
                  <a:schemeClr val="accent2"/>
                </a:solidFill>
              </a:rPr>
              <a:t>)</a:t>
            </a:r>
          </a:p>
        </p:txBody>
      </p:sp>
      <p:sp>
        <p:nvSpPr>
          <p:cNvPr id="5" name="Pil: høyre 4">
            <a:extLst>
              <a:ext uri="{FF2B5EF4-FFF2-40B4-BE49-F238E27FC236}">
                <a16:creationId xmlns:a16="http://schemas.microsoft.com/office/drawing/2014/main" id="{5D26A27B-9CD6-221A-5259-BEF40226F790}"/>
              </a:ext>
            </a:extLst>
          </p:cNvPr>
          <p:cNvSpPr/>
          <p:nvPr/>
        </p:nvSpPr>
        <p:spPr>
          <a:xfrm>
            <a:off x="7303168" y="3858885"/>
            <a:ext cx="978408" cy="80948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462089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innendørs, person, klær, vegg&#10;&#10;Automatisk generert beskrivelse">
            <a:extLst>
              <a:ext uri="{FF2B5EF4-FFF2-40B4-BE49-F238E27FC236}">
                <a16:creationId xmlns:a16="http://schemas.microsoft.com/office/drawing/2014/main" id="{4A9D3F1B-CE5C-C10D-6802-4A659EFDD3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88355"/>
            <a:ext cx="16254413" cy="10832355"/>
          </a:xfrm>
        </p:spPr>
      </p:pic>
    </p:spTree>
    <p:extLst>
      <p:ext uri="{BB962C8B-B14F-4D97-AF65-F5344CB8AC3E}">
        <p14:creationId xmlns:p14="http://schemas.microsoft.com/office/powerpoint/2010/main" val="11655610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260157" y="1031631"/>
            <a:ext cx="13861732" cy="7031852"/>
          </a:xfrm>
        </p:spPr>
        <p:txBody>
          <a:bodyPr/>
          <a:lstStyle/>
          <a:p>
            <a:pPr marL="0" indent="0">
              <a:buClr>
                <a:schemeClr val="accent2"/>
              </a:buClr>
              <a:buNone/>
            </a:pPr>
            <a:r>
              <a:rPr lang="nb-NO" sz="5400" dirty="0">
                <a:solidFill>
                  <a:schemeClr val="accent2"/>
                </a:solidFill>
              </a:rPr>
              <a:t>Fire nye episoder av C-</a:t>
            </a:r>
            <a:r>
              <a:rPr lang="nb-NO" sz="5400" dirty="0" err="1">
                <a:solidFill>
                  <a:schemeClr val="accent2"/>
                </a:solidFill>
              </a:rPr>
              <a:t>Podden</a:t>
            </a:r>
            <a:r>
              <a:rPr lang="nb-NO" sz="5400" dirty="0">
                <a:solidFill>
                  <a:schemeClr val="accent2"/>
                </a:solidFill>
              </a:rPr>
              <a:t> høsten 2023</a:t>
            </a:r>
          </a:p>
          <a:p>
            <a:pPr>
              <a:buClr>
                <a:schemeClr val="accent2"/>
              </a:buClr>
            </a:pPr>
            <a:endParaRPr lang="nb-NO" dirty="0"/>
          </a:p>
          <a:p>
            <a:pPr marL="0" indent="0">
              <a:buClr>
                <a:schemeClr val="accent2"/>
              </a:buClr>
              <a:buNone/>
            </a:pPr>
            <a:r>
              <a:rPr lang="nb-NO" sz="2400" b="1" dirty="0"/>
              <a:t>1. </a:t>
            </a:r>
            <a:r>
              <a:rPr lang="nb-NO" sz="2400" b="1" dirty="0">
                <a:hlinkClick r:id="rId3"/>
              </a:rPr>
              <a:t>«Å bli foreldre til et barn med CP – og erfaringer med barnekoordinator</a:t>
            </a:r>
            <a:r>
              <a:rPr lang="nb-NO" sz="2400" dirty="0">
                <a:hlinkClick r:id="rId3"/>
              </a:rPr>
              <a:t>». </a:t>
            </a:r>
            <a:r>
              <a:rPr lang="nb-NO" sz="2400" dirty="0"/>
              <a:t>Programleder Annette Berge med gjestene Inna Ulrike Ødegård og Trine Wigtil. Alle tre har barn med cerebral parese, og har gode erfaringer med barnekoordinator. (3. oktober)</a:t>
            </a:r>
          </a:p>
          <a:p>
            <a:pPr marL="0" indent="0">
              <a:buClr>
                <a:schemeClr val="accent2"/>
              </a:buClr>
              <a:buNone/>
            </a:pPr>
            <a:endParaRPr lang="nb-NO" sz="2400" b="1" dirty="0"/>
          </a:p>
          <a:p>
            <a:pPr marL="0" indent="0">
              <a:buClr>
                <a:schemeClr val="accent2"/>
              </a:buClr>
              <a:buNone/>
            </a:pPr>
            <a:r>
              <a:rPr lang="nb-NO" sz="2400" b="1" dirty="0"/>
              <a:t>2. «Å leve med lettere motorisk grad av CP». </a:t>
            </a:r>
            <a:r>
              <a:rPr lang="nb-NO" sz="2400" dirty="0"/>
              <a:t>Programleder Sandra Fosmo-Steen med gjestene Reidun Jansen og Aina Myrseth. (30. oktober)</a:t>
            </a:r>
          </a:p>
          <a:p>
            <a:pPr marL="0" indent="0">
              <a:buClr>
                <a:schemeClr val="accent2"/>
              </a:buClr>
              <a:buNone/>
            </a:pPr>
            <a:endParaRPr lang="nb-NO" sz="2400" b="1" dirty="0"/>
          </a:p>
          <a:p>
            <a:pPr marL="0" indent="0">
              <a:buClr>
                <a:schemeClr val="accent2"/>
              </a:buClr>
              <a:buNone/>
            </a:pPr>
            <a:r>
              <a:rPr lang="nb-NO" sz="2400" b="1" dirty="0"/>
              <a:t>3. «Trening og tilbud til personer med CP på Sunnaas sykehus». </a:t>
            </a:r>
            <a:r>
              <a:rPr lang="nb-NO" sz="2400" dirty="0"/>
              <a:t>Programleder </a:t>
            </a:r>
            <a:r>
              <a:rPr lang="nn-NO" sz="2400" dirty="0"/>
              <a:t>Alexander Sviggum med gjest Camilla Aksdal, ergoterapeut Sunnaas sjukehus (november)</a:t>
            </a:r>
            <a:endParaRPr lang="nb-NO" sz="2400" dirty="0"/>
          </a:p>
          <a:p>
            <a:pPr marL="0" indent="0">
              <a:buClr>
                <a:schemeClr val="accent2"/>
              </a:buClr>
              <a:buNone/>
            </a:pPr>
            <a:endParaRPr lang="nb-NO" sz="2400" b="1" dirty="0"/>
          </a:p>
          <a:p>
            <a:pPr marL="0" indent="0">
              <a:buClr>
                <a:schemeClr val="accent2"/>
              </a:buClr>
              <a:buNone/>
            </a:pPr>
            <a:r>
              <a:rPr lang="nb-NO" sz="2400" b="1" dirty="0"/>
              <a:t>4. «Å bli eldre med CP». </a:t>
            </a:r>
            <a:r>
              <a:rPr lang="nb-NO" sz="2400" dirty="0"/>
              <a:t>Programleder Ewy Halseth i samtale med psykolog Sissel Garnes (desember).</a:t>
            </a:r>
          </a:p>
        </p:txBody>
      </p:sp>
    </p:spTree>
    <p:extLst>
      <p:ext uri="{BB962C8B-B14F-4D97-AF65-F5344CB8AC3E}">
        <p14:creationId xmlns:p14="http://schemas.microsoft.com/office/powerpoint/2010/main" val="3566555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407954-FD7D-D006-3ADB-C3D4CA50DEFB}"/>
              </a:ext>
            </a:extLst>
          </p:cNvPr>
          <p:cNvSpPr>
            <a:spLocks noGrp="1"/>
          </p:cNvSpPr>
          <p:nvPr>
            <p:ph type="title"/>
          </p:nvPr>
        </p:nvSpPr>
        <p:spPr/>
        <p:txBody>
          <a:bodyPr>
            <a:normAutofit/>
          </a:bodyPr>
          <a:lstStyle/>
          <a:p>
            <a:r>
              <a:rPr lang="nb-NO" sz="5400" dirty="0">
                <a:solidFill>
                  <a:schemeClr val="accent2"/>
                </a:solidFill>
                <a:latin typeface="+mn-lt"/>
              </a:rPr>
              <a:t>Hvordan har det </a:t>
            </a:r>
            <a:r>
              <a:rPr lang="nb-NO" sz="5400" dirty="0" smtClean="0">
                <a:solidFill>
                  <a:schemeClr val="accent2"/>
                </a:solidFill>
                <a:latin typeface="+mn-lt"/>
              </a:rPr>
              <a:t>gått så langt?</a:t>
            </a:r>
            <a:endParaRPr lang="nb-NO" sz="5400" dirty="0">
              <a:solidFill>
                <a:schemeClr val="accent2"/>
              </a:solidFill>
              <a:latin typeface="+mn-lt"/>
            </a:endParaRPr>
          </a:p>
        </p:txBody>
      </p:sp>
      <p:sp>
        <p:nvSpPr>
          <p:cNvPr id="3" name="Plassholder for innhold 2">
            <a:extLst>
              <a:ext uri="{FF2B5EF4-FFF2-40B4-BE49-F238E27FC236}">
                <a16:creationId xmlns:a16="http://schemas.microsoft.com/office/drawing/2014/main" id="{BED6446E-CF3F-9CF4-B56A-02B18516FA65}"/>
              </a:ext>
            </a:extLst>
          </p:cNvPr>
          <p:cNvSpPr>
            <a:spLocks noGrp="1"/>
          </p:cNvSpPr>
          <p:nvPr>
            <p:ph idx="1"/>
          </p:nvPr>
        </p:nvSpPr>
        <p:spPr/>
        <p:txBody>
          <a:bodyPr/>
          <a:lstStyle/>
          <a:p>
            <a:pPr>
              <a:buClr>
                <a:schemeClr val="accent2"/>
              </a:buClr>
            </a:pPr>
            <a:r>
              <a:rPr lang="nb-NO" dirty="0"/>
              <a:t>Episodene er delt på Spotify, YouTube og </a:t>
            </a:r>
            <a:r>
              <a:rPr lang="nb-NO" dirty="0" err="1"/>
              <a:t>Soundcloud</a:t>
            </a:r>
            <a:r>
              <a:rPr lang="nb-NO" dirty="0"/>
              <a:t>/ </a:t>
            </a:r>
            <a:r>
              <a:rPr lang="nb-NO" dirty="0" err="1"/>
              <a:t>cp.no</a:t>
            </a:r>
            <a:endParaRPr lang="nb-NO" dirty="0"/>
          </a:p>
          <a:p>
            <a:pPr>
              <a:buClr>
                <a:schemeClr val="accent2"/>
              </a:buClr>
            </a:pPr>
            <a:r>
              <a:rPr lang="nb-NO" dirty="0"/>
              <a:t>Sendt ut på mail til alle medlemmer</a:t>
            </a:r>
          </a:p>
          <a:p>
            <a:pPr>
              <a:buClr>
                <a:schemeClr val="accent2"/>
              </a:buClr>
            </a:pPr>
            <a:r>
              <a:rPr lang="nb-NO" dirty="0"/>
              <a:t>Delt på Facebook og Instagram</a:t>
            </a:r>
          </a:p>
          <a:p>
            <a:pPr>
              <a:buClr>
                <a:schemeClr val="accent2"/>
              </a:buClr>
            </a:pPr>
            <a:r>
              <a:rPr lang="nb-NO" dirty="0" smtClean="0"/>
              <a:t>Lyttertall i dag:</a:t>
            </a:r>
            <a:endParaRPr lang="nb-NO" dirty="0"/>
          </a:p>
          <a:p>
            <a:pPr lvl="1">
              <a:buClr>
                <a:schemeClr val="accent2"/>
              </a:buClr>
            </a:pPr>
            <a:r>
              <a:rPr lang="nb-NO" dirty="0"/>
              <a:t>Episode 1: </a:t>
            </a:r>
            <a:r>
              <a:rPr lang="nb-NO" dirty="0" err="1"/>
              <a:t>Spotify</a:t>
            </a:r>
            <a:r>
              <a:rPr lang="nb-NO" dirty="0"/>
              <a:t> </a:t>
            </a:r>
            <a:r>
              <a:rPr lang="nb-NO" dirty="0" smtClean="0"/>
              <a:t>- 75</a:t>
            </a:r>
            <a:r>
              <a:rPr lang="nb-NO" dirty="0"/>
              <a:t>, </a:t>
            </a:r>
            <a:r>
              <a:rPr lang="nb-NO" dirty="0" err="1"/>
              <a:t>Soundcloud</a:t>
            </a:r>
            <a:r>
              <a:rPr lang="nb-NO" dirty="0"/>
              <a:t> </a:t>
            </a:r>
            <a:r>
              <a:rPr lang="nb-NO" dirty="0" smtClean="0"/>
              <a:t>- 208</a:t>
            </a:r>
            <a:endParaRPr lang="nb-NO" dirty="0"/>
          </a:p>
          <a:p>
            <a:pPr lvl="1">
              <a:buClr>
                <a:schemeClr val="accent2"/>
              </a:buClr>
            </a:pPr>
            <a:r>
              <a:rPr lang="nb-NO" dirty="0" err="1"/>
              <a:t>Epiosde</a:t>
            </a:r>
            <a:r>
              <a:rPr lang="nb-NO" dirty="0"/>
              <a:t> 2: </a:t>
            </a:r>
            <a:r>
              <a:rPr lang="nb-NO" dirty="0" err="1" smtClean="0"/>
              <a:t>Spotify</a:t>
            </a:r>
            <a:r>
              <a:rPr lang="nb-NO" dirty="0" smtClean="0"/>
              <a:t> - 50</a:t>
            </a:r>
            <a:r>
              <a:rPr lang="nb-NO" dirty="0"/>
              <a:t>, </a:t>
            </a:r>
            <a:r>
              <a:rPr lang="nb-NO" dirty="0" err="1"/>
              <a:t>Soundcloud</a:t>
            </a:r>
            <a:r>
              <a:rPr lang="nb-NO"/>
              <a:t> </a:t>
            </a:r>
            <a:r>
              <a:rPr lang="nb-NO" smtClean="0"/>
              <a:t>- 195</a:t>
            </a:r>
            <a:endParaRPr lang="nb-NO" dirty="0"/>
          </a:p>
        </p:txBody>
      </p:sp>
    </p:spTree>
    <p:extLst>
      <p:ext uri="{BB962C8B-B14F-4D97-AF65-F5344CB8AC3E}">
        <p14:creationId xmlns:p14="http://schemas.microsoft.com/office/powerpoint/2010/main" val="29202625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Fylkeslagene i fokus</a:t>
            </a:r>
          </a:p>
        </p:txBody>
      </p:sp>
      <p:sp>
        <p:nvSpPr>
          <p:cNvPr id="3" name="Undertittel 2"/>
          <p:cNvSpPr>
            <a:spLocks noGrp="1"/>
          </p:cNvSpPr>
          <p:nvPr>
            <p:ph type="subTitle" idx="1"/>
          </p:nvPr>
        </p:nvSpPr>
        <p:spPr/>
        <p:txBody>
          <a:bodyPr>
            <a:normAutofit/>
          </a:bodyPr>
          <a:lstStyle/>
          <a:p>
            <a:endParaRPr lang="nb-NO" dirty="0"/>
          </a:p>
        </p:txBody>
      </p:sp>
      <p:sp>
        <p:nvSpPr>
          <p:cNvPr id="5" name="Plassholder for tekst 4"/>
          <p:cNvSpPr>
            <a:spLocks noGrp="1"/>
          </p:cNvSpPr>
          <p:nvPr>
            <p:ph type="body" sz="quarter" idx="10"/>
          </p:nvPr>
        </p:nvSpPr>
        <p:spPr/>
        <p:txBody>
          <a:bodyPr/>
          <a:lstStyle/>
          <a:p>
            <a:r>
              <a:rPr lang="nb-NO" dirty="0"/>
              <a:t>v/Eva Buschmann, generalsekretær </a:t>
            </a:r>
          </a:p>
        </p:txBody>
      </p:sp>
    </p:spTree>
    <p:extLst>
      <p:ext uri="{BB962C8B-B14F-4D97-AF65-F5344CB8AC3E}">
        <p14:creationId xmlns:p14="http://schemas.microsoft.com/office/powerpoint/2010/main" val="722015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84152E8-998B-6814-2C0F-7EC52EDAD258}"/>
              </a:ext>
            </a:extLst>
          </p:cNvPr>
          <p:cNvSpPr>
            <a:spLocks noGrp="1"/>
          </p:cNvSpPr>
          <p:nvPr>
            <p:ph type="title"/>
          </p:nvPr>
        </p:nvSpPr>
        <p:spPr/>
        <p:txBody>
          <a:bodyPr/>
          <a:lstStyle/>
          <a:p>
            <a:r>
              <a:rPr lang="nb-NO" dirty="0"/>
              <a:t>Fylkeslagene i fokus</a:t>
            </a:r>
          </a:p>
        </p:txBody>
      </p:sp>
      <p:sp>
        <p:nvSpPr>
          <p:cNvPr id="4" name="Plassholder for innhold 3">
            <a:extLst>
              <a:ext uri="{FF2B5EF4-FFF2-40B4-BE49-F238E27FC236}">
                <a16:creationId xmlns:a16="http://schemas.microsoft.com/office/drawing/2014/main" id="{392005E5-2973-0CE2-9ABA-4C7D116AA605}"/>
              </a:ext>
            </a:extLst>
          </p:cNvPr>
          <p:cNvSpPr>
            <a:spLocks noGrp="1"/>
          </p:cNvSpPr>
          <p:nvPr>
            <p:ph idx="1"/>
          </p:nvPr>
        </p:nvSpPr>
        <p:spPr/>
        <p:txBody>
          <a:bodyPr/>
          <a:lstStyle/>
          <a:p>
            <a:r>
              <a:rPr lang="nb-NO" b="0" i="0" dirty="0">
                <a:solidFill>
                  <a:srgbClr val="222222"/>
                </a:solidFill>
                <a:effectLst/>
                <a:latin typeface="Texta Regular"/>
              </a:rPr>
              <a:t>Hva er det fylkeslaget har hatt størst suksess med i år? Hvilke oppgaver er dere gode på? </a:t>
            </a:r>
          </a:p>
          <a:p>
            <a:r>
              <a:rPr lang="nb-NO" b="0" i="0" dirty="0">
                <a:solidFill>
                  <a:srgbClr val="222222"/>
                </a:solidFill>
                <a:effectLst/>
                <a:latin typeface="Texta Regular"/>
              </a:rPr>
              <a:t>Hvem av medlemsgruppen har dere best kontakt med? Hva drømmer dere om å oppnå i deres fylke?</a:t>
            </a:r>
          </a:p>
          <a:p>
            <a:endParaRPr lang="nb-NO" dirty="0">
              <a:solidFill>
                <a:srgbClr val="222222"/>
              </a:solidFill>
              <a:latin typeface="Texta Regular"/>
            </a:endParaRPr>
          </a:p>
          <a:p>
            <a:endParaRPr lang="nb-NO" dirty="0"/>
          </a:p>
        </p:txBody>
      </p:sp>
    </p:spTree>
    <p:extLst>
      <p:ext uri="{BB962C8B-B14F-4D97-AF65-F5344CB8AC3E}">
        <p14:creationId xmlns:p14="http://schemas.microsoft.com/office/powerpoint/2010/main" val="3476728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804B8-37A7-2857-3466-F4423E833376}"/>
              </a:ext>
            </a:extLst>
          </p:cNvPr>
          <p:cNvSpPr>
            <a:spLocks noGrp="1"/>
          </p:cNvSpPr>
          <p:nvPr>
            <p:ph type="title"/>
          </p:nvPr>
        </p:nvSpPr>
        <p:spPr/>
        <p:txBody>
          <a:bodyPr/>
          <a:lstStyle/>
          <a:p>
            <a:r>
              <a:rPr lang="nb-NO" dirty="0"/>
              <a:t>Arbeidsplan 2023</a:t>
            </a:r>
          </a:p>
        </p:txBody>
      </p:sp>
      <p:sp>
        <p:nvSpPr>
          <p:cNvPr id="3" name="Plassholder for innhold 2">
            <a:extLst>
              <a:ext uri="{FF2B5EF4-FFF2-40B4-BE49-F238E27FC236}">
                <a16:creationId xmlns:a16="http://schemas.microsoft.com/office/drawing/2014/main" id="{2CF1654F-1F23-0A67-9D25-03DD36F10FDD}"/>
              </a:ext>
            </a:extLst>
          </p:cNvPr>
          <p:cNvSpPr>
            <a:spLocks noGrp="1"/>
          </p:cNvSpPr>
          <p:nvPr>
            <p:ph idx="1"/>
          </p:nvPr>
        </p:nvSpPr>
        <p:spPr/>
        <p:txBody>
          <a:bodyPr>
            <a:normAutofit fontScale="70000" lnSpcReduction="20000"/>
          </a:bodyPr>
          <a:lstStyle/>
          <a:p>
            <a:r>
              <a:rPr lang="nb-NO" dirty="0"/>
              <a:t>I dag er det store forskjeller i aktivitetsnivået i fylkeslagene. I 2022 har enkelte fylkeslag bortimot et ukentlig tilbud, mens andre har slitt med å få gjennomført noe. Det siste er kritisk, da </a:t>
            </a:r>
            <a:r>
              <a:rPr lang="nb-NO" dirty="0">
                <a:solidFill>
                  <a:srgbClr val="D33352"/>
                </a:solidFill>
              </a:rPr>
              <a:t>alle fylkeslag må arrangere minst en aktivitet</a:t>
            </a:r>
            <a:r>
              <a:rPr lang="nb-NO" dirty="0"/>
              <a:t> i året utenom årsmøtene, for å kunne bli rapportert inn som tellende fylkeslag til myndighetene. En viktig målsetning er å styrke de svakeste lagene.  </a:t>
            </a:r>
          </a:p>
          <a:p>
            <a:r>
              <a:rPr lang="nb-NO" dirty="0"/>
              <a:t>Et av tiltakene for å styrke fylkeslagene, er å legge til rette for et </a:t>
            </a:r>
            <a:r>
              <a:rPr lang="nb-NO" dirty="0">
                <a:solidFill>
                  <a:srgbClr val="D33352"/>
                </a:solidFill>
              </a:rPr>
              <a:t>sterkere samarbeid mellom sekretariatet og fylkeslagene</a:t>
            </a:r>
            <a:r>
              <a:rPr lang="nb-NO" dirty="0"/>
              <a:t>, og sekretariatet vil i 2023 så langt det er kapasitet til, bidra mer i planleggingen og gjennomføringen av enkelte arrangementer. </a:t>
            </a:r>
          </a:p>
          <a:p>
            <a:r>
              <a:rPr lang="nb-NO" dirty="0"/>
              <a:t>Vi vil også legge opp til et tettere samarbeid for å oppnå </a:t>
            </a:r>
            <a:r>
              <a:rPr lang="nb-NO" dirty="0">
                <a:solidFill>
                  <a:srgbClr val="D33352"/>
                </a:solidFill>
              </a:rPr>
              <a:t>felles målsetninger</a:t>
            </a:r>
            <a:r>
              <a:rPr lang="nb-NO" dirty="0"/>
              <a:t>. Eksempler på dette er et </a:t>
            </a:r>
            <a:r>
              <a:rPr lang="nb-NO" dirty="0">
                <a:solidFill>
                  <a:srgbClr val="D33352"/>
                </a:solidFill>
              </a:rPr>
              <a:t>politisk valgkampbudskap </a:t>
            </a:r>
            <a:r>
              <a:rPr lang="nb-NO" dirty="0"/>
              <a:t>som er relevant for alle fylker og mer aktivitet i fylkene regi av de nye nettverkene.  Vi vil også legge til rette for mer samarbeid på tvers av fylkeslagene og høsten 2022 prøvde vi ut noen piloter. Blant annet et treff for voksne med lett grad av CP i Østlandsområdet og et ungdomssamarbeid mellom Agder og Vestland. Vi vil evaluere forsøkene og ta med oss erfaringer over i 2023.  </a:t>
            </a:r>
          </a:p>
          <a:p>
            <a:r>
              <a:rPr lang="nb-NO" dirty="0"/>
              <a:t>Som et ledd i å styrke samarbeidet mellom organisasjonsleddene og på tvers av fylkeslagene, ønsker vi å prøve ut en ordning der vi legger opp til </a:t>
            </a:r>
            <a:r>
              <a:rPr lang="nb-NO" dirty="0">
                <a:solidFill>
                  <a:srgbClr val="D33352"/>
                </a:solidFill>
              </a:rPr>
              <a:t>oftere digitale møter sekretariatet og fylkeslederne</a:t>
            </a:r>
            <a:r>
              <a:rPr lang="nb-NO" dirty="0"/>
              <a:t>, der også sentralstyreleder deltar. Vi vil også videreføre den årlige fylkesledersamlingen. Den vil finne sted den 3-5. november 2023 på Thon hotel Storo i Oslo (med forbehold om at sted ikke er booket). </a:t>
            </a:r>
          </a:p>
        </p:txBody>
      </p:sp>
    </p:spTree>
    <p:extLst>
      <p:ext uri="{BB962C8B-B14F-4D97-AF65-F5344CB8AC3E}">
        <p14:creationId xmlns:p14="http://schemas.microsoft.com/office/powerpoint/2010/main" val="769330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p:cNvSpPr>
            <a:spLocks noGrp="1"/>
          </p:cNvSpPr>
          <p:nvPr>
            <p:ph type="body" sz="quarter" idx="11"/>
          </p:nvPr>
        </p:nvSpPr>
        <p:spPr>
          <a:xfrm>
            <a:off x="917461" y="617347"/>
            <a:ext cx="14007057" cy="6091047"/>
          </a:xfrm>
        </p:spPr>
        <p:txBody>
          <a:bodyPr>
            <a:normAutofit/>
          </a:bodyPr>
          <a:lstStyle/>
          <a:p>
            <a:r>
              <a:rPr lang="nb-NO" dirty="0"/>
              <a:t>Vi har hatt som mål mer samarbeid på tvers av fylkeslagene</a:t>
            </a:r>
          </a:p>
          <a:p>
            <a:endParaRPr lang="nb-NO" dirty="0"/>
          </a:p>
          <a:p>
            <a:r>
              <a:rPr lang="nb-NO" dirty="0"/>
              <a:t>Hva må til for å komme i gang?</a:t>
            </a:r>
          </a:p>
          <a:p>
            <a:r>
              <a:rPr lang="nb-NO" dirty="0"/>
              <a:t>Tema eller oppgaver som egner seg i 2024?</a:t>
            </a:r>
          </a:p>
          <a:p>
            <a:r>
              <a:rPr lang="nb-NO" dirty="0"/>
              <a:t>Når, hvem tar initiativ og følger opp?</a:t>
            </a:r>
          </a:p>
        </p:txBody>
      </p:sp>
    </p:spTree>
    <p:extLst>
      <p:ext uri="{BB962C8B-B14F-4D97-AF65-F5344CB8AC3E}">
        <p14:creationId xmlns:p14="http://schemas.microsoft.com/office/powerpoint/2010/main" val="18865179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600" dirty="0"/>
              <a:t>Sentralstyrets forslag til arbeidsplan for 2024</a:t>
            </a:r>
          </a:p>
        </p:txBody>
      </p:sp>
      <p:sp>
        <p:nvSpPr>
          <p:cNvPr id="3" name="Undertittel 2"/>
          <p:cNvSpPr>
            <a:spLocks noGrp="1"/>
          </p:cNvSpPr>
          <p:nvPr>
            <p:ph type="subTitle" idx="1"/>
          </p:nvPr>
        </p:nvSpPr>
        <p:spPr>
          <a:xfrm>
            <a:off x="2052256" y="4928426"/>
            <a:ext cx="12601575" cy="2904132"/>
          </a:xfrm>
        </p:spPr>
        <p:txBody>
          <a:bodyPr>
            <a:normAutofit lnSpcReduction="10000"/>
          </a:bodyPr>
          <a:lstStyle/>
          <a:p>
            <a:r>
              <a:rPr lang="nb-NO" sz="3600" dirty="0"/>
              <a:t>- Foreldreprosjektet v/Marie</a:t>
            </a:r>
            <a:br>
              <a:rPr lang="nb-NO" sz="3600" dirty="0"/>
            </a:br>
            <a:r>
              <a:rPr lang="nb-NO" sz="3600" dirty="0"/>
              <a:t>- Sommerleir v/Eva og Helle</a:t>
            </a:r>
            <a:br>
              <a:rPr lang="nb-NO" sz="3600" dirty="0"/>
            </a:br>
            <a:r>
              <a:rPr lang="nb-NO" sz="3600" dirty="0"/>
              <a:t>- CP-konferansen v/Helle</a:t>
            </a:r>
            <a:br>
              <a:rPr lang="nb-NO" sz="3600" dirty="0"/>
            </a:br>
            <a:r>
              <a:rPr lang="nb-NO" sz="3600" dirty="0"/>
              <a:t>- Informasjon og universell nettside v/Charlotte</a:t>
            </a:r>
            <a:br>
              <a:rPr lang="nb-NO" sz="3600" dirty="0"/>
            </a:br>
            <a:r>
              <a:rPr lang="nb-NO" sz="3600" dirty="0"/>
              <a:t>- Regnskap og nytt medlemsregister v/Ole Kristian</a:t>
            </a:r>
            <a:br>
              <a:rPr lang="nb-NO" sz="3600" dirty="0"/>
            </a:br>
            <a:r>
              <a:rPr lang="nb-NO" sz="3600" dirty="0"/>
              <a:t>- Innspill v/fylkene</a:t>
            </a:r>
          </a:p>
        </p:txBody>
      </p:sp>
      <p:sp>
        <p:nvSpPr>
          <p:cNvPr id="4" name="Plassholder for tekst 3"/>
          <p:cNvSpPr>
            <a:spLocks noGrp="1"/>
          </p:cNvSpPr>
          <p:nvPr>
            <p:ph type="body" sz="quarter" idx="10"/>
          </p:nvPr>
        </p:nvSpPr>
        <p:spPr/>
        <p:txBody>
          <a:bodyPr>
            <a:normAutofit/>
          </a:bodyPr>
          <a:lstStyle/>
          <a:p>
            <a:endParaRPr lang="nb-NO" dirty="0"/>
          </a:p>
        </p:txBody>
      </p:sp>
    </p:spTree>
    <p:extLst>
      <p:ext uri="{BB962C8B-B14F-4D97-AF65-F5344CB8AC3E}">
        <p14:creationId xmlns:p14="http://schemas.microsoft.com/office/powerpoint/2010/main" val="17932937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9102F74-94AD-CC54-D033-45F3299D83B7}"/>
              </a:ext>
            </a:extLst>
          </p:cNvPr>
          <p:cNvSpPr>
            <a:spLocks noGrp="1"/>
          </p:cNvSpPr>
          <p:nvPr>
            <p:ph type="title"/>
          </p:nvPr>
        </p:nvSpPr>
        <p:spPr>
          <a:xfrm>
            <a:off x="1260157" y="288036"/>
            <a:ext cx="6480810" cy="1800285"/>
          </a:xfrm>
        </p:spPr>
        <p:txBody>
          <a:bodyPr anchor="b">
            <a:normAutofit/>
          </a:bodyPr>
          <a:lstStyle/>
          <a:p>
            <a:r>
              <a:rPr lang="nb-NO" sz="6100" dirty="0"/>
              <a:t>Sommerleir – nytt leirkonsept</a:t>
            </a:r>
          </a:p>
        </p:txBody>
      </p:sp>
      <p:sp>
        <p:nvSpPr>
          <p:cNvPr id="5" name="Plassholder for innhold 4">
            <a:extLst>
              <a:ext uri="{FF2B5EF4-FFF2-40B4-BE49-F238E27FC236}">
                <a16:creationId xmlns:a16="http://schemas.microsoft.com/office/drawing/2014/main" id="{C7E27420-602E-65F3-4E47-13498176EE2A}"/>
              </a:ext>
            </a:extLst>
          </p:cNvPr>
          <p:cNvSpPr>
            <a:spLocks noGrp="1"/>
          </p:cNvSpPr>
          <p:nvPr>
            <p:ph sz="half" idx="1"/>
          </p:nvPr>
        </p:nvSpPr>
        <p:spPr>
          <a:xfrm>
            <a:off x="1260156" y="2610678"/>
            <a:ext cx="7200902" cy="5454330"/>
          </a:xfrm>
        </p:spPr>
        <p:txBody>
          <a:bodyPr>
            <a:normAutofit/>
          </a:bodyPr>
          <a:lstStyle/>
          <a:p>
            <a:r>
              <a:rPr lang="nb-NO" dirty="0"/>
              <a:t>Behov for å tenke nytt </a:t>
            </a:r>
          </a:p>
          <a:p>
            <a:pPr lvl="1"/>
            <a:r>
              <a:rPr lang="nb-NO" dirty="0"/>
              <a:t>– kostnader, tilskudd, arbeidsgiveransvar/forsvarlighets-vurdering, innhold, deltakergrupper</a:t>
            </a:r>
          </a:p>
          <a:p>
            <a:r>
              <a:rPr lang="nb-NO" dirty="0"/>
              <a:t>Innspill vi har fått – rapporter fra leirene</a:t>
            </a:r>
          </a:p>
          <a:p>
            <a:r>
              <a:rPr lang="nb-NO" dirty="0"/>
              <a:t>Utfordringer og vurderinger</a:t>
            </a:r>
          </a:p>
        </p:txBody>
      </p:sp>
      <p:pic>
        <p:nvPicPr>
          <p:cNvPr id="7" name="Picture 6" descr="Lyspære på gul bakgrunn med tegnede lysstråler og ledning">
            <a:extLst>
              <a:ext uri="{FF2B5EF4-FFF2-40B4-BE49-F238E27FC236}">
                <a16:creationId xmlns:a16="http://schemas.microsoft.com/office/drawing/2014/main" id="{0AF4164A-9FF8-6B9B-3C3A-5DC8A368FD70}"/>
              </a:ext>
            </a:extLst>
          </p:cNvPr>
          <p:cNvPicPr>
            <a:picLocks noChangeAspect="1"/>
          </p:cNvPicPr>
          <p:nvPr/>
        </p:nvPicPr>
        <p:blipFill rotWithShape="1">
          <a:blip r:embed="rId2"/>
          <a:srcRect l="39705" r="1" b="1"/>
          <a:stretch/>
        </p:blipFill>
        <p:spPr>
          <a:xfrm>
            <a:off x="8461058" y="1260157"/>
            <a:ext cx="6480810" cy="6610427"/>
          </a:xfrm>
          <a:prstGeom prst="rect">
            <a:avLst/>
          </a:prstGeom>
          <a:noFill/>
        </p:spPr>
      </p:pic>
    </p:spTree>
    <p:extLst>
      <p:ext uri="{BB962C8B-B14F-4D97-AF65-F5344CB8AC3E}">
        <p14:creationId xmlns:p14="http://schemas.microsoft.com/office/powerpoint/2010/main" val="38910316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4FACB6-55F8-6C86-0A27-D29180122FAC}"/>
              </a:ext>
            </a:extLst>
          </p:cNvPr>
          <p:cNvSpPr>
            <a:spLocks noGrp="1"/>
          </p:cNvSpPr>
          <p:nvPr>
            <p:ph type="title"/>
          </p:nvPr>
        </p:nvSpPr>
        <p:spPr>
          <a:xfrm>
            <a:off x="1260157" y="288035"/>
            <a:ext cx="6770660" cy="7848799"/>
          </a:xfrm>
        </p:spPr>
        <p:txBody>
          <a:bodyPr>
            <a:normAutofit/>
          </a:bodyPr>
          <a:lstStyle/>
          <a:p>
            <a:r>
              <a:rPr lang="en-US" sz="9600" dirty="0" err="1"/>
              <a:t>Innspill</a:t>
            </a:r>
            <a:r>
              <a:rPr lang="en-US" sz="9600" dirty="0"/>
              <a:t> og </a:t>
            </a:r>
            <a:r>
              <a:rPr lang="en-US" sz="9600" dirty="0" err="1"/>
              <a:t>kommentarer</a:t>
            </a:r>
            <a:r>
              <a:rPr lang="en-US" sz="9600" dirty="0"/>
              <a:t> </a:t>
            </a:r>
            <a:r>
              <a:rPr lang="en-US" sz="9600" dirty="0" err="1"/>
              <a:t>fra</a:t>
            </a:r>
            <a:r>
              <a:rPr lang="en-US" sz="9600" dirty="0"/>
              <a:t> </a:t>
            </a:r>
            <a:r>
              <a:rPr lang="en-US" sz="9600" dirty="0" err="1"/>
              <a:t>fylkeslederne</a:t>
            </a:r>
            <a:r>
              <a:rPr lang="en-US" sz="9600" dirty="0"/>
              <a:t>?</a:t>
            </a:r>
          </a:p>
        </p:txBody>
      </p:sp>
      <p:pic>
        <p:nvPicPr>
          <p:cNvPr id="6" name="Picture 5">
            <a:extLst>
              <a:ext uri="{FF2B5EF4-FFF2-40B4-BE49-F238E27FC236}">
                <a16:creationId xmlns:a16="http://schemas.microsoft.com/office/drawing/2014/main" id="{7EC18DFB-61B9-47D6-2482-C94165D720F1}"/>
              </a:ext>
            </a:extLst>
          </p:cNvPr>
          <p:cNvPicPr>
            <a:picLocks noChangeAspect="1"/>
          </p:cNvPicPr>
          <p:nvPr/>
        </p:nvPicPr>
        <p:blipFill rotWithShape="1">
          <a:blip r:embed="rId2"/>
          <a:srcRect l="7642" r="26916" b="-1"/>
          <a:stretch/>
        </p:blipFill>
        <p:spPr>
          <a:xfrm>
            <a:off x="8461058" y="1260157"/>
            <a:ext cx="6480810" cy="6610427"/>
          </a:xfrm>
          <a:prstGeom prst="rect">
            <a:avLst/>
          </a:prstGeom>
          <a:noFill/>
        </p:spPr>
      </p:pic>
    </p:spTree>
    <p:extLst>
      <p:ext uri="{BB962C8B-B14F-4D97-AF65-F5344CB8AC3E}">
        <p14:creationId xmlns:p14="http://schemas.microsoft.com/office/powerpoint/2010/main" val="1957628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C654B-32CE-1DCA-46F5-BF5FC47C06EB}"/>
              </a:ext>
            </a:extLst>
          </p:cNvPr>
          <p:cNvSpPr>
            <a:spLocks noGrp="1"/>
          </p:cNvSpPr>
          <p:nvPr>
            <p:ph type="title"/>
          </p:nvPr>
        </p:nvSpPr>
        <p:spPr/>
        <p:txBody>
          <a:bodyPr>
            <a:normAutofit/>
          </a:bodyPr>
          <a:lstStyle/>
          <a:p>
            <a:r>
              <a:rPr lang="nb-NO" sz="6600" dirty="0">
                <a:solidFill>
                  <a:schemeClr val="tx1"/>
                </a:solidFill>
              </a:rPr>
              <a:t>Statsbudsjettet 2024</a:t>
            </a:r>
          </a:p>
        </p:txBody>
      </p:sp>
      <p:sp>
        <p:nvSpPr>
          <p:cNvPr id="3" name="Plassholder for innhold 2">
            <a:extLst>
              <a:ext uri="{FF2B5EF4-FFF2-40B4-BE49-F238E27FC236}">
                <a16:creationId xmlns:a16="http://schemas.microsoft.com/office/drawing/2014/main" id="{3B61DFB5-C077-54C8-AA7F-1311CD75C0C5}"/>
              </a:ext>
            </a:extLst>
          </p:cNvPr>
          <p:cNvSpPr>
            <a:spLocks noGrp="1"/>
          </p:cNvSpPr>
          <p:nvPr>
            <p:ph sz="half" idx="1"/>
          </p:nvPr>
        </p:nvSpPr>
        <p:spPr/>
        <p:txBody>
          <a:bodyPr>
            <a:normAutofit fontScale="77500" lnSpcReduction="20000"/>
          </a:bodyPr>
          <a:lstStyle/>
          <a:p>
            <a:pPr marL="0" indent="0">
              <a:buClrTx/>
              <a:buNone/>
            </a:pPr>
            <a:r>
              <a:rPr lang="nb-NO" b="1" u="sng" dirty="0"/>
              <a:t>Budsjettprosessen:</a:t>
            </a:r>
          </a:p>
          <a:p>
            <a:pPr marL="0" indent="0">
              <a:buClrTx/>
              <a:buNone/>
            </a:pPr>
            <a:r>
              <a:rPr lang="nb-NO" b="1" dirty="0"/>
              <a:t/>
            </a:r>
            <a:br>
              <a:rPr lang="nb-NO" b="1" dirty="0"/>
            </a:br>
            <a:r>
              <a:rPr lang="nb-NO" b="1" dirty="0"/>
              <a:t>Den 6. oktober:</a:t>
            </a:r>
            <a:endParaRPr lang="nb-NO" dirty="0"/>
          </a:p>
          <a:p>
            <a:pPr>
              <a:buClrTx/>
            </a:pPr>
            <a:r>
              <a:rPr lang="nb-NO" dirty="0"/>
              <a:t>Regjeringen la  fram forslag til statsbudsjett for 2024.</a:t>
            </a:r>
          </a:p>
          <a:p>
            <a:pPr marL="0" indent="0">
              <a:buClrTx/>
              <a:buNone/>
            </a:pPr>
            <a:r>
              <a:rPr lang="nb-NO" b="1" dirty="0"/>
              <a:t>Oktober: </a:t>
            </a:r>
          </a:p>
          <a:p>
            <a:pPr>
              <a:buClrTx/>
            </a:pPr>
            <a:r>
              <a:rPr lang="nb-NO" b="1" dirty="0">
                <a:solidFill>
                  <a:schemeClr val="accent2"/>
                </a:solidFill>
              </a:rPr>
              <a:t>Høringer i stortingskomiteene  </a:t>
            </a:r>
          </a:p>
          <a:p>
            <a:pPr marL="0" indent="0">
              <a:buClrTx/>
              <a:buNone/>
            </a:pPr>
            <a:r>
              <a:rPr lang="nb-NO" b="1" dirty="0"/>
              <a:t>November/desember:</a:t>
            </a:r>
          </a:p>
          <a:p>
            <a:pPr>
              <a:buClrTx/>
            </a:pPr>
            <a:r>
              <a:rPr lang="nb-NO" dirty="0"/>
              <a:t>Forhandlinger på stortinget. </a:t>
            </a:r>
            <a:br>
              <a:rPr lang="nb-NO" dirty="0"/>
            </a:br>
            <a:r>
              <a:rPr lang="nb-NO" dirty="0"/>
              <a:t>(SV er regjeringens uttalte støtteparti)</a:t>
            </a:r>
          </a:p>
          <a:p>
            <a:pPr>
              <a:buClrTx/>
            </a:pPr>
            <a:r>
              <a:rPr lang="nb-NO" dirty="0"/>
              <a:t>Komiteene innstiller.</a:t>
            </a:r>
          </a:p>
          <a:p>
            <a:pPr>
              <a:buClrTx/>
            </a:pPr>
            <a:r>
              <a:rPr lang="nb-NO" dirty="0"/>
              <a:t>Endelig vedtak før jul.</a:t>
            </a:r>
            <a:br>
              <a:rPr lang="nb-NO" dirty="0"/>
            </a:br>
            <a:endParaRPr lang="nb-NO" dirty="0"/>
          </a:p>
        </p:txBody>
      </p:sp>
      <p:sp>
        <p:nvSpPr>
          <p:cNvPr id="4" name="Plassholder for innhold 3">
            <a:extLst>
              <a:ext uri="{FF2B5EF4-FFF2-40B4-BE49-F238E27FC236}">
                <a16:creationId xmlns:a16="http://schemas.microsoft.com/office/drawing/2014/main" id="{82DC01E9-21E0-BDD0-1E0F-03E94ED06F0F}"/>
              </a:ext>
            </a:extLst>
          </p:cNvPr>
          <p:cNvSpPr>
            <a:spLocks noGrp="1"/>
          </p:cNvSpPr>
          <p:nvPr>
            <p:ph sz="half" idx="2"/>
          </p:nvPr>
        </p:nvSpPr>
        <p:spPr>
          <a:xfrm>
            <a:off x="8461058" y="2592324"/>
            <a:ext cx="7565656" cy="5472684"/>
          </a:xfrm>
        </p:spPr>
        <p:txBody>
          <a:bodyPr>
            <a:normAutofit fontScale="77500" lnSpcReduction="20000"/>
          </a:bodyPr>
          <a:lstStyle/>
          <a:p>
            <a:pPr marL="0" indent="0">
              <a:buClrTx/>
              <a:buNone/>
            </a:pPr>
            <a:r>
              <a:rPr lang="nb-NO" b="1" u="sng" dirty="0"/>
              <a:t>CP-foreningens skriftlige innspill:</a:t>
            </a:r>
            <a:r>
              <a:rPr lang="nb-NO" dirty="0"/>
              <a:t/>
            </a:r>
            <a:br>
              <a:rPr lang="nb-NO" dirty="0"/>
            </a:br>
            <a:endParaRPr lang="nb-NO" dirty="0"/>
          </a:p>
          <a:p>
            <a:pPr>
              <a:buClrTx/>
            </a:pPr>
            <a:r>
              <a:rPr lang="nb-NO" sz="3600" b="1" dirty="0"/>
              <a:t>Arbeids- og sosialkomiteen</a:t>
            </a:r>
            <a:r>
              <a:rPr lang="nb-NO" sz="3600" dirty="0"/>
              <a:t/>
            </a:r>
            <a:br>
              <a:rPr lang="nb-NO" sz="3600" dirty="0"/>
            </a:br>
            <a:r>
              <a:rPr lang="nb-NO" sz="3600" dirty="0"/>
              <a:t>(deltatt på muntlig høring den 16.10.23)</a:t>
            </a:r>
          </a:p>
          <a:p>
            <a:pPr>
              <a:buClrTx/>
            </a:pPr>
            <a:r>
              <a:rPr lang="nb-NO" sz="3600" b="1" dirty="0"/>
              <a:t>Helse- og omsorgskomiteen</a:t>
            </a:r>
            <a:r>
              <a:rPr lang="nb-NO" sz="3600" dirty="0"/>
              <a:t/>
            </a:r>
            <a:br>
              <a:rPr lang="nb-NO" sz="3600" dirty="0"/>
            </a:br>
            <a:r>
              <a:rPr lang="nb-NO" sz="3600" dirty="0"/>
              <a:t>(deltatt på muntlig høring den 16.10.23)</a:t>
            </a:r>
          </a:p>
          <a:p>
            <a:pPr>
              <a:buClrTx/>
            </a:pPr>
            <a:r>
              <a:rPr lang="nb-NO" sz="3600" b="1" dirty="0"/>
              <a:t>Familie- og kulturkomiteen</a:t>
            </a:r>
          </a:p>
          <a:p>
            <a:pPr>
              <a:buClrTx/>
            </a:pPr>
            <a:r>
              <a:rPr lang="nb-NO" sz="3600" b="1" dirty="0"/>
              <a:t>Utdannings- og forskningskomiteen</a:t>
            </a:r>
          </a:p>
          <a:p>
            <a:pPr>
              <a:buClrTx/>
            </a:pPr>
            <a:r>
              <a:rPr lang="nb-NO" sz="3600" b="1" dirty="0"/>
              <a:t>Kommunal- og forvaltningskomiteen</a:t>
            </a:r>
            <a:r>
              <a:rPr lang="nb-NO" sz="3600" dirty="0"/>
              <a:t/>
            </a:r>
            <a:br>
              <a:rPr lang="nb-NO" sz="3600" dirty="0"/>
            </a:br>
            <a:r>
              <a:rPr lang="nb-NO" sz="3600" dirty="0"/>
              <a:t>(deltatt på muntlig høring den 23.10.23)</a:t>
            </a:r>
            <a:br>
              <a:rPr lang="nb-NO" sz="3600" dirty="0"/>
            </a:br>
            <a:endParaRPr lang="nb-NO" sz="3600" dirty="0"/>
          </a:p>
        </p:txBody>
      </p:sp>
      <p:sp>
        <p:nvSpPr>
          <p:cNvPr id="5" name="Pil: høyre 4">
            <a:extLst>
              <a:ext uri="{FF2B5EF4-FFF2-40B4-BE49-F238E27FC236}">
                <a16:creationId xmlns:a16="http://schemas.microsoft.com/office/drawing/2014/main" id="{5D26A27B-9CD6-221A-5259-BEF40226F790}"/>
              </a:ext>
            </a:extLst>
          </p:cNvPr>
          <p:cNvSpPr/>
          <p:nvPr/>
        </p:nvSpPr>
        <p:spPr>
          <a:xfrm>
            <a:off x="7122605" y="4649718"/>
            <a:ext cx="978408" cy="80948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28667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050869" y="783771"/>
            <a:ext cx="11769634" cy="7040879"/>
          </a:xfrm>
          <a:prstGeom prst="rect">
            <a:avLst/>
          </a:prstGeom>
        </p:spPr>
      </p:pic>
    </p:spTree>
    <p:extLst>
      <p:ext uri="{BB962C8B-B14F-4D97-AF65-F5344CB8AC3E}">
        <p14:creationId xmlns:p14="http://schemas.microsoft.com/office/powerpoint/2010/main" val="42400435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254034" y="587829"/>
            <a:ext cx="13572309" cy="7431790"/>
          </a:xfrm>
          <a:prstGeom prst="rect">
            <a:avLst/>
          </a:prstGeom>
        </p:spPr>
      </p:pic>
    </p:spTree>
    <p:extLst>
      <p:ext uri="{BB962C8B-B14F-4D97-AF65-F5344CB8AC3E}">
        <p14:creationId xmlns:p14="http://schemas.microsoft.com/office/powerpoint/2010/main" val="33900061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04503" y="169817"/>
            <a:ext cx="8464731" cy="8294914"/>
          </a:xfrm>
          <a:prstGeom prst="rect">
            <a:avLst/>
          </a:prstGeom>
        </p:spPr>
      </p:pic>
      <p:pic>
        <p:nvPicPr>
          <p:cNvPr id="4" name="Bilde 3"/>
          <p:cNvPicPr>
            <a:picLocks noChangeAspect="1"/>
          </p:cNvPicPr>
          <p:nvPr/>
        </p:nvPicPr>
        <p:blipFill>
          <a:blip r:embed="rId3"/>
          <a:stretch>
            <a:fillRect/>
          </a:stretch>
        </p:blipFill>
        <p:spPr>
          <a:xfrm>
            <a:off x="8010185" y="496389"/>
            <a:ext cx="8244228" cy="7733211"/>
          </a:xfrm>
          <a:prstGeom prst="rect">
            <a:avLst/>
          </a:prstGeom>
        </p:spPr>
      </p:pic>
    </p:spTree>
    <p:extLst>
      <p:ext uri="{BB962C8B-B14F-4D97-AF65-F5344CB8AC3E}">
        <p14:creationId xmlns:p14="http://schemas.microsoft.com/office/powerpoint/2010/main" val="186459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chemeClr val="accent2"/>
                </a:solidFill>
              </a:rPr>
              <a:t>Universell utforming av cp.no</a:t>
            </a:r>
            <a:endParaRPr lang="nb-NO" dirty="0">
              <a:solidFill>
                <a:schemeClr val="accent2"/>
              </a:solidFill>
            </a:endParaRPr>
          </a:p>
        </p:txBody>
      </p:sp>
      <p:sp>
        <p:nvSpPr>
          <p:cNvPr id="3" name="Plassholder for innhold 2"/>
          <p:cNvSpPr>
            <a:spLocks noGrp="1"/>
          </p:cNvSpPr>
          <p:nvPr>
            <p:ph idx="1"/>
          </p:nvPr>
        </p:nvSpPr>
        <p:spPr/>
        <p:txBody>
          <a:bodyPr>
            <a:normAutofit/>
          </a:bodyPr>
          <a:lstStyle/>
          <a:p>
            <a:pPr>
              <a:buClrTx/>
            </a:pPr>
            <a:r>
              <a:rPr lang="nb-NO" dirty="0"/>
              <a:t>E</a:t>
            </a:r>
            <a:r>
              <a:rPr lang="nb-NO" dirty="0" smtClean="0"/>
              <a:t>t </a:t>
            </a:r>
            <a:r>
              <a:rPr lang="nb-NO" dirty="0"/>
              <a:t>satsingsområde i </a:t>
            </a:r>
            <a:r>
              <a:rPr lang="nb-NO" dirty="0" smtClean="0"/>
              <a:t>år og videre i 2024</a:t>
            </a:r>
            <a:endParaRPr lang="nb-NO" dirty="0"/>
          </a:p>
          <a:p>
            <a:pPr>
              <a:buClrTx/>
            </a:pPr>
            <a:r>
              <a:rPr lang="nb-NO" dirty="0"/>
              <a:t>I Norge er hovedregelen at nettløsninger skal være universelt </a:t>
            </a:r>
            <a:r>
              <a:rPr lang="nb-NO" dirty="0" smtClean="0"/>
              <a:t>utformet</a:t>
            </a:r>
            <a:endParaRPr lang="nb-NO" dirty="0"/>
          </a:p>
          <a:p>
            <a:pPr>
              <a:buClrTx/>
            </a:pPr>
            <a:r>
              <a:rPr lang="nb-NO" dirty="0"/>
              <a:t>En nettside som er universelt </a:t>
            </a:r>
            <a:r>
              <a:rPr lang="nb-NO" dirty="0" smtClean="0"/>
              <a:t>utformet </a:t>
            </a:r>
            <a:r>
              <a:rPr lang="nb-NO" dirty="0"/>
              <a:t>vil som regel få flere </a:t>
            </a:r>
            <a:r>
              <a:rPr lang="nb-NO" dirty="0" smtClean="0"/>
              <a:t>besøkende</a:t>
            </a:r>
            <a:endParaRPr lang="nb-NO" dirty="0"/>
          </a:p>
          <a:p>
            <a:pPr>
              <a:buClrTx/>
            </a:pPr>
            <a:r>
              <a:rPr lang="nb-NO" dirty="0"/>
              <a:t>WCAG er en internasjonalt anerkjent standard som brukes for å lage nettinnhold mer </a:t>
            </a:r>
            <a:r>
              <a:rPr lang="nb-NO" dirty="0" smtClean="0"/>
              <a:t>tilgjengelig</a:t>
            </a:r>
          </a:p>
          <a:p>
            <a:pPr lvl="2">
              <a:buClrTx/>
            </a:pPr>
            <a:r>
              <a:rPr lang="nb-NO" dirty="0" smtClean="0"/>
              <a:t>Design</a:t>
            </a:r>
            <a:endParaRPr lang="nb-NO" dirty="0"/>
          </a:p>
          <a:p>
            <a:pPr lvl="2">
              <a:buClrTx/>
            </a:pPr>
            <a:r>
              <a:rPr lang="nb-NO" dirty="0" smtClean="0"/>
              <a:t>Innhold</a:t>
            </a:r>
            <a:endParaRPr lang="nb-NO" dirty="0"/>
          </a:p>
          <a:p>
            <a:pPr lvl="2">
              <a:buClrTx/>
            </a:pPr>
            <a:r>
              <a:rPr lang="nb-NO" dirty="0" smtClean="0"/>
              <a:t>Front </a:t>
            </a:r>
            <a:r>
              <a:rPr lang="nb-NO" dirty="0"/>
              <a:t>end og flyt </a:t>
            </a:r>
            <a:endParaRPr lang="nb-NO" dirty="0" smtClean="0"/>
          </a:p>
          <a:p>
            <a:pPr lvl="2">
              <a:buClrTx/>
            </a:pPr>
            <a:r>
              <a:rPr lang="nb-NO" dirty="0" smtClean="0"/>
              <a:t>Back end</a:t>
            </a:r>
            <a:endParaRPr lang="nb-NO" dirty="0"/>
          </a:p>
          <a:p>
            <a:pPr>
              <a:buClrTx/>
            </a:pPr>
            <a:r>
              <a:rPr lang="nb-NO" dirty="0"/>
              <a:t>Vi bruker et verktøy som heter </a:t>
            </a:r>
            <a:r>
              <a:rPr lang="nb-NO" dirty="0" err="1"/>
              <a:t>Monsido</a:t>
            </a:r>
            <a:r>
              <a:rPr lang="nb-NO" dirty="0"/>
              <a:t>.</a:t>
            </a:r>
          </a:p>
          <a:p>
            <a:pPr>
              <a:buClrTx/>
            </a:pPr>
            <a:endParaRPr lang="nb-NO" dirty="0"/>
          </a:p>
        </p:txBody>
      </p:sp>
    </p:spTree>
    <p:extLst>
      <p:ext uri="{BB962C8B-B14F-4D97-AF65-F5344CB8AC3E}">
        <p14:creationId xmlns:p14="http://schemas.microsoft.com/office/powerpoint/2010/main" val="411636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0A3A89E-ABBE-587B-F941-15811797FFDA}"/>
              </a:ext>
            </a:extLst>
          </p:cNvPr>
          <p:cNvSpPr>
            <a:spLocks noGrp="1"/>
          </p:cNvSpPr>
          <p:nvPr>
            <p:ph type="body" sz="quarter" idx="10"/>
          </p:nvPr>
        </p:nvSpPr>
        <p:spPr>
          <a:xfrm>
            <a:off x="1124465" y="5534785"/>
            <a:ext cx="13457358" cy="1249074"/>
          </a:xfrm>
        </p:spPr>
        <p:txBody>
          <a:bodyPr>
            <a:normAutofit/>
          </a:bodyPr>
          <a:lstStyle/>
          <a:p>
            <a:endParaRPr lang="nb-NO" sz="3600" dirty="0"/>
          </a:p>
          <a:p>
            <a:r>
              <a:rPr lang="nb-NO" sz="3600" dirty="0"/>
              <a:t>HOVEDINNTRYKK AV NESTE ÅRS STATSBUDSJETT</a:t>
            </a:r>
          </a:p>
        </p:txBody>
      </p:sp>
      <p:sp>
        <p:nvSpPr>
          <p:cNvPr id="3" name="Plassholder for tekst 2">
            <a:extLst>
              <a:ext uri="{FF2B5EF4-FFF2-40B4-BE49-F238E27FC236}">
                <a16:creationId xmlns:a16="http://schemas.microsoft.com/office/drawing/2014/main" id="{46B322D3-4932-38AD-B5D1-FB3113F1AA51}"/>
              </a:ext>
            </a:extLst>
          </p:cNvPr>
          <p:cNvSpPr>
            <a:spLocks noGrp="1"/>
          </p:cNvSpPr>
          <p:nvPr>
            <p:ph type="body" sz="quarter" idx="11"/>
          </p:nvPr>
        </p:nvSpPr>
        <p:spPr/>
        <p:txBody>
          <a:bodyPr>
            <a:normAutofit lnSpcReduction="10000"/>
          </a:bodyPr>
          <a:lstStyle/>
          <a:p>
            <a:pPr marL="0" indent="0">
              <a:buNone/>
            </a:pPr>
            <a:r>
              <a:rPr lang="nb-NO" dirty="0"/>
              <a:t>- Det blir dyrere for personer/familier med funksjonsnedsettelser.</a:t>
            </a:r>
          </a:p>
          <a:p>
            <a:pPr marL="0" indent="0">
              <a:buNone/>
            </a:pPr>
            <a:r>
              <a:rPr lang="nb-NO" dirty="0"/>
              <a:t>- Det begynner å haste dersom regjeringen skal innfri valgkampløfter og løfter fra Hurdalsplattformen..</a:t>
            </a:r>
          </a:p>
          <a:p>
            <a:pPr marL="0" indent="0">
              <a:buNone/>
            </a:pPr>
            <a:r>
              <a:rPr lang="nb-NO" dirty="0"/>
              <a:t>- Mange saker som er viktig for oss blir ikke omtalt..</a:t>
            </a:r>
          </a:p>
        </p:txBody>
      </p:sp>
    </p:spTree>
    <p:extLst>
      <p:ext uri="{BB962C8B-B14F-4D97-AF65-F5344CB8AC3E}">
        <p14:creationId xmlns:p14="http://schemas.microsoft.com/office/powerpoint/2010/main" val="1813107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dirty="0">
                <a:solidFill>
                  <a:schemeClr val="tx1"/>
                </a:solidFill>
              </a:rPr>
              <a:t>Resultater fra FFO sin undersøkelse blant medlemsorganisasjoner </a:t>
            </a:r>
            <a:br>
              <a:rPr lang="nb-NO" sz="3200" dirty="0">
                <a:solidFill>
                  <a:schemeClr val="tx1"/>
                </a:solidFill>
              </a:rPr>
            </a:br>
            <a:r>
              <a:rPr lang="nb-NO" sz="3200" dirty="0">
                <a:solidFill>
                  <a:schemeClr val="tx1"/>
                </a:solidFill>
              </a:rPr>
              <a:t>(TV2 3. november 2023)</a:t>
            </a:r>
          </a:p>
        </p:txBody>
      </p:sp>
      <p:pic>
        <p:nvPicPr>
          <p:cNvPr id="5" name="Plassholder for innhold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50504" y="2592388"/>
            <a:ext cx="5700116" cy="5472112"/>
          </a:xfrm>
        </p:spPr>
      </p:pic>
      <p:pic>
        <p:nvPicPr>
          <p:cNvPr id="6" name="Plassholder for bilde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45" r="2945"/>
          <a:stretch>
            <a:fillRect/>
          </a:stretch>
        </p:blipFill>
        <p:spPr/>
      </p:pic>
    </p:spTree>
    <p:extLst>
      <p:ext uri="{BB962C8B-B14F-4D97-AF65-F5344CB8AC3E}">
        <p14:creationId xmlns:p14="http://schemas.microsoft.com/office/powerpoint/2010/main" val="938585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CP Foreningen">
      <a:dk1>
        <a:sysClr val="windowText" lastClr="000000"/>
      </a:dk1>
      <a:lt1>
        <a:sysClr val="window" lastClr="FFFFFF"/>
      </a:lt1>
      <a:dk2>
        <a:srgbClr val="44546A"/>
      </a:dk2>
      <a:lt2>
        <a:srgbClr val="E7E6E6"/>
      </a:lt2>
      <a:accent1>
        <a:srgbClr val="D33352"/>
      </a:accent1>
      <a:accent2>
        <a:srgbClr val="0970B5"/>
      </a:accent2>
      <a:accent3>
        <a:srgbClr val="575757"/>
      </a:accent3>
      <a:accent4>
        <a:srgbClr val="FFC000"/>
      </a:accent4>
      <a:accent5>
        <a:srgbClr val="4472C4"/>
      </a:accent5>
      <a:accent6>
        <a:srgbClr val="70AD47"/>
      </a:accent6>
      <a:hlink>
        <a:srgbClr val="0563C1"/>
      </a:hlink>
      <a:folHlink>
        <a:srgbClr val="954F72"/>
      </a:folHlink>
    </a:clrScheme>
    <a:fontScheme name="CP Foreningen">
      <a:majorFont>
        <a:latin typeface="Texta Heavy"/>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CPForeningen.potx" id="{1D9952DC-7C98-4F32-AAB5-AF491C57C25E}" vid="{4D0042C1-F576-4E01-878D-DA8685650302}"/>
    </a:ext>
  </a:extLst>
</a:theme>
</file>

<file path=ppt/theme/theme2.xml><?xml version="1.0" encoding="utf-8"?>
<a:theme xmlns:a="http://schemas.openxmlformats.org/drawingml/2006/main" name="1_Office-tema">
  <a:themeElements>
    <a:clrScheme name="CP Foreningen">
      <a:dk1>
        <a:sysClr val="windowText" lastClr="000000"/>
      </a:dk1>
      <a:lt1>
        <a:sysClr val="window" lastClr="FFFFFF"/>
      </a:lt1>
      <a:dk2>
        <a:srgbClr val="44546A"/>
      </a:dk2>
      <a:lt2>
        <a:srgbClr val="E7E6E6"/>
      </a:lt2>
      <a:accent1>
        <a:srgbClr val="D33352"/>
      </a:accent1>
      <a:accent2>
        <a:srgbClr val="0970B5"/>
      </a:accent2>
      <a:accent3>
        <a:srgbClr val="575757"/>
      </a:accent3>
      <a:accent4>
        <a:srgbClr val="FFC000"/>
      </a:accent4>
      <a:accent5>
        <a:srgbClr val="4472C4"/>
      </a:accent5>
      <a:accent6>
        <a:srgbClr val="70AD47"/>
      </a:accent6>
      <a:hlink>
        <a:srgbClr val="0563C1"/>
      </a:hlink>
      <a:folHlink>
        <a:srgbClr val="954F72"/>
      </a:folHlink>
    </a:clrScheme>
    <a:fontScheme name="CP Foreningen">
      <a:majorFont>
        <a:latin typeface="Texta Heavy"/>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CPForeningen.potx" id="{1D9952DC-7C98-4F32-AAB5-AF491C57C25E}" vid="{4D0042C1-F576-4E01-878D-DA8685650302}"/>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4511</Words>
  <Application>Microsoft Office PowerPoint</Application>
  <PresentationFormat>Egendefinert</PresentationFormat>
  <Paragraphs>498</Paragraphs>
  <Slides>73</Slides>
  <Notes>15</Notes>
  <HiddenSlides>0</HiddenSlides>
  <MMClips>0</MMClips>
  <ScaleCrop>false</ScaleCrop>
  <HeadingPairs>
    <vt:vector size="6" baseType="variant">
      <vt:variant>
        <vt:lpstr>Brukte skrifter</vt:lpstr>
      </vt:variant>
      <vt:variant>
        <vt:i4>11</vt:i4>
      </vt:variant>
      <vt:variant>
        <vt:lpstr>Tema</vt:lpstr>
      </vt:variant>
      <vt:variant>
        <vt:i4>3</vt:i4>
      </vt:variant>
      <vt:variant>
        <vt:lpstr>Lysbildetitler</vt:lpstr>
      </vt:variant>
      <vt:variant>
        <vt:i4>73</vt:i4>
      </vt:variant>
    </vt:vector>
  </HeadingPairs>
  <TitlesOfParts>
    <vt:vector size="87" baseType="lpstr">
      <vt:lpstr>Arial</vt:lpstr>
      <vt:lpstr>Calibri</vt:lpstr>
      <vt:lpstr>Calibri Light</vt:lpstr>
      <vt:lpstr>Georgia</vt:lpstr>
      <vt:lpstr>Inter</vt:lpstr>
      <vt:lpstr>Texta</vt:lpstr>
      <vt:lpstr>Texta Heavy</vt:lpstr>
      <vt:lpstr>Texta Medium</vt:lpstr>
      <vt:lpstr>Texta Regular</vt:lpstr>
      <vt:lpstr>Wingdings</vt:lpstr>
      <vt:lpstr>Work Sans</vt:lpstr>
      <vt:lpstr>Office-tema</vt:lpstr>
      <vt:lpstr>1_Office-tema</vt:lpstr>
      <vt:lpstr>2_Office-tema</vt:lpstr>
      <vt:lpstr>Velkommen til fylkesledersamling</vt:lpstr>
      <vt:lpstr>Velkomsttale</vt:lpstr>
      <vt:lpstr>Program på lørdagen </vt:lpstr>
      <vt:lpstr>Program på søndagen </vt:lpstr>
      <vt:lpstr>Hva skjer interessepolitisk?</vt:lpstr>
      <vt:lpstr>Valgkamp 2023</vt:lpstr>
      <vt:lpstr>Statsbudsjettet 2024</vt:lpstr>
      <vt:lpstr>PowerPoint-presentasjon</vt:lpstr>
      <vt:lpstr>Resultater fra FFO sin undersøkelse blant medlemsorganisasjoner  (TV2 3. november 2023)</vt:lpstr>
      <vt:lpstr>Stortingsmelding om BPA</vt:lpstr>
      <vt:lpstr>Ekspertutvalget og CRPD</vt:lpstr>
      <vt:lpstr>Barnekoordinatorordningen</vt:lpstr>
      <vt:lpstr>PowerPoint-presentasjon</vt:lpstr>
      <vt:lpstr>Økonomi og levekår</vt:lpstr>
      <vt:lpstr>Ny opplæringslov </vt:lpstr>
      <vt:lpstr>Habilitering</vt:lpstr>
      <vt:lpstr>NorCP</vt:lpstr>
      <vt:lpstr>Boliger – hvilken politikk føres i kommunene? </vt:lpstr>
      <vt:lpstr>Hva med gruppen for øvrig?</vt:lpstr>
      <vt:lpstr>Tilrettelagt fritid</vt:lpstr>
      <vt:lpstr>Ferie (Ref. Gode helse- og omsorgstjenester til personer med utviklingshemming)</vt:lpstr>
      <vt:lpstr>Fritid med bistand – en metode</vt:lpstr>
      <vt:lpstr>Bistand til å delta i organisasjonsarbeid, kultur eller fritidsaktiviteter - indikator</vt:lpstr>
      <vt:lpstr>Om indikatoren </vt:lpstr>
      <vt:lpstr>Bistand til å delta i kultur, organisasjonsarbeid og fritid</vt:lpstr>
      <vt:lpstr>NOU 2023: På høy tid – Realisering av funksjonshindredes rettigheter</vt:lpstr>
      <vt:lpstr>Appell fra valgkomiteen</vt:lpstr>
      <vt:lpstr>Arbeid så langt</vt:lpstr>
      <vt:lpstr>Videre arbeid</vt:lpstr>
      <vt:lpstr>Hva skal vi levere?</vt:lpstr>
      <vt:lpstr>PowerPoint-presentasjon</vt:lpstr>
      <vt:lpstr>Hva trenger vi fra dere? </vt:lpstr>
      <vt:lpstr>PowerPoint-presentasjon</vt:lpstr>
      <vt:lpstr>Kontakt </vt:lpstr>
      <vt:lpstr>Hva skjer i nettverkene?</vt:lpstr>
      <vt:lpstr>Nettverk i CP-foreningen </vt:lpstr>
      <vt:lpstr>Nettverket for voksne med lett grad av CP</vt:lpstr>
      <vt:lpstr>Struktur og ledelse</vt:lpstr>
      <vt:lpstr>PowerPoint-presentasjon</vt:lpstr>
      <vt:lpstr>Nasjonale aktiviteter </vt:lpstr>
      <vt:lpstr>Lokale aktiviteter </vt:lpstr>
      <vt:lpstr>Vellykket kajakk-kurs i Oslo</vt:lpstr>
      <vt:lpstr>PowerPoint-presentasjon</vt:lpstr>
      <vt:lpstr>PowerPoint-presentasjon</vt:lpstr>
      <vt:lpstr>PowerPoint-presentasjon</vt:lpstr>
      <vt:lpstr>CPU- Kva skjer i nettverket?</vt:lpstr>
      <vt:lpstr>CPU I PERIODEN 2022-2023</vt:lpstr>
      <vt:lpstr>Arrangement me har gjennomført i perioden</vt:lpstr>
      <vt:lpstr>Kva skjer framover?</vt:lpstr>
      <vt:lpstr>Strategiplan 2022-2024 </vt:lpstr>
      <vt:lpstr>Fortsettelse </vt:lpstr>
      <vt:lpstr>Våre ønsker til fylkeslagene</vt:lpstr>
      <vt:lpstr>Arbeidet med nye inntekter og fundraising</vt:lpstr>
      <vt:lpstr>Landsmøtet 2024</vt:lpstr>
      <vt:lpstr>Landsmøte 2024</vt:lpstr>
      <vt:lpstr>LM2024 – 24. 26. mai Scandic Fornebu</vt:lpstr>
      <vt:lpstr>Prosjekt podkast (C-podden)</vt:lpstr>
      <vt:lpstr>Ny sesong – hva, hvorfor og hvordan?</vt:lpstr>
      <vt:lpstr>Innspillingsprosessen</vt:lpstr>
      <vt:lpstr>PowerPoint-presentasjon</vt:lpstr>
      <vt:lpstr>PowerPoint-presentasjon</vt:lpstr>
      <vt:lpstr>Hvordan har det gått så langt?</vt:lpstr>
      <vt:lpstr>Fylkeslagene i fokus</vt:lpstr>
      <vt:lpstr>Fylkeslagene i fokus</vt:lpstr>
      <vt:lpstr>Arbeidsplan 2023</vt:lpstr>
      <vt:lpstr>PowerPoint-presentasjon</vt:lpstr>
      <vt:lpstr>Sentralstyrets forslag til arbeidsplan for 2024</vt:lpstr>
      <vt:lpstr>Sommerleir – nytt leirkonsept</vt:lpstr>
      <vt:lpstr>Innspill og kommentarer fra fylkeslederne?</vt:lpstr>
      <vt:lpstr>PowerPoint-presentasjon</vt:lpstr>
      <vt:lpstr>PowerPoint-presentasjon</vt:lpstr>
      <vt:lpstr>PowerPoint-presentasjon</vt:lpstr>
      <vt:lpstr>Universell utforming av cp.no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 fylkesårsmøter 2019</dc:title>
  <dc:creator>Kristin Benestad</dc:creator>
  <cp:lastModifiedBy>Kristin Benestad</cp:lastModifiedBy>
  <cp:revision>186</cp:revision>
  <dcterms:created xsi:type="dcterms:W3CDTF">2019-02-06T07:49:54Z</dcterms:created>
  <dcterms:modified xsi:type="dcterms:W3CDTF">2023-11-06T10:05:58Z</dcterms:modified>
</cp:coreProperties>
</file>