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2" r:id="rId4"/>
    <p:sldId id="276" r:id="rId5"/>
    <p:sldId id="277" r:id="rId6"/>
    <p:sldId id="278" r:id="rId7"/>
    <p:sldId id="279" r:id="rId8"/>
    <p:sldId id="280" r:id="rId9"/>
    <p:sldId id="281" r:id="rId10"/>
    <p:sldId id="282" r:id="rId11"/>
    <p:sldId id="283" r:id="rId12"/>
    <p:sldId id="284" r:id="rId13"/>
    <p:sldId id="290" r:id="rId14"/>
    <p:sldId id="285" r:id="rId15"/>
    <p:sldId id="286" r:id="rId16"/>
    <p:sldId id="288" r:id="rId17"/>
    <p:sldId id="289" r:id="rId18"/>
    <p:sldId id="287" r:id="rId19"/>
    <p:sldId id="291" r:id="rId20"/>
    <p:sldId id="265" r:id="rId21"/>
  </p:sldIdLst>
  <p:sldSz cx="12192000" cy="6858000"/>
  <p:notesSz cx="666908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064"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03AB7D4-358D-4626-BCDE-5D6CCE9C5A64}" type="datetimeFigureOut">
              <a:rPr lang="nb-NO" smtClean="0"/>
              <a:t>06.11.2023</a:t>
            </a:fld>
            <a:endParaRPr lang="nb-NO"/>
          </a:p>
        </p:txBody>
      </p:sp>
      <p:sp>
        <p:nvSpPr>
          <p:cNvPr id="4" name="Plassholder for lysbilde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474DAEB-DADD-4243-A2AB-C1B3749BED04}" type="slidenum">
              <a:rPr lang="nb-NO" smtClean="0"/>
              <a:t>‹#›</a:t>
            </a:fld>
            <a:endParaRPr lang="nb-NO"/>
          </a:p>
        </p:txBody>
      </p:sp>
    </p:spTree>
    <p:extLst>
      <p:ext uri="{BB962C8B-B14F-4D97-AF65-F5344CB8AC3E}">
        <p14:creationId xmlns:p14="http://schemas.microsoft.com/office/powerpoint/2010/main" val="94255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474DAEB-DADD-4243-A2AB-C1B3749BED04}" type="slidenum">
              <a:rPr lang="nb-NO" smtClean="0"/>
              <a:t>1</a:t>
            </a:fld>
            <a:endParaRPr lang="nb-NO"/>
          </a:p>
        </p:txBody>
      </p:sp>
    </p:spTree>
    <p:extLst>
      <p:ext uri="{BB962C8B-B14F-4D97-AF65-F5344CB8AC3E}">
        <p14:creationId xmlns:p14="http://schemas.microsoft.com/office/powerpoint/2010/main" val="122563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10</a:t>
            </a:fld>
            <a:endParaRPr lang="nb-NO"/>
          </a:p>
        </p:txBody>
      </p:sp>
    </p:spTree>
    <p:extLst>
      <p:ext uri="{BB962C8B-B14F-4D97-AF65-F5344CB8AC3E}">
        <p14:creationId xmlns:p14="http://schemas.microsoft.com/office/powerpoint/2010/main" val="275393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b="0" i="0" dirty="0">
              <a:solidFill>
                <a:srgbClr val="333333"/>
              </a:solidFill>
              <a:effectLst/>
              <a:latin typeface="Open Sans" panose="020B0606030504020204" pitchFamily="34" charset="0"/>
            </a:endParaRPr>
          </a:p>
        </p:txBody>
      </p:sp>
      <p:sp>
        <p:nvSpPr>
          <p:cNvPr id="4" name="Plassholder for lysbildenummer 3"/>
          <p:cNvSpPr>
            <a:spLocks noGrp="1"/>
          </p:cNvSpPr>
          <p:nvPr>
            <p:ph type="sldNum" sz="quarter" idx="5"/>
          </p:nvPr>
        </p:nvSpPr>
        <p:spPr/>
        <p:txBody>
          <a:bodyPr/>
          <a:lstStyle/>
          <a:p>
            <a:fld id="{D474DAEB-DADD-4243-A2AB-C1B3749BED04}" type="slidenum">
              <a:rPr lang="nb-NO" smtClean="0"/>
              <a:t>11</a:t>
            </a:fld>
            <a:endParaRPr lang="nb-NO"/>
          </a:p>
        </p:txBody>
      </p:sp>
    </p:spTree>
    <p:extLst>
      <p:ext uri="{BB962C8B-B14F-4D97-AF65-F5344CB8AC3E}">
        <p14:creationId xmlns:p14="http://schemas.microsoft.com/office/powerpoint/2010/main" val="208106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latin typeface="+mn-lt"/>
            </a:endParaRPr>
          </a:p>
        </p:txBody>
      </p:sp>
      <p:sp>
        <p:nvSpPr>
          <p:cNvPr id="4" name="Plassholder for lysbildenummer 3"/>
          <p:cNvSpPr>
            <a:spLocks noGrp="1"/>
          </p:cNvSpPr>
          <p:nvPr>
            <p:ph type="sldNum" sz="quarter" idx="5"/>
          </p:nvPr>
        </p:nvSpPr>
        <p:spPr/>
        <p:txBody>
          <a:bodyPr/>
          <a:lstStyle/>
          <a:p>
            <a:fld id="{D474DAEB-DADD-4243-A2AB-C1B3749BED04}" type="slidenum">
              <a:rPr lang="nb-NO" smtClean="0"/>
              <a:t>12</a:t>
            </a:fld>
            <a:endParaRPr lang="nb-NO"/>
          </a:p>
        </p:txBody>
      </p:sp>
    </p:spTree>
    <p:extLst>
      <p:ext uri="{BB962C8B-B14F-4D97-AF65-F5344CB8AC3E}">
        <p14:creationId xmlns:p14="http://schemas.microsoft.com/office/powerpoint/2010/main" val="18396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13</a:t>
            </a:fld>
            <a:endParaRPr lang="nb-NO"/>
          </a:p>
        </p:txBody>
      </p:sp>
    </p:spTree>
    <p:extLst>
      <p:ext uri="{BB962C8B-B14F-4D97-AF65-F5344CB8AC3E}">
        <p14:creationId xmlns:p14="http://schemas.microsoft.com/office/powerpoint/2010/main" val="19561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14</a:t>
            </a:fld>
            <a:endParaRPr lang="nb-NO"/>
          </a:p>
        </p:txBody>
      </p:sp>
    </p:spTree>
    <p:extLst>
      <p:ext uri="{BB962C8B-B14F-4D97-AF65-F5344CB8AC3E}">
        <p14:creationId xmlns:p14="http://schemas.microsoft.com/office/powerpoint/2010/main" val="381199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latin typeface="+mn-lt"/>
            </a:endParaRPr>
          </a:p>
        </p:txBody>
      </p:sp>
      <p:sp>
        <p:nvSpPr>
          <p:cNvPr id="4" name="Plassholder for lysbildenummer 3"/>
          <p:cNvSpPr>
            <a:spLocks noGrp="1"/>
          </p:cNvSpPr>
          <p:nvPr>
            <p:ph type="sldNum" sz="quarter" idx="5"/>
          </p:nvPr>
        </p:nvSpPr>
        <p:spPr/>
        <p:txBody>
          <a:bodyPr/>
          <a:lstStyle/>
          <a:p>
            <a:fld id="{D474DAEB-DADD-4243-A2AB-C1B3749BED04}" type="slidenum">
              <a:rPr lang="nb-NO" smtClean="0"/>
              <a:t>15</a:t>
            </a:fld>
            <a:endParaRPr lang="nb-NO"/>
          </a:p>
        </p:txBody>
      </p:sp>
    </p:spTree>
    <p:extLst>
      <p:ext uri="{BB962C8B-B14F-4D97-AF65-F5344CB8AC3E}">
        <p14:creationId xmlns:p14="http://schemas.microsoft.com/office/powerpoint/2010/main" val="57808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sz="1400"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16</a:t>
            </a:fld>
            <a:endParaRPr lang="nb-NO"/>
          </a:p>
        </p:txBody>
      </p:sp>
    </p:spTree>
    <p:extLst>
      <p:ext uri="{BB962C8B-B14F-4D97-AF65-F5344CB8AC3E}">
        <p14:creationId xmlns:p14="http://schemas.microsoft.com/office/powerpoint/2010/main" val="57481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474DAEB-DADD-4243-A2AB-C1B3749BED04}" type="slidenum">
              <a:rPr lang="nb-NO" smtClean="0"/>
              <a:t>17</a:t>
            </a:fld>
            <a:endParaRPr lang="nb-NO"/>
          </a:p>
        </p:txBody>
      </p:sp>
    </p:spTree>
    <p:extLst>
      <p:ext uri="{BB962C8B-B14F-4D97-AF65-F5344CB8AC3E}">
        <p14:creationId xmlns:p14="http://schemas.microsoft.com/office/powerpoint/2010/main" val="57171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b="0" i="0" dirty="0">
              <a:solidFill>
                <a:srgbClr val="333333"/>
              </a:solidFill>
              <a:effectLst/>
              <a:latin typeface="Open Sans" panose="020B0606030504020204" pitchFamily="34" charset="0"/>
            </a:endParaRPr>
          </a:p>
        </p:txBody>
      </p:sp>
      <p:sp>
        <p:nvSpPr>
          <p:cNvPr id="4" name="Plassholder for lysbildenummer 3"/>
          <p:cNvSpPr>
            <a:spLocks noGrp="1"/>
          </p:cNvSpPr>
          <p:nvPr>
            <p:ph type="sldNum" sz="quarter" idx="5"/>
          </p:nvPr>
        </p:nvSpPr>
        <p:spPr/>
        <p:txBody>
          <a:bodyPr/>
          <a:lstStyle/>
          <a:p>
            <a:fld id="{D474DAEB-DADD-4243-A2AB-C1B3749BED04}" type="slidenum">
              <a:rPr lang="nb-NO" smtClean="0"/>
              <a:t>18</a:t>
            </a:fld>
            <a:endParaRPr lang="nb-NO"/>
          </a:p>
        </p:txBody>
      </p:sp>
    </p:spTree>
    <p:extLst>
      <p:ext uri="{BB962C8B-B14F-4D97-AF65-F5344CB8AC3E}">
        <p14:creationId xmlns:p14="http://schemas.microsoft.com/office/powerpoint/2010/main" val="80887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19</a:t>
            </a:fld>
            <a:endParaRPr lang="nb-NO"/>
          </a:p>
        </p:txBody>
      </p:sp>
    </p:spTree>
    <p:extLst>
      <p:ext uri="{BB962C8B-B14F-4D97-AF65-F5344CB8AC3E}">
        <p14:creationId xmlns:p14="http://schemas.microsoft.com/office/powerpoint/2010/main" val="285240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2</a:t>
            </a:fld>
            <a:endParaRPr lang="nb-NO"/>
          </a:p>
        </p:txBody>
      </p:sp>
    </p:spTree>
    <p:extLst>
      <p:ext uri="{BB962C8B-B14F-4D97-AF65-F5344CB8AC3E}">
        <p14:creationId xmlns:p14="http://schemas.microsoft.com/office/powerpoint/2010/main" val="178647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20</a:t>
            </a:fld>
            <a:endParaRPr lang="nb-NO"/>
          </a:p>
        </p:txBody>
      </p:sp>
    </p:spTree>
    <p:extLst>
      <p:ext uri="{BB962C8B-B14F-4D97-AF65-F5344CB8AC3E}">
        <p14:creationId xmlns:p14="http://schemas.microsoft.com/office/powerpoint/2010/main" val="196380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3</a:t>
            </a:fld>
            <a:endParaRPr lang="nb-NO"/>
          </a:p>
        </p:txBody>
      </p:sp>
    </p:spTree>
    <p:extLst>
      <p:ext uri="{BB962C8B-B14F-4D97-AF65-F5344CB8AC3E}">
        <p14:creationId xmlns:p14="http://schemas.microsoft.com/office/powerpoint/2010/main" val="115446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panose="05000000000000000000" pitchFamily="2" charset="2"/>
              <a:buChar char="q"/>
            </a:pPr>
            <a:endParaRPr lang="nb-NO" sz="1400" dirty="0">
              <a:latin typeface="+mn-lt"/>
            </a:endParaRPr>
          </a:p>
        </p:txBody>
      </p:sp>
      <p:sp>
        <p:nvSpPr>
          <p:cNvPr id="4" name="Plassholder for lysbildenummer 3"/>
          <p:cNvSpPr>
            <a:spLocks noGrp="1"/>
          </p:cNvSpPr>
          <p:nvPr>
            <p:ph type="sldNum" sz="quarter" idx="5"/>
          </p:nvPr>
        </p:nvSpPr>
        <p:spPr/>
        <p:txBody>
          <a:bodyPr/>
          <a:lstStyle/>
          <a:p>
            <a:fld id="{D474DAEB-DADD-4243-A2AB-C1B3749BED04}" type="slidenum">
              <a:rPr lang="nb-NO" smtClean="0"/>
              <a:t>4</a:t>
            </a:fld>
            <a:endParaRPr lang="nb-NO"/>
          </a:p>
        </p:txBody>
      </p:sp>
    </p:spTree>
    <p:extLst>
      <p:ext uri="{BB962C8B-B14F-4D97-AF65-F5344CB8AC3E}">
        <p14:creationId xmlns:p14="http://schemas.microsoft.com/office/powerpoint/2010/main" val="199110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sz="1400"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5</a:t>
            </a:fld>
            <a:endParaRPr lang="nb-NO"/>
          </a:p>
        </p:txBody>
      </p:sp>
    </p:spTree>
    <p:extLst>
      <p:ext uri="{BB962C8B-B14F-4D97-AF65-F5344CB8AC3E}">
        <p14:creationId xmlns:p14="http://schemas.microsoft.com/office/powerpoint/2010/main" val="112127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sz="1400" dirty="0">
              <a:latin typeface="+mn-lt"/>
            </a:endParaRPr>
          </a:p>
        </p:txBody>
      </p:sp>
      <p:sp>
        <p:nvSpPr>
          <p:cNvPr id="4" name="Plassholder for lysbildenummer 3"/>
          <p:cNvSpPr>
            <a:spLocks noGrp="1"/>
          </p:cNvSpPr>
          <p:nvPr>
            <p:ph type="sldNum" sz="quarter" idx="5"/>
          </p:nvPr>
        </p:nvSpPr>
        <p:spPr/>
        <p:txBody>
          <a:bodyPr/>
          <a:lstStyle/>
          <a:p>
            <a:fld id="{D474DAEB-DADD-4243-A2AB-C1B3749BED04}" type="slidenum">
              <a:rPr lang="nb-NO" smtClean="0"/>
              <a:t>6</a:t>
            </a:fld>
            <a:endParaRPr lang="nb-NO"/>
          </a:p>
        </p:txBody>
      </p:sp>
    </p:spTree>
    <p:extLst>
      <p:ext uri="{BB962C8B-B14F-4D97-AF65-F5344CB8AC3E}">
        <p14:creationId xmlns:p14="http://schemas.microsoft.com/office/powerpoint/2010/main" val="65808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7</a:t>
            </a:fld>
            <a:endParaRPr lang="nb-NO"/>
          </a:p>
        </p:txBody>
      </p:sp>
    </p:spTree>
    <p:extLst>
      <p:ext uri="{BB962C8B-B14F-4D97-AF65-F5344CB8AC3E}">
        <p14:creationId xmlns:p14="http://schemas.microsoft.com/office/powerpoint/2010/main" val="83152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8</a:t>
            </a:fld>
            <a:endParaRPr lang="nb-NO"/>
          </a:p>
        </p:txBody>
      </p:sp>
    </p:spTree>
    <p:extLst>
      <p:ext uri="{BB962C8B-B14F-4D97-AF65-F5344CB8AC3E}">
        <p14:creationId xmlns:p14="http://schemas.microsoft.com/office/powerpoint/2010/main" val="425781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474DAEB-DADD-4243-A2AB-C1B3749BED04}" type="slidenum">
              <a:rPr lang="nb-NO" smtClean="0"/>
              <a:t>9</a:t>
            </a:fld>
            <a:endParaRPr lang="nb-NO"/>
          </a:p>
        </p:txBody>
      </p:sp>
    </p:spTree>
    <p:extLst>
      <p:ext uri="{BB962C8B-B14F-4D97-AF65-F5344CB8AC3E}">
        <p14:creationId xmlns:p14="http://schemas.microsoft.com/office/powerpoint/2010/main" val="82467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4F882B-D9B9-F1AD-AF26-E77C8A55709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5DCE8B7-5FDC-7491-0C33-9E802F12E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27B16C9-A25B-B541-9D1D-A5BFB4E62B1C}"/>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5" name="Plassholder for bunntekst 4">
            <a:extLst>
              <a:ext uri="{FF2B5EF4-FFF2-40B4-BE49-F238E27FC236}">
                <a16:creationId xmlns:a16="http://schemas.microsoft.com/office/drawing/2014/main" id="{1CD5C5EA-2F5D-980F-8296-54A41C5AC5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83620E-6A25-8E95-7CC3-54B6880E9F95}"/>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384006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4CE868-0FC9-BE89-3493-B0E73DD99FD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8AFF876-184D-BF28-0559-237EBA27444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54834FD-5E13-1DFD-0ED1-288B08A0C5E8}"/>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5" name="Plassholder for bunntekst 4">
            <a:extLst>
              <a:ext uri="{FF2B5EF4-FFF2-40B4-BE49-F238E27FC236}">
                <a16:creationId xmlns:a16="http://schemas.microsoft.com/office/drawing/2014/main" id="{EDC4D2F1-C2B4-2867-AA96-680078B4FB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3C3179-BFB6-46BE-A44E-C0C926D40ABE}"/>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278714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D8027DB-18C2-3191-DC72-680525F5B8C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5B7F89E-8FC3-7FE7-AD3B-BFB391CAB26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8D9059A-ABFC-D9B3-F297-DD49E32F0A89}"/>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5" name="Plassholder for bunntekst 4">
            <a:extLst>
              <a:ext uri="{FF2B5EF4-FFF2-40B4-BE49-F238E27FC236}">
                <a16:creationId xmlns:a16="http://schemas.microsoft.com/office/drawing/2014/main" id="{ACB14BCE-CBF8-D741-1080-2328A96C799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2C1E0F-50B6-C586-1CFC-991EF3E9BE3B}"/>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248056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D62C77-6BA2-4087-9245-EF3F013BA34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AE3C53-A7EF-6B1E-AA03-DECC8AE3003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66FB995-73C2-1C5B-DA33-6F7D601B7500}"/>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5" name="Plassholder for bunntekst 4">
            <a:extLst>
              <a:ext uri="{FF2B5EF4-FFF2-40B4-BE49-F238E27FC236}">
                <a16:creationId xmlns:a16="http://schemas.microsoft.com/office/drawing/2014/main" id="{52C878F2-DDD2-1049-64C7-494F200DFC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5AFA9E-2C7C-4649-B4DC-0A5B14722A88}"/>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353637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F7C843-1B76-4065-DA99-D847443EA6F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FC4E6BF-A002-87FF-3E62-FFEBB87B0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AEF6847-E07E-6167-82A0-8EC6F433E409}"/>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5" name="Plassholder for bunntekst 4">
            <a:extLst>
              <a:ext uri="{FF2B5EF4-FFF2-40B4-BE49-F238E27FC236}">
                <a16:creationId xmlns:a16="http://schemas.microsoft.com/office/drawing/2014/main" id="{9B045C49-510F-32AA-2C6A-98AB8398F2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2CE4D00-D25D-D6CF-9762-1BAE9C2AEBB8}"/>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220035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F58552-ACFD-46C8-7E17-6BCF1BF8E7B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26763A9-BE50-AB41-C303-707CF042E50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04547E4-A71E-A8DE-03CB-254E4D8BD25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207A5F7-C8AC-5AED-C853-F4222B2A4DAD}"/>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6" name="Plassholder for bunntekst 5">
            <a:extLst>
              <a:ext uri="{FF2B5EF4-FFF2-40B4-BE49-F238E27FC236}">
                <a16:creationId xmlns:a16="http://schemas.microsoft.com/office/drawing/2014/main" id="{16C600AF-B6AD-1112-7F26-C453CD7D605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E365F6-02EE-C805-3938-72DABD4B3BBE}"/>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72940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F40F51-57F8-2541-DD32-2F689C7083A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EDBEF6D-7D92-4A94-621F-EC70F8354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36F3854-6AE6-FE23-6ED5-9E877ED9BC9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528F9DE-3C6D-0F07-4A8D-1C2B1A88D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3C76990-0032-8216-F949-1A329F426CC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93BCFAA-D475-C9D7-9258-7D4E1FC4218F}"/>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8" name="Plassholder for bunntekst 7">
            <a:extLst>
              <a:ext uri="{FF2B5EF4-FFF2-40B4-BE49-F238E27FC236}">
                <a16:creationId xmlns:a16="http://schemas.microsoft.com/office/drawing/2014/main" id="{67315754-CF9B-0E10-62F0-A4CE7FCED4A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C430B8E-08F2-AD25-B98F-36564F638508}"/>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67484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B235A3-F9C1-1D23-979E-A3C452FF159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E59F8F9-45C0-435D-3D9B-8BBE386AE591}"/>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4" name="Plassholder for bunntekst 3">
            <a:extLst>
              <a:ext uri="{FF2B5EF4-FFF2-40B4-BE49-F238E27FC236}">
                <a16:creationId xmlns:a16="http://schemas.microsoft.com/office/drawing/2014/main" id="{FEDAB25D-58F3-D629-C50B-E8810111B00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5170543-3F3A-6622-2BF0-0E82077A5094}"/>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166529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8D54083-F29E-E993-EC02-9657AF9392AB}"/>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3" name="Plassholder for bunntekst 2">
            <a:extLst>
              <a:ext uri="{FF2B5EF4-FFF2-40B4-BE49-F238E27FC236}">
                <a16:creationId xmlns:a16="http://schemas.microsoft.com/office/drawing/2014/main" id="{1038F368-4411-8072-2FA5-9D9BA4C85B3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78BD196-0DD3-BF9C-0AB4-3CCACD5DDD83}"/>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34663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AF21C-135E-249C-1E9D-1FBA2070787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5C768C2-DF51-9103-78CA-503291D6C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C79702B-4549-5056-DA90-20F6C334E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688B491-466A-733B-1F32-9B763B7BB218}"/>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6" name="Plassholder for bunntekst 5">
            <a:extLst>
              <a:ext uri="{FF2B5EF4-FFF2-40B4-BE49-F238E27FC236}">
                <a16:creationId xmlns:a16="http://schemas.microsoft.com/office/drawing/2014/main" id="{5249BB2A-5509-56E6-D9D9-7E2BCA2040D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924796A-8C23-B300-00DC-AD0D25CB4455}"/>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213692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84F525-7719-3167-1CE7-A5807F3789E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8A01FE5-77CB-7036-EC03-BB3CF51DE7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86D2419-218B-DB6F-AFEC-CE1547261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5722069-FD25-154A-EB5D-B018AE4FC81A}"/>
              </a:ext>
            </a:extLst>
          </p:cNvPr>
          <p:cNvSpPr>
            <a:spLocks noGrp="1"/>
          </p:cNvSpPr>
          <p:nvPr>
            <p:ph type="dt" sz="half" idx="10"/>
          </p:nvPr>
        </p:nvSpPr>
        <p:spPr/>
        <p:txBody>
          <a:bodyPr/>
          <a:lstStyle/>
          <a:p>
            <a:fld id="{BD67137C-AF16-4014-9C3C-C3466CAA9EB7}" type="datetimeFigureOut">
              <a:rPr lang="nb-NO" smtClean="0"/>
              <a:t>06.11.2023</a:t>
            </a:fld>
            <a:endParaRPr lang="nb-NO"/>
          </a:p>
        </p:txBody>
      </p:sp>
      <p:sp>
        <p:nvSpPr>
          <p:cNvPr id="6" name="Plassholder for bunntekst 5">
            <a:extLst>
              <a:ext uri="{FF2B5EF4-FFF2-40B4-BE49-F238E27FC236}">
                <a16:creationId xmlns:a16="http://schemas.microsoft.com/office/drawing/2014/main" id="{39BEEA06-2956-5D7E-F801-36AA118B3A0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5D522B8-7074-F2BC-3965-9030FA80C500}"/>
              </a:ext>
            </a:extLst>
          </p:cNvPr>
          <p:cNvSpPr>
            <a:spLocks noGrp="1"/>
          </p:cNvSpPr>
          <p:nvPr>
            <p:ph type="sldNum" sz="quarter" idx="12"/>
          </p:nvPr>
        </p:nvSpPr>
        <p:spPr/>
        <p:txBody>
          <a:bodyPr/>
          <a:lstStyle/>
          <a:p>
            <a:fld id="{D4D0FB55-FE96-44D8-8844-7302E00269D3}" type="slidenum">
              <a:rPr lang="nb-NO" smtClean="0"/>
              <a:t>‹#›</a:t>
            </a:fld>
            <a:endParaRPr lang="nb-NO"/>
          </a:p>
        </p:txBody>
      </p:sp>
    </p:spTree>
    <p:extLst>
      <p:ext uri="{BB962C8B-B14F-4D97-AF65-F5344CB8AC3E}">
        <p14:creationId xmlns:p14="http://schemas.microsoft.com/office/powerpoint/2010/main" val="23041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E4DC02F-5445-EC6C-69A4-EEB701080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7155E10-91E5-4056-A934-FF5159A96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2C2DD9-049B-2A87-991B-6C6168E70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7137C-AF16-4014-9C3C-C3466CAA9EB7}" type="datetimeFigureOut">
              <a:rPr lang="nb-NO" smtClean="0"/>
              <a:t>06.11.2023</a:t>
            </a:fld>
            <a:endParaRPr lang="nb-NO"/>
          </a:p>
        </p:txBody>
      </p:sp>
      <p:sp>
        <p:nvSpPr>
          <p:cNvPr id="5" name="Plassholder for bunntekst 4">
            <a:extLst>
              <a:ext uri="{FF2B5EF4-FFF2-40B4-BE49-F238E27FC236}">
                <a16:creationId xmlns:a16="http://schemas.microsoft.com/office/drawing/2014/main" id="{40405590-284B-06C8-C6F0-8FF39DB03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CFB0840-5C13-DF4A-7564-74660972A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0FB55-FE96-44D8-8844-7302E00269D3}" type="slidenum">
              <a:rPr lang="nb-NO" smtClean="0"/>
              <a:t>‹#›</a:t>
            </a:fld>
            <a:endParaRPr lang="nb-NO"/>
          </a:p>
        </p:txBody>
      </p:sp>
    </p:spTree>
    <p:extLst>
      <p:ext uri="{BB962C8B-B14F-4D97-AF65-F5344CB8AC3E}">
        <p14:creationId xmlns:p14="http://schemas.microsoft.com/office/powerpoint/2010/main" val="12764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C98BC58-9580-8C4B-0A02-25DA44CA9FAB}"/>
              </a:ext>
            </a:extLst>
          </p:cNvPr>
          <p:cNvSpPr>
            <a:spLocks noGrp="1"/>
          </p:cNvSpPr>
          <p:nvPr>
            <p:ph type="ctrTitle"/>
          </p:nvPr>
        </p:nvSpPr>
        <p:spPr>
          <a:xfrm>
            <a:off x="6790414" y="640080"/>
            <a:ext cx="4758458" cy="3566160"/>
          </a:xfrm>
        </p:spPr>
        <p:txBody>
          <a:bodyPr anchor="b">
            <a:normAutofit/>
          </a:bodyPr>
          <a:lstStyle/>
          <a:p>
            <a:pPr algn="l"/>
            <a:r>
              <a:rPr lang="nb-NO" sz="6600" b="1" dirty="0"/>
              <a:t>NOU 2023: 13 På høy tid</a:t>
            </a:r>
          </a:p>
        </p:txBody>
      </p:sp>
      <p:sp>
        <p:nvSpPr>
          <p:cNvPr id="3" name="Undertittel 2">
            <a:extLst>
              <a:ext uri="{FF2B5EF4-FFF2-40B4-BE49-F238E27FC236}">
                <a16:creationId xmlns:a16="http://schemas.microsoft.com/office/drawing/2014/main" id="{28B92CFB-4F86-EACB-E351-0D4F2BA1F672}"/>
              </a:ext>
            </a:extLst>
          </p:cNvPr>
          <p:cNvSpPr>
            <a:spLocks noGrp="1"/>
          </p:cNvSpPr>
          <p:nvPr>
            <p:ph type="subTitle" idx="1"/>
          </p:nvPr>
        </p:nvSpPr>
        <p:spPr>
          <a:xfrm>
            <a:off x="6790412" y="4636008"/>
            <a:ext cx="4758459" cy="1572768"/>
          </a:xfrm>
        </p:spPr>
        <p:txBody>
          <a:bodyPr>
            <a:normAutofit/>
          </a:bodyPr>
          <a:lstStyle/>
          <a:p>
            <a:pPr algn="l"/>
            <a:r>
              <a:rPr lang="nb-NO" sz="2800" dirty="0"/>
              <a:t>Realisering av funksjonshindredes rettigheter </a:t>
            </a:r>
          </a:p>
        </p:txBody>
      </p:sp>
      <p:pic>
        <p:nvPicPr>
          <p:cNvPr id="7" name="Bilde 6" descr="Et bilde som inneholder tekst, maling&#10;&#10;Automatisk generert beskrivelse">
            <a:extLst>
              <a:ext uri="{FF2B5EF4-FFF2-40B4-BE49-F238E27FC236}">
                <a16:creationId xmlns:a16="http://schemas.microsoft.com/office/drawing/2014/main" id="{41073B29-0F2E-232A-CB60-80515C17D8B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712" r="16710" b="-2"/>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36"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Sylinder 8">
            <a:extLst>
              <a:ext uri="{FF2B5EF4-FFF2-40B4-BE49-F238E27FC236}">
                <a16:creationId xmlns:a16="http://schemas.microsoft.com/office/drawing/2014/main" id="{F20B2F18-BF9E-6A10-B1BE-289EA2EC0F9F}"/>
              </a:ext>
            </a:extLst>
          </p:cNvPr>
          <p:cNvSpPr txBox="1"/>
          <p:nvPr/>
        </p:nvSpPr>
        <p:spPr>
          <a:xfrm>
            <a:off x="9169641" y="6451683"/>
            <a:ext cx="3446875" cy="338554"/>
          </a:xfrm>
          <a:prstGeom prst="rect">
            <a:avLst/>
          </a:prstGeom>
          <a:noFill/>
        </p:spPr>
        <p:txBody>
          <a:bodyPr wrap="square">
            <a:spAutoFit/>
          </a:bodyPr>
          <a:lstStyle/>
          <a:p>
            <a:r>
              <a:rPr lang="nb-NO" sz="1600" dirty="0"/>
              <a:t>Likestillings- og mangfoldsutvalget</a:t>
            </a:r>
          </a:p>
        </p:txBody>
      </p:sp>
    </p:spTree>
    <p:extLst>
      <p:ext uri="{BB962C8B-B14F-4D97-AF65-F5344CB8AC3E}">
        <p14:creationId xmlns:p14="http://schemas.microsoft.com/office/powerpoint/2010/main" val="333310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145112" y="329184"/>
            <a:ext cx="8780188" cy="1783080"/>
          </a:xfrm>
        </p:spPr>
        <p:txBody>
          <a:bodyPr anchor="b">
            <a:normAutofit/>
          </a:bodyPr>
          <a:lstStyle/>
          <a:p>
            <a:r>
              <a:rPr lang="nb-NO" sz="3600" dirty="0"/>
              <a:t>Tema: Familier som venter et funksjonshindret barn</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116537" y="2963799"/>
            <a:ext cx="8456338" cy="4218051"/>
          </a:xfrm>
        </p:spPr>
        <p:txBody>
          <a:bodyPr>
            <a:normAutofit/>
          </a:bodyPr>
          <a:lstStyle/>
          <a:p>
            <a:pPr marL="0" indent="0">
              <a:lnSpc>
                <a:spcPct val="100000"/>
              </a:lnSpc>
              <a:buNone/>
            </a:pPr>
            <a:r>
              <a:rPr lang="nb-NO" sz="2400" dirty="0">
                <a:solidFill>
                  <a:srgbClr val="000000"/>
                </a:solidFill>
                <a:effectLst/>
                <a:ea typeface="Calibri" panose="020F0502020204030204" pitchFamily="34" charset="0"/>
                <a:cs typeface="Times New Roman" panose="02020603050405020304" pitchFamily="18" charset="0"/>
              </a:rPr>
              <a:t>Forslag til tiltak: </a:t>
            </a:r>
          </a:p>
          <a:p>
            <a:pPr>
              <a:lnSpc>
                <a:spcPct val="100000"/>
              </a:lnSpc>
            </a:pPr>
            <a:r>
              <a:rPr lang="nb-NO" sz="2000" dirty="0">
                <a:solidFill>
                  <a:srgbClr val="000000"/>
                </a:solidFill>
                <a:effectLst/>
                <a:ea typeface="Calibri" panose="020F0502020204030204" pitchFamily="34" charset="0"/>
                <a:cs typeface="Times New Roman" panose="02020603050405020304" pitchFamily="18" charset="0"/>
              </a:rPr>
              <a:t>Det blir innført en statlig finansiert, helhetlig og nasjonal oppfølgingstjeneste med likepersonstøtte og veiledning for gravide/par som venter funksjonshindrede barn</a:t>
            </a:r>
          </a:p>
          <a:p>
            <a:pPr marL="0" indent="0">
              <a:lnSpc>
                <a:spcPct val="100000"/>
              </a:lnSpc>
              <a:buNone/>
            </a:pPr>
            <a:endParaRPr lang="nb-NO" sz="800" dirty="0">
              <a:solidFill>
                <a:srgbClr val="000000"/>
              </a:solidFill>
              <a:effectLst/>
              <a:ea typeface="Calibri" panose="020F0502020204030204" pitchFamily="34" charset="0"/>
              <a:cs typeface="Times New Roman" panose="02020603050405020304" pitchFamily="18" charset="0"/>
            </a:endParaRPr>
          </a:p>
          <a:p>
            <a:pPr>
              <a:lnSpc>
                <a:spcPct val="100000"/>
              </a:lnSpc>
            </a:pPr>
            <a:r>
              <a:rPr lang="nb-NO" sz="2000" dirty="0">
                <a:solidFill>
                  <a:srgbClr val="000000"/>
                </a:solidFill>
                <a:effectLst/>
                <a:ea typeface="Calibri" panose="020F0502020204030204" pitchFamily="34" charset="0"/>
                <a:cs typeface="Times New Roman" panose="02020603050405020304" pitchFamily="18" charset="0"/>
              </a:rPr>
              <a:t>Alle fosterdiagnostiske sentre har sosionom/ familieterapeut tilgjengelig for tilstrekkelig støtte til gravide/par som er i en valgsituasjon</a:t>
            </a:r>
          </a:p>
          <a:p>
            <a:pPr marL="0" indent="0">
              <a:lnSpc>
                <a:spcPct val="100000"/>
              </a:lnSpc>
              <a:buNone/>
            </a:pPr>
            <a:endParaRPr lang="nb-NO" sz="800" dirty="0">
              <a:solidFill>
                <a:srgbClr val="000000"/>
              </a:solidFill>
              <a:effectLst/>
              <a:ea typeface="Calibri" panose="020F0502020204030204" pitchFamily="34" charset="0"/>
              <a:cs typeface="Times New Roman" panose="02020603050405020304" pitchFamily="18" charset="0"/>
            </a:endParaRPr>
          </a:p>
          <a:p>
            <a:pPr>
              <a:lnSpc>
                <a:spcPct val="100000"/>
              </a:lnSpc>
            </a:pPr>
            <a:r>
              <a:rPr lang="nb-NO" sz="2000" dirty="0">
                <a:solidFill>
                  <a:srgbClr val="000000"/>
                </a:solidFill>
                <a:effectLst/>
                <a:ea typeface="Calibri" panose="020F0502020204030204" pitchFamily="34" charset="0"/>
                <a:cs typeface="Times New Roman" panose="02020603050405020304" pitchFamily="18" charset="0"/>
              </a:rPr>
              <a:t>Informasjon som gis til alle gravide, også nettbasert informasjon, blir standardisert og kvalitetssikret</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76209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145111" y="224084"/>
            <a:ext cx="8599213" cy="1783080"/>
          </a:xfrm>
        </p:spPr>
        <p:txBody>
          <a:bodyPr anchor="b">
            <a:normAutofit/>
          </a:bodyPr>
          <a:lstStyle/>
          <a:p>
            <a:r>
              <a:rPr lang="nb-NO" sz="3600" dirty="0"/>
              <a:t>Tema: Familier som har et funksjonshindret barn</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107698" y="2571446"/>
            <a:ext cx="7941988" cy="4286554"/>
          </a:xfrm>
        </p:spPr>
        <p:txBody>
          <a:bodyPr>
            <a:normAutofit fontScale="47500" lnSpcReduction="20000"/>
          </a:bodyPr>
          <a:lstStyle/>
          <a:p>
            <a:pPr marL="0" indent="0">
              <a:buNone/>
            </a:pPr>
            <a:r>
              <a:rPr lang="nb-NO" sz="5100" dirty="0"/>
              <a:t>Barnekoordinatorrollen</a:t>
            </a:r>
            <a:endParaRPr lang="nb-NO"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ts val="1500"/>
              </a:lnSpc>
              <a:buNone/>
            </a:pPr>
            <a:endParaRPr lang="nb-NO" sz="4200" dirty="0">
              <a:solidFill>
                <a:srgbClr val="000000"/>
              </a:solidFill>
              <a:effectLst/>
              <a:ea typeface="Calibri" panose="020F0502020204030204" pitchFamily="34" charset="0"/>
              <a:cs typeface="Times New Roman" panose="02020603050405020304" pitchFamily="18" charset="0"/>
            </a:endParaRPr>
          </a:p>
          <a:p>
            <a:pPr marL="0" indent="0">
              <a:lnSpc>
                <a:spcPts val="1500"/>
              </a:lnSpc>
              <a:buNone/>
            </a:pPr>
            <a:r>
              <a:rPr lang="nb-NO" sz="4200" dirty="0">
                <a:solidFill>
                  <a:srgbClr val="000000"/>
                </a:solidFill>
                <a:effectLst/>
                <a:ea typeface="Calibri" panose="020F0502020204030204" pitchFamily="34" charset="0"/>
                <a:cs typeface="Times New Roman" panose="02020603050405020304" pitchFamily="18" charset="0"/>
              </a:rPr>
              <a:t>Forslag til tiltak: </a:t>
            </a:r>
          </a:p>
          <a:p>
            <a:pPr>
              <a:lnSpc>
                <a:spcPts val="1500"/>
              </a:lnSpc>
            </a:pPr>
            <a:r>
              <a:rPr lang="nb-NO" sz="3800" dirty="0">
                <a:solidFill>
                  <a:srgbClr val="000000"/>
                </a:solidFill>
                <a:effectLst/>
                <a:ea typeface="Calibri" panose="020F0502020204030204" pitchFamily="34" charset="0"/>
                <a:cs typeface="Times New Roman" panose="02020603050405020304" pitchFamily="18" charset="0"/>
              </a:rPr>
              <a:t>Det sikres tilstrekkelig øremerket finansiering til barnekoordinatorstillingene</a:t>
            </a:r>
          </a:p>
          <a:p>
            <a:pPr marL="0" indent="0">
              <a:lnSpc>
                <a:spcPts val="1500"/>
              </a:lnSpc>
              <a:buNone/>
            </a:pPr>
            <a:endParaRPr lang="nb-NO" sz="3800" dirty="0">
              <a:solidFill>
                <a:srgbClr val="000000"/>
              </a:solidFill>
              <a:ea typeface="Calibri" panose="020F0502020204030204" pitchFamily="34" charset="0"/>
              <a:cs typeface="Times New Roman" panose="02020603050405020304" pitchFamily="18" charset="0"/>
            </a:endParaRPr>
          </a:p>
          <a:p>
            <a:pPr>
              <a:lnSpc>
                <a:spcPct val="120000"/>
              </a:lnSpc>
            </a:pPr>
            <a:r>
              <a:rPr lang="nb-NO" sz="3800" dirty="0">
                <a:solidFill>
                  <a:srgbClr val="000000"/>
                </a:solidFill>
                <a:effectLst/>
                <a:ea typeface="Calibri" panose="020F0502020204030204" pitchFamily="34" charset="0"/>
                <a:cs typeface="Times New Roman" panose="02020603050405020304" pitchFamily="18" charset="0"/>
              </a:rPr>
              <a:t>Det sørges for at barnekoordinatorene som skal følge opp familier med ulike minoritetsbakgrunner har tilstrekkelig flerkulturell kompetanse for oppgaven</a:t>
            </a:r>
          </a:p>
          <a:p>
            <a:pPr>
              <a:lnSpc>
                <a:spcPct val="120000"/>
              </a:lnSpc>
            </a:pPr>
            <a:endParaRPr lang="nb-NO" sz="1700" dirty="0">
              <a:solidFill>
                <a:srgbClr val="000000"/>
              </a:solidFill>
              <a:effectLst/>
              <a:ea typeface="Calibri" panose="020F0502020204030204" pitchFamily="34" charset="0"/>
              <a:cs typeface="Times New Roman" panose="02020603050405020304" pitchFamily="18" charset="0"/>
            </a:endParaRPr>
          </a:p>
          <a:p>
            <a:pPr>
              <a:lnSpc>
                <a:spcPct val="120000"/>
              </a:lnSpc>
            </a:pPr>
            <a:r>
              <a:rPr lang="nb-NO" sz="3800" dirty="0">
                <a:solidFill>
                  <a:srgbClr val="000000"/>
                </a:solidFill>
                <a:effectLst/>
                <a:ea typeface="Calibri" panose="020F0502020204030204" pitchFamily="34" charset="0"/>
                <a:cs typeface="Times New Roman" panose="02020603050405020304" pitchFamily="18" charset="0"/>
              </a:rPr>
              <a:t>Barneombudet særskilt følger med på hvordan den nye barnekoordinatorrollen påvirker funksjonshindredes barns oppvekstsvilkår</a:t>
            </a:r>
            <a:endParaRPr lang="nb-NO" sz="800" dirty="0">
              <a:solidFill>
                <a:srgbClr val="000000"/>
              </a:solidFill>
              <a:ea typeface="Calibri" panose="020F0502020204030204" pitchFamily="34" charset="0"/>
              <a:cs typeface="Times New Roman" panose="02020603050405020304" pitchFamily="18" charset="0"/>
            </a:endParaRPr>
          </a:p>
          <a:p>
            <a:pPr>
              <a:lnSpc>
                <a:spcPct val="120000"/>
              </a:lnSpc>
            </a:pPr>
            <a:endParaRPr lang="nb-NO" sz="1700" dirty="0">
              <a:solidFill>
                <a:srgbClr val="000000"/>
              </a:solidFill>
              <a:effectLst/>
              <a:ea typeface="Calibri" panose="020F0502020204030204" pitchFamily="34" charset="0"/>
              <a:cs typeface="Times New Roman" panose="02020603050405020304" pitchFamily="18" charset="0"/>
            </a:endParaRPr>
          </a:p>
          <a:p>
            <a:pPr>
              <a:lnSpc>
                <a:spcPts val="1500"/>
              </a:lnSpc>
            </a:pPr>
            <a:r>
              <a:rPr lang="nb-NO" sz="3800" dirty="0">
                <a:solidFill>
                  <a:srgbClr val="000000"/>
                </a:solidFill>
                <a:effectLst/>
                <a:ea typeface="Calibri" panose="020F0502020204030204" pitchFamily="34" charset="0"/>
                <a:cs typeface="Times New Roman" panose="02020603050405020304" pitchFamily="18" charset="0"/>
              </a:rPr>
              <a:t>Statsforvalterne må overvåke nøye hvordan den nye barnekoordinatorrollen fungerer</a:t>
            </a:r>
          </a:p>
          <a:p>
            <a:pPr>
              <a:lnSpc>
                <a:spcPts val="1500"/>
              </a:lnSpc>
            </a:pPr>
            <a:endParaRPr lang="nb-NO" sz="2400" dirty="0">
              <a:solidFill>
                <a:srgbClr val="000000"/>
              </a:solidFill>
              <a:effectLst/>
              <a:ea typeface="Calibri" panose="020F0502020204030204" pitchFamily="34" charset="0"/>
              <a:cs typeface="Times New Roman" panose="02020603050405020304" pitchFamily="18" charset="0"/>
            </a:endParaRP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9930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401878" y="329184"/>
            <a:ext cx="8146994" cy="1783080"/>
          </a:xfrm>
        </p:spPr>
        <p:txBody>
          <a:bodyPr anchor="b">
            <a:normAutofit/>
          </a:bodyPr>
          <a:lstStyle/>
          <a:p>
            <a:r>
              <a:rPr lang="nb-NO" sz="3600" dirty="0"/>
              <a:t>Tema: Barn og unges </a:t>
            </a:r>
            <a:r>
              <a:rPr lang="nb-NO" sz="3600" dirty="0" err="1"/>
              <a:t>oppvekstvilkår</a:t>
            </a:r>
            <a:endParaRPr lang="nb-NO" sz="3600" dirty="0"/>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463871" y="2466405"/>
            <a:ext cx="8085001" cy="3822192"/>
          </a:xfrm>
        </p:spPr>
        <p:txBody>
          <a:bodyPr>
            <a:normAutofit/>
          </a:bodyPr>
          <a:lstStyle/>
          <a:p>
            <a:pPr marL="0" indent="0">
              <a:buNone/>
            </a:pPr>
            <a:r>
              <a:rPr lang="nb-NO" sz="2400" dirty="0"/>
              <a:t>Forslag til tiltak:</a:t>
            </a:r>
          </a:p>
          <a:p>
            <a:pPr>
              <a:lnSpc>
                <a:spcPct val="100000"/>
              </a:lnSpc>
            </a:pPr>
            <a:r>
              <a:rPr lang="nb-NO" sz="1800" dirty="0">
                <a:solidFill>
                  <a:srgbClr val="000000"/>
                </a:solidFill>
                <a:effectLst/>
                <a:ea typeface="Calibri" panose="020F0502020204030204" pitchFamily="34" charset="0"/>
                <a:cs typeface="Times New Roman" panose="02020603050405020304" pitchFamily="18" charset="0"/>
              </a:rPr>
              <a:t>Barn og unge som ikke er kandidater for BPA må få tilgang til andre assistanseformer for sin fritid, som for eksempel Fritid med bistand. Assistansen må gis i tilstrekkelig omfang</a:t>
            </a:r>
          </a:p>
          <a:p>
            <a:pPr>
              <a:lnSpc>
                <a:spcPct val="100000"/>
              </a:lnSpc>
            </a:pPr>
            <a:r>
              <a:rPr lang="nb-NO" sz="1800" dirty="0">
                <a:solidFill>
                  <a:srgbClr val="000000"/>
                </a:solidFill>
                <a:effectLst/>
                <a:ea typeface="Calibri" panose="020F0502020204030204" pitchFamily="34" charset="0"/>
                <a:cs typeface="Times New Roman" panose="02020603050405020304" pitchFamily="18" charset="0"/>
              </a:rPr>
              <a:t>Barn og unges stemmer inkluderes i utarbeidelsen av statlig og kommunal politikk for denne målgruppen, blant annet gjennom involvering av relevante barne- og ungdomsorganisasjoner</a:t>
            </a:r>
          </a:p>
          <a:p>
            <a:pPr>
              <a:lnSpc>
                <a:spcPct val="100000"/>
              </a:lnSpc>
            </a:pPr>
            <a:r>
              <a:rPr lang="nb-NO" sz="1800" dirty="0">
                <a:solidFill>
                  <a:srgbClr val="000000"/>
                </a:solidFill>
                <a:effectLst/>
                <a:ea typeface="Calibri" panose="020F0502020204030204" pitchFamily="34" charset="0"/>
                <a:cs typeface="Times New Roman" panose="02020603050405020304" pitchFamily="18" charset="0"/>
              </a:rPr>
              <a:t>Kommunene inngår et samarbeid med Unge funksjonshemmedes om Inkluderingsmerket til veilederen Barrierefri fritid og gjennomfører tiltakene i denne veilederen for å sikre en aktiv fritid for funksjonshindrede barn og unge.</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73856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053166" y="329184"/>
            <a:ext cx="8495706" cy="1783080"/>
          </a:xfrm>
        </p:spPr>
        <p:txBody>
          <a:bodyPr anchor="b">
            <a:normAutofit/>
          </a:bodyPr>
          <a:lstStyle/>
          <a:p>
            <a:r>
              <a:rPr lang="nb-NO" sz="3600" dirty="0"/>
              <a:t>Tema: Språk</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254644" y="2706624"/>
            <a:ext cx="8294228" cy="3483864"/>
          </a:xfrm>
        </p:spPr>
        <p:txBody>
          <a:bodyPr>
            <a:normAutofit/>
          </a:bodyPr>
          <a:lstStyle/>
          <a:p>
            <a:pPr marL="0" indent="0">
              <a:buNone/>
            </a:pPr>
            <a:r>
              <a:rPr lang="nb-NO" sz="2400" dirty="0"/>
              <a:t>To forslag til tiltak i skolekapittelet:</a:t>
            </a:r>
          </a:p>
          <a:p>
            <a:r>
              <a:rPr lang="nb-NO" sz="1800" dirty="0"/>
              <a:t>Retten til språkopplæring må sikres. Elever som bruker alternativ og supplerende kommunikasjon (ASK) eller tegnspråk, og funksjonshindrede elever som har et annet morsmål enn norsk eller er tospråklige, må bli ivaretatt gjennom hele utdanningsløpet.</a:t>
            </a:r>
          </a:p>
          <a:p>
            <a:endParaRPr lang="nb-NO" sz="1800" dirty="0"/>
          </a:p>
          <a:p>
            <a:r>
              <a:rPr lang="nb-NO" sz="1800" dirty="0"/>
              <a:t>Alternativ og supplerende kommunikasjon (ASK) må inkluderes i språkloven på lik linje med tegnspråk.</a:t>
            </a:r>
            <a:endParaRPr lang="nb-NO" sz="1600" dirty="0"/>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4173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223647" y="329184"/>
            <a:ext cx="8325225" cy="1783080"/>
          </a:xfrm>
        </p:spPr>
        <p:txBody>
          <a:bodyPr anchor="b">
            <a:normAutofit/>
          </a:bodyPr>
          <a:lstStyle/>
          <a:p>
            <a:r>
              <a:rPr lang="nb-NO" sz="3600" dirty="0"/>
              <a:t>Tema: Skole og videregående opplæring</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581560" y="2586157"/>
            <a:ext cx="8123747" cy="3979926"/>
          </a:xfrm>
        </p:spPr>
        <p:txBody>
          <a:bodyPr>
            <a:normAutofit/>
          </a:bodyPr>
          <a:lstStyle/>
          <a:p>
            <a:pPr marL="0" indent="0">
              <a:buNone/>
            </a:pPr>
            <a:r>
              <a:rPr lang="nb-NO" sz="2400" dirty="0"/>
              <a:t>Forslag til tiltak:</a:t>
            </a:r>
            <a:endParaRPr lang="nb-NO"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nb-NO" sz="1800" dirty="0">
                <a:solidFill>
                  <a:srgbClr val="000000"/>
                </a:solidFill>
                <a:effectLst/>
                <a:ea typeface="Calibri" panose="020F0502020204030204" pitchFamily="34" charset="0"/>
                <a:cs typeface="Times New Roman" panose="02020603050405020304" pitchFamily="18" charset="0"/>
              </a:rPr>
              <a:t>Nærskolen må sikres som et reelt førstevalg for alle elever og foresatte</a:t>
            </a:r>
            <a:endParaRPr lang="nb-NO" sz="800" dirty="0">
              <a:solidFill>
                <a:srgbClr val="000000"/>
              </a:solidFill>
              <a:effectLst/>
              <a:ea typeface="Calibri" panose="020F0502020204030204" pitchFamily="34" charset="0"/>
              <a:cs typeface="Times New Roman" panose="02020603050405020304" pitchFamily="18" charset="0"/>
            </a:endParaRPr>
          </a:p>
          <a:p>
            <a:pPr>
              <a:lnSpc>
                <a:spcPct val="100000"/>
              </a:lnSpc>
            </a:pPr>
            <a:r>
              <a:rPr lang="nb-NO" sz="1800" dirty="0">
                <a:solidFill>
                  <a:srgbClr val="000000"/>
                </a:solidFill>
                <a:effectLst/>
                <a:ea typeface="Calibri" panose="020F0502020204030204" pitchFamily="34" charset="0"/>
                <a:cs typeface="Times New Roman" panose="02020603050405020304" pitchFamily="18" charset="0"/>
              </a:rPr>
              <a:t>Alle elever skal gis mulighet til å oppnå læringsmålene/kompetansemålene for sine respektive trinn med mulighet for å få karakterer eller annen dokumentasjon på oppnådd kompetanse. Slik dokumentasjon gir frihet til selv å velge videre utdanning og etter hvert yrkesvei</a:t>
            </a:r>
          </a:p>
          <a:p>
            <a:pPr>
              <a:lnSpc>
                <a:spcPct val="100000"/>
              </a:lnSpc>
            </a:pPr>
            <a:r>
              <a:rPr lang="nb-NO" sz="1800" dirty="0"/>
              <a:t>Fristen for en universelt utformet skole settes til 2030. </a:t>
            </a:r>
            <a:r>
              <a:rPr lang="nb-NO" sz="1800" dirty="0" err="1"/>
              <a:t>Bufdirs</a:t>
            </a:r>
            <a:r>
              <a:rPr lang="nb-NO" sz="1800" dirty="0"/>
              <a:t> veikart til universelt utformet nærskole skal ligge til grunn og ikke bare være en anbefaling til grunnskolen. Det skal ikke gis fritak fra denne plikten.</a:t>
            </a:r>
          </a:p>
          <a:p>
            <a:pPr>
              <a:lnSpc>
                <a:spcPct val="100000"/>
              </a:lnSpc>
            </a:pPr>
            <a:r>
              <a:rPr lang="nb-NO" sz="1800" dirty="0"/>
              <a:t>Det må forskes mer på ledelse i skolen og lederskapets rolle og påvirkning i arbeidet med å skape en inkluderende skole, hvor mangfold og funksjonshindrede elever har sin naturlige plass.</a:t>
            </a:r>
            <a:endParaRPr lang="nb-NO" sz="1800" dirty="0">
              <a:solidFill>
                <a:srgbClr val="000000"/>
              </a:solidFill>
              <a:effectLst/>
              <a:ea typeface="Calibri" panose="020F0502020204030204" pitchFamily="34" charset="0"/>
              <a:cs typeface="Times New Roman" panose="02020603050405020304" pitchFamily="18" charset="0"/>
            </a:endParaRP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1152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223647" y="329184"/>
            <a:ext cx="8325225" cy="1783080"/>
          </a:xfrm>
        </p:spPr>
        <p:txBody>
          <a:bodyPr anchor="b">
            <a:normAutofit/>
          </a:bodyPr>
          <a:lstStyle/>
          <a:p>
            <a:r>
              <a:rPr lang="nb-NO" sz="3600" dirty="0"/>
              <a:t>Tema: Høyere utdanning</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425125" y="2706624"/>
            <a:ext cx="8123747" cy="3483864"/>
          </a:xfrm>
        </p:spPr>
        <p:txBody>
          <a:bodyPr>
            <a:normAutofit fontScale="92500" lnSpcReduction="20000"/>
          </a:bodyPr>
          <a:lstStyle/>
          <a:p>
            <a:pPr marL="0" indent="0">
              <a:lnSpc>
                <a:spcPct val="100000"/>
              </a:lnSpc>
              <a:spcAft>
                <a:spcPts val="600"/>
              </a:spcAft>
              <a:buNone/>
            </a:pPr>
            <a:r>
              <a:rPr lang="nb-NO" sz="2000" spc="20" dirty="0">
                <a:solidFill>
                  <a:srgbClr val="000000"/>
                </a:solidFill>
                <a:effectLst/>
                <a:ea typeface="Calibri" panose="020F0502020204030204" pitchFamily="34" charset="0"/>
                <a:cs typeface="Times New Roman" panose="02020603050405020304" pitchFamily="18" charset="0"/>
              </a:rPr>
              <a:t>Forslag til tiltak:</a:t>
            </a:r>
          </a:p>
          <a:p>
            <a:pPr>
              <a:lnSpc>
                <a:spcPct val="100000"/>
              </a:lnSpc>
              <a:spcAft>
                <a:spcPts val="600"/>
              </a:spcAft>
            </a:pPr>
            <a:r>
              <a:rPr lang="nb-NO" sz="2000" spc="20" dirty="0">
                <a:solidFill>
                  <a:srgbClr val="000000"/>
                </a:solidFill>
                <a:effectLst/>
                <a:ea typeface="Calibri" panose="020F0502020204030204" pitchFamily="34" charset="0"/>
                <a:cs typeface="Times New Roman" panose="02020603050405020304" pitchFamily="18" charset="0"/>
              </a:rPr>
              <a:t>Det utredes en mulighet for tidligere opptak for studenter som har tilretteleggingsbehov, slik at tilretteleggingen er på plass til studiestart. </a:t>
            </a:r>
            <a:endParaRPr lang="nb-NO" sz="2000" dirty="0">
              <a:solidFill>
                <a:srgbClr val="000000"/>
              </a:solidFill>
              <a:effectLst/>
              <a:ea typeface="Calibri" panose="020F0502020204030204" pitchFamily="34" charset="0"/>
              <a:cs typeface="Times New Roman" panose="02020603050405020304" pitchFamily="18" charset="0"/>
            </a:endParaRPr>
          </a:p>
          <a:p>
            <a:pPr>
              <a:lnSpc>
                <a:spcPct val="100000"/>
              </a:lnSpc>
            </a:pPr>
            <a:r>
              <a:rPr lang="nb-NO" sz="2000" spc="20" dirty="0">
                <a:solidFill>
                  <a:srgbClr val="000000"/>
                </a:solidFill>
                <a:effectLst/>
                <a:ea typeface="Calibri" panose="020F0502020204030204" pitchFamily="34" charset="0"/>
                <a:cs typeface="Times New Roman" panose="02020603050405020304" pitchFamily="18" charset="0"/>
              </a:rPr>
              <a:t>AAP-ordningen må utvides slik at de som ønsker og er kvalifisert for det, også kan ta en mastergrad. Det bør være muligheter for å få støtte til utsettelse dersom man ikke gjennomfører på normert tid.</a:t>
            </a:r>
          </a:p>
          <a:p>
            <a:pPr>
              <a:lnSpc>
                <a:spcPct val="100000"/>
              </a:lnSpc>
            </a:pPr>
            <a:r>
              <a:rPr lang="nb-NO" sz="2000" spc="20" dirty="0">
                <a:solidFill>
                  <a:srgbClr val="000000"/>
                </a:solidFill>
                <a:effectLst/>
                <a:ea typeface="Calibri" panose="020F0502020204030204" pitchFamily="34" charset="0"/>
                <a:cs typeface="Times New Roman" panose="02020603050405020304" pitchFamily="18" charset="0"/>
              </a:rPr>
              <a:t>Lånekassen og NAV må legge til rette for økonomiske rammer som gjør det praktisk mulig å gjennomføre et studium. Tilleggsstipendet for funksjonshindrede studenter må økes til 2,5 G.</a:t>
            </a:r>
          </a:p>
          <a:p>
            <a:pPr>
              <a:lnSpc>
                <a:spcPct val="100000"/>
              </a:lnSpc>
            </a:pPr>
            <a:r>
              <a:rPr lang="nb-NO" sz="2000" dirty="0">
                <a:solidFill>
                  <a:srgbClr val="000000"/>
                </a:solidFill>
                <a:effectLst/>
                <a:ea typeface="Calibri" panose="020F0502020204030204" pitchFamily="34" charset="0"/>
                <a:cs typeface="Times New Roman" panose="02020603050405020304" pitchFamily="18" charset="0"/>
              </a:rPr>
              <a:t>Det må utredes en statlig BPA-ordning for studenter, etter mal fra funksjonsassistanseordningen.</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3321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223647" y="329184"/>
            <a:ext cx="8325225" cy="1783080"/>
          </a:xfrm>
        </p:spPr>
        <p:txBody>
          <a:bodyPr anchor="b">
            <a:normAutofit/>
          </a:bodyPr>
          <a:lstStyle/>
          <a:p>
            <a:r>
              <a:rPr lang="nb-NO" sz="3600" dirty="0"/>
              <a:t>Tema: Deltakelse i arbeidslivet</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425125" y="2430240"/>
            <a:ext cx="8123747" cy="4354608"/>
          </a:xfrm>
        </p:spPr>
        <p:txBody>
          <a:bodyPr>
            <a:normAutofit/>
          </a:bodyPr>
          <a:lstStyle/>
          <a:p>
            <a:pPr marL="0" indent="0">
              <a:buNone/>
            </a:pPr>
            <a:r>
              <a:rPr lang="nb-NO" sz="2400" dirty="0"/>
              <a:t>Forslag til tiltak:</a:t>
            </a:r>
            <a:endParaRPr lang="nb-NO" sz="2400" dirty="0">
              <a:solidFill>
                <a:srgbClr val="000000"/>
              </a:solidFill>
              <a:ea typeface="Calibri" panose="020F0502020204030204" pitchFamily="34" charset="0"/>
              <a:cs typeface="Times New Roman" panose="02020603050405020304" pitchFamily="18" charset="0"/>
            </a:endParaRPr>
          </a:p>
          <a:p>
            <a:pPr>
              <a:lnSpc>
                <a:spcPct val="100000"/>
              </a:lnSpc>
            </a:pPr>
            <a:r>
              <a:rPr lang="nb-NO" sz="1800" dirty="0"/>
              <a:t>Det må utredes hvordan man bedre kan kombinere trygd/arbeid/utdanning, slik at det blir enklere og mer lønnsomt å arbeide. Fleksibiliteten til å veksle mellom uføretrygd og arbeid må videreføres og styrkes</a:t>
            </a:r>
          </a:p>
          <a:p>
            <a:pPr>
              <a:lnSpc>
                <a:spcPct val="100000"/>
              </a:lnSpc>
            </a:pPr>
            <a:r>
              <a:rPr lang="nb-NO" sz="1800" dirty="0"/>
              <a:t>Aktivitets- og redegjørelsesplikten utvides til å gjelde alle offentlige virksomheter, uavhengig av størrelse, og i private virksomheter som jevnlig sysselsetter mer enn 10 ansatte. </a:t>
            </a:r>
            <a:r>
              <a:rPr lang="nb-NO" sz="1800" i="1" dirty="0"/>
              <a:t>Utvalgets mindretall, </a:t>
            </a:r>
            <a:r>
              <a:rPr lang="nb-NO" sz="1800" i="1" dirty="0" err="1"/>
              <a:t>Haavorsen</a:t>
            </a:r>
            <a:r>
              <a:rPr lang="nb-NO" sz="1800" i="1" dirty="0"/>
              <a:t> og </a:t>
            </a:r>
            <a:r>
              <a:rPr lang="nb-NO" sz="1800" i="1" dirty="0" err="1"/>
              <a:t>Magelssen</a:t>
            </a:r>
            <a:r>
              <a:rPr lang="nb-NO" sz="1800" i="1" dirty="0"/>
              <a:t>, støtter ikke dette tiltaket</a:t>
            </a:r>
            <a:endParaRPr lang="nb-NO" sz="1800" dirty="0">
              <a:effectLst/>
              <a:ea typeface="Calibri" panose="020F0502020204030204" pitchFamily="34" charset="0"/>
            </a:endParaRPr>
          </a:p>
          <a:p>
            <a:pPr>
              <a:lnSpc>
                <a:spcPct val="100000"/>
              </a:lnSpc>
            </a:pPr>
            <a:r>
              <a:rPr lang="nb-NO" sz="1800" dirty="0"/>
              <a:t>Det etableres en statlig finansieringsordning som arbeidsgivere kan søke midler fra for å bygge om egne lokaler og systemer til tilfredsstillende standard for universell utforming. Potten må også kunne benyttes for å kunne legge til rette for funksjonshindrede arbeidstakere som har tilretteleggingsbehov utover disse standardene</a:t>
            </a:r>
            <a:endParaRPr lang="nb-NO" sz="1800" dirty="0">
              <a:solidFill>
                <a:srgbClr val="000000"/>
              </a:solidFill>
              <a:effectLst/>
              <a:ea typeface="Calibri" panose="020F0502020204030204" pitchFamily="34" charset="0"/>
              <a:cs typeface="Times New Roman" panose="02020603050405020304" pitchFamily="18" charset="0"/>
            </a:endParaRPr>
          </a:p>
          <a:p>
            <a:endParaRPr lang="nb-NO" sz="1800" dirty="0">
              <a:solidFill>
                <a:srgbClr val="000000"/>
              </a:solidFill>
              <a:effectLst/>
              <a:ea typeface="Calibri" panose="020F0502020204030204" pitchFamily="34" charset="0"/>
              <a:cs typeface="Times New Roman" panose="02020603050405020304" pitchFamily="18" charset="0"/>
            </a:endParaRPr>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15588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045417" y="329184"/>
            <a:ext cx="8503455" cy="1783080"/>
          </a:xfrm>
        </p:spPr>
        <p:txBody>
          <a:bodyPr anchor="b">
            <a:normAutofit/>
          </a:bodyPr>
          <a:lstStyle/>
          <a:p>
            <a:r>
              <a:rPr lang="nb-NO" sz="3600" dirty="0"/>
              <a:t>Fordommer og holdninger i norsk arbeidsliv</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177153" y="2706624"/>
            <a:ext cx="8371719" cy="3483864"/>
          </a:xfrm>
        </p:spPr>
        <p:txBody>
          <a:bodyPr>
            <a:normAutofit/>
          </a:bodyPr>
          <a:lstStyle/>
          <a:p>
            <a:pPr marL="0" indent="0">
              <a:buNone/>
            </a:pPr>
            <a:r>
              <a:rPr lang="nb-NO" sz="1800" dirty="0">
                <a:solidFill>
                  <a:srgbClr val="000000"/>
                </a:solidFill>
                <a:effectLst/>
                <a:ea typeface="Calibri" panose="020F0502020204030204" pitchFamily="34" charset="0"/>
                <a:cs typeface="Times New Roman" panose="02020603050405020304" pitchFamily="18" charset="0"/>
              </a:rPr>
              <a:t>Undersøkelser og forskning viser at utestengning fra det ordinære arbeidslivet, i ganske betydelig grad, skyldes fordommer og manglende kunnskap hos arbeidsgivere.</a:t>
            </a:r>
          </a:p>
          <a:p>
            <a:pPr marL="0" indent="0">
              <a:buNone/>
            </a:pPr>
            <a:r>
              <a:rPr lang="nb-NO" sz="1800" dirty="0"/>
              <a:t>Samtidig gir virksomhetene som har funksjonshindrede ansatte, uttrykk for mer positive holdninger enn virksomhetene som ikke har slik erfaring (</a:t>
            </a:r>
            <a:r>
              <a:rPr lang="nb-NO" sz="1800" dirty="0" err="1"/>
              <a:t>Svalund</a:t>
            </a:r>
            <a:r>
              <a:rPr lang="nb-NO" sz="1800" dirty="0"/>
              <a:t> og Hansen (2014))</a:t>
            </a:r>
            <a:endParaRPr lang="nb-NO" sz="1800" dirty="0">
              <a:solidFill>
                <a:srgbClr val="000000"/>
              </a:solidFill>
              <a:effectLst/>
              <a:ea typeface="Calibri" panose="020F0502020204030204" pitchFamily="34" charset="0"/>
              <a:cs typeface="Times New Roman" panose="02020603050405020304" pitchFamily="18" charset="0"/>
            </a:endParaRPr>
          </a:p>
          <a:p>
            <a:pPr marL="0" indent="0">
              <a:buNone/>
            </a:pPr>
            <a:endParaRPr lang="nb-NO" sz="1800" dirty="0">
              <a:solidFill>
                <a:srgbClr val="000000"/>
              </a:solidFill>
              <a:effectLst/>
              <a:ea typeface="Calibri" panose="020F0502020204030204" pitchFamily="34" charset="0"/>
              <a:cs typeface="Times New Roman" panose="02020603050405020304" pitchFamily="18" charset="0"/>
            </a:endParaRPr>
          </a:p>
          <a:p>
            <a:pPr marL="0" indent="0">
              <a:buNone/>
            </a:pPr>
            <a:r>
              <a:rPr lang="nb-NO" sz="1800" dirty="0">
                <a:solidFill>
                  <a:srgbClr val="000000"/>
                </a:solidFill>
                <a:effectLst/>
                <a:ea typeface="Calibri" panose="020F0502020204030204" pitchFamily="34" charset="0"/>
                <a:cs typeface="Times New Roman" panose="02020603050405020304" pitchFamily="18" charset="0"/>
              </a:rPr>
              <a:t>Til skrekk og gru:</a:t>
            </a:r>
          </a:p>
          <a:p>
            <a:pPr marL="0" indent="0">
              <a:buNone/>
            </a:pPr>
            <a:r>
              <a:rPr lang="nb-NO" sz="1600" dirty="0">
                <a:solidFill>
                  <a:srgbClr val="000000"/>
                </a:solidFill>
                <a:effectLst/>
                <a:ea typeface="Calibri" panose="020F0502020204030204" pitchFamily="34" charset="0"/>
                <a:cs typeface="Times New Roman" panose="02020603050405020304" pitchFamily="18" charset="0"/>
              </a:rPr>
              <a:t>«Jeg er jo litt, jeg blir jo litt redd for at det kan være, at det kan være en, at det kan være en sånn krøpling som på en måte ikke bidrar, som på en måte heller trekker energi fra gruppen da.» </a:t>
            </a:r>
            <a:r>
              <a:rPr lang="nb-NO" sz="1600" dirty="0" err="1">
                <a:solidFill>
                  <a:srgbClr val="000000"/>
                </a:solidFill>
                <a:effectLst/>
                <a:ea typeface="Calibri" panose="020F0502020204030204" pitchFamily="34" charset="0"/>
                <a:cs typeface="Times New Roman" panose="02020603050405020304" pitchFamily="18" charset="0"/>
              </a:rPr>
              <a:t>Bjørnshagen</a:t>
            </a:r>
            <a:r>
              <a:rPr lang="nb-NO" sz="1600" dirty="0">
                <a:solidFill>
                  <a:srgbClr val="000000"/>
                </a:solidFill>
                <a:effectLst/>
                <a:ea typeface="Calibri" panose="020F0502020204030204" pitchFamily="34" charset="0"/>
                <a:cs typeface="Times New Roman" panose="02020603050405020304" pitchFamily="18" charset="0"/>
              </a:rPr>
              <a:t> &amp; Østerud (2021)</a:t>
            </a:r>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737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223647" y="329184"/>
            <a:ext cx="8325225" cy="1783080"/>
          </a:xfrm>
        </p:spPr>
        <p:txBody>
          <a:bodyPr anchor="b">
            <a:normAutofit/>
          </a:bodyPr>
          <a:lstStyle/>
          <a:p>
            <a:r>
              <a:rPr lang="nb-NO" sz="3600" dirty="0"/>
              <a:t>Tema: Bolig</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425125" y="2706624"/>
            <a:ext cx="8123747" cy="3739670"/>
          </a:xfrm>
        </p:spPr>
        <p:txBody>
          <a:bodyPr>
            <a:normAutofit fontScale="92500" lnSpcReduction="20000"/>
          </a:bodyPr>
          <a:lstStyle/>
          <a:p>
            <a:pPr marL="0" indent="0">
              <a:buNone/>
            </a:pPr>
            <a:r>
              <a:rPr lang="nb-NO" sz="2400" dirty="0"/>
              <a:t>Forslag til tiltak:</a:t>
            </a:r>
          </a:p>
          <a:p>
            <a:pPr>
              <a:lnSpc>
                <a:spcPct val="100000"/>
              </a:lnSpc>
            </a:pPr>
            <a:r>
              <a:rPr lang="nb-NO" sz="1800" b="0" i="0" dirty="0">
                <a:solidFill>
                  <a:srgbClr val="333333"/>
                </a:solidFill>
                <a:effectLst/>
              </a:rPr>
              <a:t>Husbanken må styrkes. Det bør komme nye vilkår for tilskudd og lån fra Husbanken. Tilskudd fra Husbanken må kunne gis i tilstrekkelig størrelsesorden slik at den enkelte kan kjøpe en tilgjengelig bolig herunder også ha mulighet til å ha et eget assistentrom om vedkommende har behov for det.</a:t>
            </a:r>
          </a:p>
          <a:p>
            <a:pPr>
              <a:lnSpc>
                <a:spcPct val="100000"/>
              </a:lnSpc>
            </a:pPr>
            <a:r>
              <a:rPr lang="nb-NO" sz="1800" b="0" i="0" dirty="0">
                <a:solidFill>
                  <a:srgbClr val="333333"/>
                </a:solidFill>
                <a:effectLst/>
              </a:rPr>
              <a:t>Bostøttegrensen må revideres årlig slik at uføretrygdede fremdeles har rett på bostøtte når trygden blir justert. Inntektsgrensene bør til enhver tid reguleres slik at de som er 100 prosent uføretrygdet og får under 3,5 G i uføretrygd, kvalifiserer til bostøtte. Det burde også gis ekstra støtte ved behov for særlig tilgjengelig bolig som ofte koster mer.</a:t>
            </a:r>
          </a:p>
          <a:p>
            <a:pPr>
              <a:lnSpc>
                <a:spcPct val="100000"/>
              </a:lnSpc>
            </a:pPr>
            <a:r>
              <a:rPr lang="nb-NO" sz="1800" b="0" i="0" dirty="0">
                <a:solidFill>
                  <a:srgbClr val="333333"/>
                </a:solidFill>
                <a:effectLst/>
              </a:rPr>
              <a:t>Det bør innføres et makstak på fem samlokaliserte boliger. Kommunen skal ikke kunne samlokalisere tjenester, for eksempel ikke samlokalisere boliger med avlastning eller kommunale dagsenter.</a:t>
            </a:r>
          </a:p>
          <a:p>
            <a:pPr>
              <a:lnSpc>
                <a:spcPct val="100000"/>
              </a:lnSpc>
            </a:pPr>
            <a:r>
              <a:rPr lang="nb-NO" sz="1800" b="0" i="0" dirty="0">
                <a:solidFill>
                  <a:srgbClr val="333333"/>
                </a:solidFill>
                <a:effectLst/>
              </a:rPr>
              <a:t>Det må forskriftsfestes at det skal være maks fem beboere i bofellesskap og avlastningsinstitusjoner.</a:t>
            </a:r>
          </a:p>
          <a:p>
            <a:pPr>
              <a:lnSpc>
                <a:spcPct val="100000"/>
              </a:lnSpc>
            </a:pPr>
            <a:endParaRPr lang="nb-NO" sz="900" dirty="0">
              <a:solidFill>
                <a:srgbClr val="000000"/>
              </a:solidFill>
              <a:effectLst/>
              <a:ea typeface="Calibri" panose="020F0502020204030204" pitchFamily="34" charset="0"/>
              <a:cs typeface="Times New Roman" panose="02020603050405020304" pitchFamily="18" charset="0"/>
            </a:endParaRPr>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00860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053168" y="329184"/>
            <a:ext cx="8402716" cy="1783080"/>
          </a:xfrm>
        </p:spPr>
        <p:txBody>
          <a:bodyPr anchor="b">
            <a:normAutofit/>
          </a:bodyPr>
          <a:lstStyle/>
          <a:p>
            <a:r>
              <a:rPr lang="nb-NO" sz="3600" dirty="0"/>
              <a:t>Samfunnsdeltagelse for voksne</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200400" y="2706624"/>
            <a:ext cx="8348472" cy="3483864"/>
          </a:xfrm>
        </p:spPr>
        <p:txBody>
          <a:bodyPr>
            <a:normAutofit/>
          </a:bodyPr>
          <a:lstStyle/>
          <a:p>
            <a:pPr marL="0" indent="0">
              <a:buNone/>
            </a:pPr>
            <a:r>
              <a:rPr lang="nb-NO" sz="2400" dirty="0"/>
              <a:t>. . . og to i tillegg:</a:t>
            </a:r>
          </a:p>
          <a:p>
            <a:pPr>
              <a:lnSpc>
                <a:spcPct val="100000"/>
              </a:lnSpc>
            </a:pPr>
            <a:r>
              <a:rPr lang="nb-NO" sz="1800" dirty="0"/>
              <a:t>Det igangsettes en informasjons- og holdningskampanje som retter oppmerksomhet mot funksjonshindredes utfordringer i samfunnet i dag. Målet må være å skape en allmenn aksept for å sikre rettigheter for denne gruppen som for andre</a:t>
            </a:r>
          </a:p>
          <a:p>
            <a:pPr marL="0" indent="0">
              <a:lnSpc>
                <a:spcPct val="100000"/>
              </a:lnSpc>
              <a:buNone/>
            </a:pPr>
            <a:endParaRPr lang="nb-NO" sz="1800" dirty="0"/>
          </a:p>
          <a:p>
            <a:pPr>
              <a:lnSpc>
                <a:spcPct val="100000"/>
              </a:lnSpc>
            </a:pPr>
            <a:r>
              <a:rPr lang="nb-NO" sz="1800" dirty="0"/>
              <a:t>Norske mediehus og kulturinstitusjoner må oppfordres til å vektlegge økt mangfold i rekruttering av egne ansatte, herunder funksjonshindrede. Økt synlighet vil bidra til å alminneliggjøre forskjellighet og over tid endre folks holdninger</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23076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154637" y="905482"/>
            <a:ext cx="6251110" cy="855726"/>
          </a:xfrm>
        </p:spPr>
        <p:txBody>
          <a:bodyPr anchor="b">
            <a:normAutofit/>
          </a:bodyPr>
          <a:lstStyle/>
          <a:p>
            <a:r>
              <a:rPr lang="nb-NO" sz="3600" dirty="0"/>
              <a:t>Mandat (utdrag)</a:t>
            </a:r>
          </a:p>
        </p:txBody>
      </p:sp>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352800" y="2532888"/>
            <a:ext cx="8782050" cy="4251960"/>
          </a:xfrm>
        </p:spPr>
        <p:txBody>
          <a:bodyPr>
            <a:normAutofit/>
          </a:bodyPr>
          <a:lstStyle/>
          <a:p>
            <a:pPr>
              <a:lnSpc>
                <a:spcPct val="100000"/>
              </a:lnSpc>
            </a:pPr>
            <a:r>
              <a:rPr lang="nb-NO" sz="1900" b="0" i="0" dirty="0">
                <a:effectLst/>
                <a:latin typeface="Calibri" panose="020F0502020204030204" pitchFamily="34" charset="0"/>
                <a:cs typeface="Calibri" panose="020F0502020204030204" pitchFamily="34" charset="0"/>
              </a:rPr>
              <a:t>Utvalget skal kartlegge hvilke holdninger og utviklingstrekk i samfunn, økonomi og teknologi som kan føre til et samfunn med mindre rom for mangfold og </a:t>
            </a:r>
            <a:r>
              <a:rPr lang="nb-NO" sz="1900" b="0" i="0" dirty="0" err="1">
                <a:effectLst/>
                <a:latin typeface="Calibri" panose="020F0502020204030204" pitchFamily="34" charset="0"/>
                <a:cs typeface="Calibri" panose="020F0502020204030204" pitchFamily="34" charset="0"/>
              </a:rPr>
              <a:t>annerledeshet</a:t>
            </a:r>
            <a:r>
              <a:rPr lang="nb-NO" sz="1900" b="0" i="0" dirty="0">
                <a:effectLst/>
                <a:latin typeface="Calibri" panose="020F0502020204030204" pitchFamily="34" charset="0"/>
                <a:cs typeface="Calibri" panose="020F0502020204030204" pitchFamily="34" charset="0"/>
              </a:rPr>
              <a:t>, og hvilken betydning dette har for menneskerettigheter, likestilling og demokratisk deltakelse for personer med funksjonsnedsettelse</a:t>
            </a:r>
          </a:p>
          <a:p>
            <a:endParaRPr lang="nb-NO" sz="800" b="0" i="0" dirty="0">
              <a:effectLst/>
              <a:latin typeface="Calibri" panose="020F0502020204030204" pitchFamily="34" charset="0"/>
              <a:cs typeface="Calibri" panose="020F0502020204030204" pitchFamily="34" charset="0"/>
            </a:endParaRPr>
          </a:p>
          <a:p>
            <a:r>
              <a:rPr lang="nb-NO" sz="1900" b="0" i="0" dirty="0">
                <a:effectLst/>
                <a:latin typeface="Calibri" panose="020F0502020204030204" pitchFamily="34" charset="0"/>
                <a:cs typeface="Calibri" panose="020F0502020204030204" pitchFamily="34" charset="0"/>
              </a:rPr>
              <a:t>Betydningen for </a:t>
            </a:r>
            <a:r>
              <a:rPr lang="nb-NO" sz="1900" b="0" i="0" dirty="0">
                <a:solidFill>
                  <a:srgbClr val="C00000"/>
                </a:solidFill>
                <a:effectLst/>
                <a:latin typeface="Calibri" panose="020F0502020204030204" pitchFamily="34" charset="0"/>
                <a:cs typeface="Calibri" panose="020F0502020204030204" pitchFamily="34" charset="0"/>
              </a:rPr>
              <a:t>deltakelse i arbeidslivet </a:t>
            </a:r>
            <a:r>
              <a:rPr lang="nb-NO" sz="1900" b="0" i="0" dirty="0">
                <a:effectLst/>
                <a:latin typeface="Calibri" panose="020F0502020204030204" pitchFamily="34" charset="0"/>
                <a:cs typeface="Calibri" panose="020F0502020204030204" pitchFamily="34" charset="0"/>
              </a:rPr>
              <a:t>skal være sentralt</a:t>
            </a:r>
          </a:p>
          <a:p>
            <a:endParaRPr lang="nb-NO" sz="800" b="0" i="0" dirty="0">
              <a:effectLst/>
              <a:latin typeface="Calibri" panose="020F0502020204030204" pitchFamily="34" charset="0"/>
              <a:cs typeface="Calibri" panose="020F0502020204030204" pitchFamily="34" charset="0"/>
            </a:endParaRPr>
          </a:p>
          <a:p>
            <a:pPr>
              <a:lnSpc>
                <a:spcPct val="100000"/>
              </a:lnSpc>
            </a:pPr>
            <a:r>
              <a:rPr lang="nb-NO" sz="1900" b="0" i="0" dirty="0">
                <a:effectLst/>
                <a:latin typeface="Calibri" panose="020F0502020204030204" pitchFamily="34" charset="0"/>
                <a:cs typeface="Calibri" panose="020F0502020204030204" pitchFamily="34" charset="0"/>
              </a:rPr>
              <a:t>Utvalget skal vurdere og foreslå tiltak og strategiske innsatser som kan bidra til å </a:t>
            </a:r>
            <a:r>
              <a:rPr lang="nb-NO" sz="1900" b="0" i="0" dirty="0">
                <a:solidFill>
                  <a:srgbClr val="C00000"/>
                </a:solidFill>
                <a:effectLst/>
                <a:latin typeface="Calibri" panose="020F0502020204030204" pitchFamily="34" charset="0"/>
                <a:cs typeface="Calibri" panose="020F0502020204030204" pitchFamily="34" charset="0"/>
              </a:rPr>
              <a:t>redusere fordommer </a:t>
            </a:r>
            <a:r>
              <a:rPr lang="nb-NO" sz="1900" b="0" i="0" dirty="0">
                <a:effectLst/>
                <a:latin typeface="Calibri" panose="020F0502020204030204" pitchFamily="34" charset="0"/>
                <a:cs typeface="Calibri" panose="020F0502020204030204" pitchFamily="34" charset="0"/>
              </a:rPr>
              <a:t>og bidra til en </a:t>
            </a:r>
            <a:r>
              <a:rPr lang="nb-NO" sz="1900" b="0" i="0" dirty="0">
                <a:solidFill>
                  <a:srgbClr val="C00000"/>
                </a:solidFill>
                <a:effectLst/>
                <a:latin typeface="Calibri" panose="020F0502020204030204" pitchFamily="34" charset="0"/>
                <a:cs typeface="Calibri" panose="020F0502020204030204" pitchFamily="34" charset="0"/>
              </a:rPr>
              <a:t>bevisstgjøring av rettighetene </a:t>
            </a:r>
            <a:r>
              <a:rPr lang="nb-NO" sz="1900" b="0" i="0" dirty="0">
                <a:effectLst/>
                <a:latin typeface="Calibri" panose="020F0502020204030204" pitchFamily="34" charset="0"/>
                <a:cs typeface="Calibri" panose="020F0502020204030204" pitchFamily="34" charset="0"/>
              </a:rPr>
              <a:t>til personer med funksjonsnedsettelse gjennom hele livsløpet, og på alle samfunnets arenaer</a:t>
            </a:r>
          </a:p>
          <a:p>
            <a:pPr>
              <a:lnSpc>
                <a:spcPct val="100000"/>
              </a:lnSpc>
            </a:pPr>
            <a:endParaRPr lang="nb-NO" sz="800" b="0" i="0" dirty="0">
              <a:effectLst/>
              <a:latin typeface="Calibri" panose="020F0502020204030204" pitchFamily="34" charset="0"/>
              <a:cs typeface="Calibri" panose="020F0502020204030204" pitchFamily="34" charset="0"/>
            </a:endParaRPr>
          </a:p>
          <a:p>
            <a:r>
              <a:rPr lang="nb-NO" sz="1900" b="0" i="0" dirty="0">
                <a:effectLst/>
                <a:latin typeface="Calibri" panose="020F0502020204030204" pitchFamily="34" charset="0"/>
                <a:cs typeface="Calibri" panose="020F0502020204030204" pitchFamily="34" charset="0"/>
              </a:rPr>
              <a:t>Situasjonen for </a:t>
            </a:r>
            <a:r>
              <a:rPr lang="nb-NO" sz="1900" b="0" i="0" dirty="0">
                <a:solidFill>
                  <a:srgbClr val="C00000"/>
                </a:solidFill>
                <a:effectLst/>
                <a:latin typeface="Calibri" panose="020F0502020204030204" pitchFamily="34" charset="0"/>
                <a:cs typeface="Calibri" panose="020F0502020204030204" pitchFamily="34" charset="0"/>
              </a:rPr>
              <a:t>familier som har, eller venter barn som kan få behov for sammensatte tjenester</a:t>
            </a:r>
            <a:r>
              <a:rPr lang="nb-NO" sz="1900" b="0" i="0" dirty="0">
                <a:effectLst/>
                <a:latin typeface="Calibri" panose="020F0502020204030204" pitchFamily="34" charset="0"/>
                <a:cs typeface="Calibri" panose="020F0502020204030204" pitchFamily="34" charset="0"/>
              </a:rPr>
              <a:t>, skal inngå i denne vurderingen</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dirty="0"/>
              <a:t>Likestillings- og mangfoldsutvalget</a:t>
            </a:r>
          </a:p>
        </p:txBody>
      </p:sp>
      <p:pic>
        <p:nvPicPr>
          <p:cNvPr id="11" name="Bilde 10">
            <a:extLst>
              <a:ext uri="{FF2B5EF4-FFF2-40B4-BE49-F238E27FC236}">
                <a16:creationId xmlns:a16="http://schemas.microsoft.com/office/drawing/2014/main" id="{605EB4F6-5491-FDC9-1440-A16D5B2F94F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441" r="27794" b="-2"/>
          <a:stretch/>
        </p:blipFill>
        <p:spPr>
          <a:xfrm>
            <a:off x="0" y="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1979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98BC58-9580-8C4B-0A02-25DA44CA9FAB}"/>
              </a:ext>
            </a:extLst>
          </p:cNvPr>
          <p:cNvSpPr>
            <a:spLocks noGrp="1"/>
          </p:cNvSpPr>
          <p:nvPr>
            <p:ph type="ctrTitle"/>
          </p:nvPr>
        </p:nvSpPr>
        <p:spPr>
          <a:xfrm>
            <a:off x="6790414" y="640080"/>
            <a:ext cx="4758458" cy="3566160"/>
          </a:xfrm>
        </p:spPr>
        <p:txBody>
          <a:bodyPr anchor="b">
            <a:normAutofit/>
          </a:bodyPr>
          <a:lstStyle/>
          <a:p>
            <a:pPr algn="l"/>
            <a:r>
              <a:rPr lang="nb-NO" sz="6600" b="1" dirty="0"/>
              <a:t>Vel lest!</a:t>
            </a:r>
          </a:p>
        </p:txBody>
      </p:sp>
      <p:sp>
        <p:nvSpPr>
          <p:cNvPr id="3" name="Undertittel 2">
            <a:extLst>
              <a:ext uri="{FF2B5EF4-FFF2-40B4-BE49-F238E27FC236}">
                <a16:creationId xmlns:a16="http://schemas.microsoft.com/office/drawing/2014/main" id="{28B92CFB-4F86-EACB-E351-0D4F2BA1F672}"/>
              </a:ext>
            </a:extLst>
          </p:cNvPr>
          <p:cNvSpPr>
            <a:spLocks noGrp="1"/>
          </p:cNvSpPr>
          <p:nvPr>
            <p:ph type="subTitle" idx="1"/>
          </p:nvPr>
        </p:nvSpPr>
        <p:spPr>
          <a:xfrm>
            <a:off x="6790412" y="4636008"/>
            <a:ext cx="4758459" cy="1572768"/>
          </a:xfrm>
        </p:spPr>
        <p:txBody>
          <a:bodyPr>
            <a:normAutofit/>
          </a:bodyPr>
          <a:lstStyle/>
          <a:p>
            <a:pPr algn="l"/>
            <a:r>
              <a:rPr lang="nb-NO" sz="2800" dirty="0"/>
              <a:t>Takk til alle som har bidratt i dette viktige arbeidet!</a:t>
            </a:r>
          </a:p>
        </p:txBody>
      </p:sp>
      <p:pic>
        <p:nvPicPr>
          <p:cNvPr id="7" name="Bilde 6" descr="Et bilde som inneholder tekst, maling&#10;&#10;Automatisk generert beskrivelse">
            <a:extLst>
              <a:ext uri="{FF2B5EF4-FFF2-40B4-BE49-F238E27FC236}">
                <a16:creationId xmlns:a16="http://schemas.microsoft.com/office/drawing/2014/main" id="{41073B29-0F2E-232A-CB60-80515C17D8B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712" r="16710" b="-2"/>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9" name="TekstSylinder 8">
            <a:extLst>
              <a:ext uri="{FF2B5EF4-FFF2-40B4-BE49-F238E27FC236}">
                <a16:creationId xmlns:a16="http://schemas.microsoft.com/office/drawing/2014/main" id="{F20B2F18-BF9E-6A10-B1BE-289EA2EC0F9F}"/>
              </a:ext>
            </a:extLst>
          </p:cNvPr>
          <p:cNvSpPr txBox="1"/>
          <p:nvPr/>
        </p:nvSpPr>
        <p:spPr>
          <a:xfrm>
            <a:off x="9169641" y="6451683"/>
            <a:ext cx="3446875" cy="338554"/>
          </a:xfrm>
          <a:prstGeom prst="rect">
            <a:avLst/>
          </a:prstGeom>
          <a:noFill/>
        </p:spPr>
        <p:txBody>
          <a:bodyPr wrap="square">
            <a:spAutoFit/>
          </a:bodyPr>
          <a:lstStyle/>
          <a:p>
            <a:r>
              <a:rPr lang="nb-NO" sz="1600" dirty="0"/>
              <a:t>Likestillings- og mangfoldsutvalget</a:t>
            </a:r>
          </a:p>
        </p:txBody>
      </p:sp>
    </p:spTree>
    <p:extLst>
      <p:ext uri="{BB962C8B-B14F-4D97-AF65-F5344CB8AC3E}">
        <p14:creationId xmlns:p14="http://schemas.microsoft.com/office/powerpoint/2010/main" val="354353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183212" y="-166116"/>
            <a:ext cx="8894488" cy="1783080"/>
          </a:xfrm>
        </p:spPr>
        <p:txBody>
          <a:bodyPr anchor="b">
            <a:normAutofit/>
          </a:bodyPr>
          <a:lstStyle/>
          <a:p>
            <a:r>
              <a:rPr lang="nb-NO" sz="4800" dirty="0"/>
              <a:t/>
            </a:r>
            <a:br>
              <a:rPr lang="nb-NO" sz="4800" dirty="0"/>
            </a:br>
            <a:r>
              <a:rPr lang="nb-NO" sz="3600" dirty="0"/>
              <a:t>Likestillings- og </a:t>
            </a:r>
            <a:r>
              <a:rPr lang="nb-NO" sz="3600" dirty="0" err="1"/>
              <a:t>mangfoldsutvalget</a:t>
            </a:r>
            <a:endParaRPr lang="nb-NO" sz="3600" dirty="0"/>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343275" y="2590799"/>
            <a:ext cx="8391525" cy="4194049"/>
          </a:xfrm>
        </p:spPr>
        <p:txBody>
          <a:bodyPr>
            <a:normAutofit fontScale="92500" lnSpcReduction="20000"/>
          </a:bodyPr>
          <a:lstStyle/>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Nils Kristian Bogen, viserektor USN, Skien (leder)</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Olaug Nilssen, forfatter, Bergen</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Faridah </a:t>
            </a:r>
            <a:r>
              <a:rPr lang="nb-NO" sz="1900" b="0" i="0" dirty="0" err="1">
                <a:effectLst/>
                <a:latin typeface="Calibri" panose="020F0502020204030204" pitchFamily="34" charset="0"/>
                <a:cs typeface="Calibri" panose="020F0502020204030204" pitchFamily="34" charset="0"/>
              </a:rPr>
              <a:t>Shakoor</a:t>
            </a:r>
            <a:r>
              <a:rPr lang="nb-NO" sz="1900" b="0" i="0" dirty="0">
                <a:effectLst/>
                <a:latin typeface="Calibri" panose="020F0502020204030204" pitchFamily="34" charset="0"/>
                <a:cs typeface="Calibri" panose="020F0502020204030204" pitchFamily="34" charset="0"/>
              </a:rPr>
              <a:t> Nabaggala, daglig leder </a:t>
            </a:r>
            <a:r>
              <a:rPr lang="nb-NO" sz="1900" b="0" i="0" dirty="0" err="1">
                <a:effectLst/>
                <a:latin typeface="Calibri" panose="020F0502020204030204" pitchFamily="34" charset="0"/>
                <a:cs typeface="Calibri" panose="020F0502020204030204" pitchFamily="34" charset="0"/>
              </a:rPr>
              <a:t>Abloom</a:t>
            </a:r>
            <a:r>
              <a:rPr lang="nb-NO" sz="1900" b="0" i="0" dirty="0">
                <a:effectLst/>
                <a:latin typeface="Calibri" panose="020F0502020204030204" pitchFamily="34" charset="0"/>
                <a:cs typeface="Calibri" panose="020F0502020204030204" pitchFamily="34" charset="0"/>
              </a:rPr>
              <a:t>, Oslo</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Henrik Syse, professor PRIO, Oslo</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Line Melbøe, professor UiT – Norges arktiske universitet, Harstad</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Tove Linnea Brandvik, forbundsleder, Lindås</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Silje Ask Lundberg, seniorrådgiver, Tromsø</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Bjørn Hatterud, forfatter og kurator, Oslo</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Morten Magelssen, førsteamanuensis UiO, Oslo</a:t>
            </a:r>
          </a:p>
          <a:p>
            <a:pPr fontAlgn="base">
              <a:lnSpc>
                <a:spcPct val="110000"/>
              </a:lnSpc>
              <a:buClr>
                <a:srgbClr val="C00000"/>
              </a:buClr>
              <a:buFont typeface="Arial" panose="020B0604020202020204" pitchFamily="34" charset="0"/>
              <a:buChar char="•"/>
            </a:pPr>
            <a:r>
              <a:rPr lang="nb-NO" sz="1900" b="0" i="0" dirty="0">
                <a:effectLst/>
                <a:latin typeface="Calibri" panose="020F0502020204030204" pitchFamily="34" charset="0"/>
                <a:cs typeface="Calibri" panose="020F0502020204030204" pitchFamily="34" charset="0"/>
              </a:rPr>
              <a:t>Ingrid Thunem, leder i Unge funksjonshemmede, Tromsø</a:t>
            </a:r>
          </a:p>
          <a:p>
            <a:pPr fontAlgn="base">
              <a:lnSpc>
                <a:spcPct val="110000"/>
              </a:lnSpc>
              <a:buClr>
                <a:srgbClr val="C00000"/>
              </a:buClr>
              <a:buFont typeface="Arial" panose="020B0604020202020204" pitchFamily="34" charset="0"/>
              <a:buChar char="•"/>
            </a:pPr>
            <a:r>
              <a:rPr lang="nb-NO" sz="1900" dirty="0">
                <a:latin typeface="Calibri" panose="020F0502020204030204" pitchFamily="34" charset="0"/>
                <a:cs typeface="Calibri" panose="020F0502020204030204" pitchFamily="34" charset="0"/>
              </a:rPr>
              <a:t>Paal Haavorsen, seniorrådgiver i bransjeforeningen Arbeid og Inkludering, Oslo</a:t>
            </a:r>
            <a:endParaRPr lang="nb-NO" sz="1900" b="0" i="0" dirty="0">
              <a:effectLst/>
              <a:latin typeface="Calibri" panose="020F0502020204030204" pitchFamily="34" charset="0"/>
              <a:cs typeface="Calibri" panose="020F0502020204030204" pitchFamily="34" charset="0"/>
            </a:endParaRP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71415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345136" y="329184"/>
            <a:ext cx="7780063" cy="1783080"/>
          </a:xfrm>
        </p:spPr>
        <p:txBody>
          <a:bodyPr anchor="b">
            <a:normAutofit/>
          </a:bodyPr>
          <a:lstStyle/>
          <a:p>
            <a:r>
              <a:rPr lang="nb-NO" sz="3600" dirty="0"/>
              <a:t>Vi har spesielt vektlagt å skrive en NOU som . . .</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659462" y="2706623"/>
            <a:ext cx="8132488" cy="3970401"/>
          </a:xfrm>
        </p:spPr>
        <p:txBody>
          <a:bodyPr>
            <a:normAutofit/>
          </a:bodyPr>
          <a:lstStyle/>
          <a:p>
            <a:r>
              <a:rPr lang="nb-NO" sz="1800" dirty="0"/>
              <a:t>er litt annerledes NOU, bl. a. gjennom bruk av litteratur</a:t>
            </a:r>
          </a:p>
          <a:p>
            <a:pPr marL="0" indent="0">
              <a:buNone/>
            </a:pPr>
            <a:endParaRPr lang="nb-NO" sz="800" dirty="0"/>
          </a:p>
          <a:p>
            <a:r>
              <a:rPr lang="nb-NO" sz="1800" dirty="0"/>
              <a:t>legger en livsløpskronologi til grunn</a:t>
            </a:r>
          </a:p>
          <a:p>
            <a:pPr marL="0" indent="0">
              <a:buNone/>
            </a:pPr>
            <a:endParaRPr lang="nb-NO" sz="800" dirty="0"/>
          </a:p>
          <a:p>
            <a:r>
              <a:rPr lang="nb-NO" sz="1800" dirty="0"/>
              <a:t>vektlegger spesielt situasjonen for barn og unge</a:t>
            </a:r>
          </a:p>
          <a:p>
            <a:pPr marL="0" indent="0">
              <a:buNone/>
            </a:pPr>
            <a:endParaRPr lang="nb-NO" sz="800" dirty="0"/>
          </a:p>
          <a:p>
            <a:r>
              <a:rPr lang="nb-NO" sz="1800" dirty="0"/>
              <a:t>vektlegger sterkt rettighetsperspektivet</a:t>
            </a:r>
          </a:p>
          <a:p>
            <a:pPr marL="0" indent="0">
              <a:buNone/>
            </a:pPr>
            <a:endParaRPr lang="nb-NO" sz="800" dirty="0"/>
          </a:p>
          <a:p>
            <a:r>
              <a:rPr lang="nb-NO" sz="1800" dirty="0"/>
              <a:t>adresserer systemutfordringer</a:t>
            </a:r>
          </a:p>
          <a:p>
            <a:pPr marL="0" indent="0">
              <a:buNone/>
            </a:pPr>
            <a:endParaRPr lang="nb-NO" sz="800" dirty="0"/>
          </a:p>
          <a:p>
            <a:r>
              <a:rPr lang="nb-NO" sz="1800" dirty="0"/>
              <a:t>skaper forståelse i samfunnet for kompleksiteten på området</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9669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384368" y="329184"/>
            <a:ext cx="6251110" cy="1783080"/>
          </a:xfrm>
        </p:spPr>
        <p:txBody>
          <a:bodyPr anchor="b">
            <a:normAutofit/>
          </a:bodyPr>
          <a:lstStyle/>
          <a:p>
            <a:r>
              <a:rPr lang="nb-NO" sz="3600" dirty="0"/>
              <a:t>Utredningen gir</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240361" y="2706624"/>
            <a:ext cx="8456339" cy="3483864"/>
          </a:xfrm>
        </p:spPr>
        <p:txBody>
          <a:bodyPr>
            <a:normAutofit/>
          </a:bodyPr>
          <a:lstStyle/>
          <a:p>
            <a:r>
              <a:rPr lang="nb-NO" sz="2000" dirty="0">
                <a:solidFill>
                  <a:srgbClr val="000000"/>
                </a:solidFill>
                <a:ea typeface="Times New Roman" panose="02020603050405020304" pitchFamily="18" charset="0"/>
                <a:cs typeface="Times New Roman" panose="02020603050405020304" pitchFamily="18" charset="0"/>
              </a:rPr>
              <a:t>e</a:t>
            </a:r>
            <a:r>
              <a:rPr lang="nb-NO" sz="2000" dirty="0">
                <a:solidFill>
                  <a:srgbClr val="000000"/>
                </a:solidFill>
                <a:effectLst/>
                <a:ea typeface="Times New Roman" panose="02020603050405020304" pitchFamily="18" charset="0"/>
                <a:cs typeface="Times New Roman" panose="02020603050405020304" pitchFamily="18" charset="0"/>
              </a:rPr>
              <a:t>t helhetlig og oppdatert kunnskapsgrunnlag og en overordnet status/situasjonsrapport for en stor og sammensatt målgruppe</a:t>
            </a:r>
          </a:p>
          <a:p>
            <a:pPr marL="0" indent="0">
              <a:buNone/>
            </a:pPr>
            <a:endParaRPr lang="nb-NO" sz="700" dirty="0">
              <a:solidFill>
                <a:srgbClr val="000000"/>
              </a:solidFill>
              <a:effectLst/>
              <a:ea typeface="Times New Roman" panose="02020603050405020304" pitchFamily="18" charset="0"/>
              <a:cs typeface="Times New Roman" panose="02020603050405020304" pitchFamily="18" charset="0"/>
            </a:endParaRPr>
          </a:p>
          <a:p>
            <a:r>
              <a:rPr lang="nb-NO" sz="2000" dirty="0">
                <a:solidFill>
                  <a:srgbClr val="000000"/>
                </a:solidFill>
                <a:ea typeface="Calibri" panose="020F0502020204030204" pitchFamily="34" charset="0"/>
                <a:cs typeface="Times New Roman" panose="02020603050405020304" pitchFamily="18" charset="0"/>
              </a:rPr>
              <a:t>klare signaler på manglende fremdrift i samfunnets aksept av og løsninger på funksjonshindredes utfordringer</a:t>
            </a:r>
          </a:p>
          <a:p>
            <a:pPr marL="0" indent="0">
              <a:buNone/>
            </a:pPr>
            <a:endParaRPr lang="nb-NO" sz="800" dirty="0">
              <a:solidFill>
                <a:srgbClr val="000000"/>
              </a:solidFill>
              <a:ea typeface="Calibri" panose="020F0502020204030204" pitchFamily="34" charset="0"/>
              <a:cs typeface="Times New Roman" panose="02020603050405020304" pitchFamily="18" charset="0"/>
            </a:endParaRPr>
          </a:p>
          <a:p>
            <a:r>
              <a:rPr lang="nb-NO" sz="2000" dirty="0">
                <a:solidFill>
                  <a:srgbClr val="000000"/>
                </a:solidFill>
                <a:ea typeface="Calibri" panose="020F0502020204030204" pitchFamily="34" charset="0"/>
                <a:cs typeface="Times New Roman" panose="02020603050405020304" pitchFamily="18" charset="0"/>
              </a:rPr>
              <a:t>k</a:t>
            </a:r>
            <a:r>
              <a:rPr lang="nb-NO" sz="2000" dirty="0">
                <a:solidFill>
                  <a:srgbClr val="000000"/>
                </a:solidFill>
                <a:effectLst/>
                <a:ea typeface="Calibri" panose="020F0502020204030204" pitchFamily="34" charset="0"/>
                <a:cs typeface="Times New Roman" panose="02020603050405020304" pitchFamily="18" charset="0"/>
              </a:rPr>
              <a:t>lare signaler på at samfunnets aksept av </a:t>
            </a:r>
            <a:r>
              <a:rPr lang="nb-NO" sz="2000" dirty="0" err="1">
                <a:solidFill>
                  <a:srgbClr val="000000"/>
                </a:solidFill>
                <a:effectLst/>
                <a:ea typeface="Calibri" panose="020F0502020204030204" pitchFamily="34" charset="0"/>
                <a:cs typeface="Times New Roman" panose="02020603050405020304" pitchFamily="18" charset="0"/>
              </a:rPr>
              <a:t>annerledeshet</a:t>
            </a:r>
            <a:r>
              <a:rPr lang="nb-NO" sz="2000" dirty="0">
                <a:solidFill>
                  <a:srgbClr val="000000"/>
                </a:solidFill>
                <a:ea typeface="Calibri" panose="020F0502020204030204" pitchFamily="34" charset="0"/>
                <a:cs typeface="Times New Roman" panose="02020603050405020304" pitchFamily="18" charset="0"/>
              </a:rPr>
              <a:t>, inkludering og mangfold går for sent</a:t>
            </a:r>
          </a:p>
          <a:p>
            <a:pPr marL="0" indent="0">
              <a:buNone/>
            </a:pPr>
            <a:endParaRPr lang="nb-NO" sz="800" dirty="0">
              <a:solidFill>
                <a:srgbClr val="000000"/>
              </a:solidFill>
              <a:ea typeface="Calibri" panose="020F0502020204030204" pitchFamily="34" charset="0"/>
              <a:cs typeface="Times New Roman" panose="02020603050405020304" pitchFamily="18" charset="0"/>
            </a:endParaRPr>
          </a:p>
          <a:p>
            <a:r>
              <a:rPr lang="nb-NO" sz="2000" dirty="0">
                <a:solidFill>
                  <a:srgbClr val="000000"/>
                </a:solidFill>
                <a:ea typeface="Calibri" panose="020F0502020204030204" pitchFamily="34" charset="0"/>
                <a:cs typeface="Times New Roman" panose="02020603050405020304" pitchFamily="18" charset="0"/>
              </a:rPr>
              <a:t>k</a:t>
            </a:r>
            <a:r>
              <a:rPr lang="nb-NO" sz="2000" dirty="0">
                <a:solidFill>
                  <a:srgbClr val="000000"/>
                </a:solidFill>
                <a:effectLst/>
                <a:ea typeface="Calibri" panose="020F0502020204030204" pitchFamily="34" charset="0"/>
                <a:cs typeface="Times New Roman" panose="02020603050405020304" pitchFamily="18" charset="0"/>
              </a:rPr>
              <a:t>lare signaler på at samarbeid </a:t>
            </a:r>
            <a:r>
              <a:rPr lang="nb-NO" sz="2000" dirty="0">
                <a:solidFill>
                  <a:srgbClr val="000000"/>
                </a:solidFill>
                <a:ea typeface="Calibri" panose="020F0502020204030204" pitchFamily="34" charset="0"/>
                <a:cs typeface="Times New Roman" panose="02020603050405020304" pitchFamily="18" charset="0"/>
              </a:rPr>
              <a:t>mellom forvaltningsnivåer, offentlige organer og arbeids- og samfunnsliv ikke fungerer godt nok</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4351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354662" y="329184"/>
            <a:ext cx="6251110" cy="1783080"/>
          </a:xfrm>
        </p:spPr>
        <p:txBody>
          <a:bodyPr anchor="b">
            <a:normAutofit/>
          </a:bodyPr>
          <a:lstStyle/>
          <a:p>
            <a:r>
              <a:rPr lang="nb-NO" sz="3600" dirty="0"/>
              <a:t>Utredningen gir</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430862" y="2706624"/>
            <a:ext cx="8018188" cy="3483864"/>
          </a:xfrm>
        </p:spPr>
        <p:txBody>
          <a:bodyPr>
            <a:normAutofit fontScale="92500"/>
          </a:bodyPr>
          <a:lstStyle/>
          <a:p>
            <a:r>
              <a:rPr lang="nb-NO" sz="2200" dirty="0">
                <a:solidFill>
                  <a:srgbClr val="000000"/>
                </a:solidFill>
                <a:effectLst/>
                <a:ea typeface="Calibri" panose="020F0502020204030204" pitchFamily="34" charset="0"/>
                <a:cs typeface="Times New Roman" panose="02020603050405020304" pitchFamily="18" charset="0"/>
              </a:rPr>
              <a:t>Økt innsikt i funksjonshindredes situasjon – samfunnet må evne å se bak funksjonshindringen</a:t>
            </a:r>
          </a:p>
          <a:p>
            <a:pPr marL="0" indent="0">
              <a:buNone/>
            </a:pPr>
            <a:endParaRPr lang="nb-NO" sz="2200" dirty="0">
              <a:solidFill>
                <a:srgbClr val="000000"/>
              </a:solidFill>
              <a:effectLst/>
              <a:ea typeface="Calibri" panose="020F0502020204030204" pitchFamily="34" charset="0"/>
              <a:cs typeface="Times New Roman" panose="02020603050405020304" pitchFamily="18" charset="0"/>
            </a:endParaRPr>
          </a:p>
          <a:p>
            <a:r>
              <a:rPr lang="nb-NO" sz="2200" dirty="0">
                <a:solidFill>
                  <a:srgbClr val="000000"/>
                </a:solidFill>
                <a:ea typeface="Calibri" panose="020F0502020204030204" pitchFamily="34" charset="0"/>
                <a:cs typeface="Times New Roman" panose="02020603050405020304" pitchFamily="18" charset="0"/>
              </a:rPr>
              <a:t>Gode eksempler på vellykkede prosjekter som kan og bør skaleres opp</a:t>
            </a:r>
          </a:p>
          <a:p>
            <a:pPr marL="0" indent="0">
              <a:buNone/>
            </a:pPr>
            <a:endParaRPr lang="nb-NO" sz="2200" dirty="0">
              <a:solidFill>
                <a:srgbClr val="000000"/>
              </a:solidFill>
              <a:ea typeface="Calibri" panose="020F0502020204030204" pitchFamily="34" charset="0"/>
              <a:cs typeface="Times New Roman" panose="02020603050405020304" pitchFamily="18" charset="0"/>
            </a:endParaRPr>
          </a:p>
          <a:p>
            <a:r>
              <a:rPr lang="nb-NO" sz="2200" dirty="0">
                <a:solidFill>
                  <a:srgbClr val="000000"/>
                </a:solidFill>
                <a:effectLst/>
                <a:ea typeface="Calibri" panose="020F0502020204030204" pitchFamily="34" charset="0"/>
                <a:cs typeface="Times New Roman" panose="02020603050405020304" pitchFamily="18" charset="0"/>
              </a:rPr>
              <a:t>Et nytt begrep: «funksjonshindret» til erstatning for «funksjonshemmet» og «personer med funksjonsnedsettelser»</a:t>
            </a:r>
          </a:p>
          <a:p>
            <a:pPr marL="0" indent="0">
              <a:buNone/>
            </a:pPr>
            <a:endParaRPr lang="nb-NO" sz="2200" dirty="0">
              <a:solidFill>
                <a:srgbClr val="000000"/>
              </a:solidFill>
              <a:effectLst/>
              <a:ea typeface="Calibri" panose="020F0502020204030204" pitchFamily="34" charset="0"/>
              <a:cs typeface="Times New Roman" panose="02020603050405020304" pitchFamily="18" charset="0"/>
            </a:endParaRPr>
          </a:p>
          <a:p>
            <a:r>
              <a:rPr lang="nb-NO" sz="2200" dirty="0">
                <a:solidFill>
                  <a:srgbClr val="000000"/>
                </a:solidFill>
                <a:ea typeface="Calibri" panose="020F0502020204030204" pitchFamily="34" charset="0"/>
                <a:cs typeface="Times New Roman" panose="02020603050405020304" pitchFamily="18" charset="0"/>
              </a:rPr>
              <a:t>159 forslag til tiltak på 10 viktige samfunnsområder/livsfaser</a:t>
            </a:r>
            <a:endParaRPr lang="nb-NO" sz="2200" dirty="0">
              <a:solidFill>
                <a:srgbClr val="000000"/>
              </a:solidFill>
              <a:effectLst/>
              <a:ea typeface="Calibri" panose="020F0502020204030204" pitchFamily="34" charset="0"/>
              <a:cs typeface="Times New Roman" panose="02020603050405020304" pitchFamily="18" charset="0"/>
            </a:endParaRP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81222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316561" y="329184"/>
            <a:ext cx="8351563" cy="1783080"/>
          </a:xfrm>
        </p:spPr>
        <p:txBody>
          <a:bodyPr anchor="b">
            <a:normAutofit/>
          </a:bodyPr>
          <a:lstStyle/>
          <a:p>
            <a:r>
              <a:rPr lang="nb-NO" sz="3600" dirty="0"/>
              <a:t>Noen overordnede anbefalinger og forslag til tiltak</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373711" y="2706624"/>
            <a:ext cx="8351563" cy="3822192"/>
          </a:xfrm>
        </p:spPr>
        <p:txBody>
          <a:bodyPr>
            <a:normAutofit/>
          </a:bodyPr>
          <a:lstStyle/>
          <a:p>
            <a:pPr marL="0" indent="0">
              <a:buNone/>
            </a:pPr>
            <a:r>
              <a:rPr lang="nb-NO" sz="2400" dirty="0"/>
              <a:t>CRPD</a:t>
            </a:r>
          </a:p>
          <a:p>
            <a:pPr>
              <a:lnSpc>
                <a:spcPct val="100000"/>
              </a:lnSpc>
            </a:pPr>
            <a:r>
              <a:rPr lang="nb-NO" sz="2000" dirty="0">
                <a:solidFill>
                  <a:srgbClr val="000000"/>
                </a:solidFill>
                <a:effectLst/>
                <a:ea typeface="Calibri" panose="020F0502020204030204" pitchFamily="34" charset="0"/>
                <a:cs typeface="Times New Roman" panose="02020603050405020304" pitchFamily="18" charset="0"/>
              </a:rPr>
              <a:t>CRPD inkorporeres i menneskerettighetsloven, og at alt lovverk (inkludert rundskriv/veiledere) som blir berørt ved en inkorporering, blir gjennomgått, oppdatert og harmonisert</a:t>
            </a:r>
          </a:p>
          <a:p>
            <a:pPr>
              <a:lnSpc>
                <a:spcPts val="1500"/>
              </a:lnSpc>
            </a:pPr>
            <a:endParaRPr lang="nb-NO" sz="2000" dirty="0">
              <a:solidFill>
                <a:srgbClr val="000000"/>
              </a:solidFill>
              <a:effectLst/>
              <a:ea typeface="Calibri" panose="020F0502020204030204" pitchFamily="34" charset="0"/>
              <a:cs typeface="Times New Roman" panose="02020603050405020304" pitchFamily="18" charset="0"/>
            </a:endParaRPr>
          </a:p>
          <a:p>
            <a:pPr>
              <a:lnSpc>
                <a:spcPts val="1500"/>
              </a:lnSpc>
            </a:pPr>
            <a:r>
              <a:rPr lang="nb-NO" sz="2000" dirty="0">
                <a:solidFill>
                  <a:srgbClr val="000000"/>
                </a:solidFill>
                <a:effectLst/>
                <a:ea typeface="Calibri" panose="020F0502020204030204" pitchFamily="34" charset="0"/>
                <a:cs typeface="Times New Roman" panose="02020603050405020304" pitchFamily="18" charset="0"/>
              </a:rPr>
              <a:t>Alle relevante forvaltningsnivå får økt kunnskap om, og opplæring i, CRPD</a:t>
            </a:r>
          </a:p>
          <a:p>
            <a:pPr marL="0" indent="0">
              <a:lnSpc>
                <a:spcPts val="1500"/>
              </a:lnSpc>
              <a:buNone/>
            </a:pPr>
            <a:endParaRPr lang="nb-NO" sz="2000" dirty="0">
              <a:solidFill>
                <a:srgbClr val="000000"/>
              </a:solidFill>
              <a:effectLst/>
              <a:ea typeface="Calibri" panose="020F0502020204030204" pitchFamily="34" charset="0"/>
              <a:cs typeface="Times New Roman" panose="02020603050405020304" pitchFamily="18" charset="0"/>
            </a:endParaRPr>
          </a:p>
          <a:p>
            <a:pPr>
              <a:lnSpc>
                <a:spcPct val="100000"/>
              </a:lnSpc>
            </a:pPr>
            <a:r>
              <a:rPr lang="nb-NO" sz="2000" dirty="0">
                <a:solidFill>
                  <a:srgbClr val="000000"/>
                </a:solidFill>
                <a:effectLst/>
                <a:ea typeface="Calibri" panose="020F0502020204030204" pitchFamily="34" charset="0"/>
                <a:cs typeface="Times New Roman" panose="02020603050405020304" pitchFamily="18" charset="0"/>
              </a:rPr>
              <a:t>Funksjonshindredes representanter og organisasjoner blir rådført i alt arbeid med å utvikle og gjennomføre lovgivning og politikk på alle nivå for funksjonshindrede, i tråd med CRPD.</a:t>
            </a:r>
          </a:p>
          <a:p>
            <a:pPr marL="0" indent="0">
              <a:lnSpc>
                <a:spcPts val="1500"/>
              </a:lnSpc>
              <a:buNone/>
            </a:pPr>
            <a:endParaRPr lang="nb-NO" sz="2400" dirty="0">
              <a:solidFill>
                <a:srgbClr val="000000"/>
              </a:solidFill>
              <a:effectLst/>
              <a:ea typeface="Calibri" panose="020F0502020204030204" pitchFamily="34" charset="0"/>
              <a:cs typeface="Times New Roman" panose="02020603050405020304" pitchFamily="18" charset="0"/>
            </a:endParaRP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927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221312" y="329184"/>
            <a:ext cx="8456338" cy="1783080"/>
          </a:xfrm>
        </p:spPr>
        <p:txBody>
          <a:bodyPr anchor="b">
            <a:normAutofit/>
          </a:bodyPr>
          <a:lstStyle/>
          <a:p>
            <a:r>
              <a:rPr lang="nb-NO" sz="3600" dirty="0"/>
              <a:t>Noen overordnede anbefalinger og forslag til tiltak</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278461" y="2706624"/>
            <a:ext cx="8218213" cy="3483864"/>
          </a:xfrm>
        </p:spPr>
        <p:txBody>
          <a:bodyPr>
            <a:normAutofit/>
          </a:bodyPr>
          <a:lstStyle/>
          <a:p>
            <a:pPr marL="0" indent="0">
              <a:buNone/>
            </a:pPr>
            <a:endParaRPr lang="nb-NO" sz="2400" dirty="0">
              <a:solidFill>
                <a:srgbClr val="000000"/>
              </a:solidFill>
              <a:effectLst/>
              <a:ea typeface="Calibri" panose="020F0502020204030204" pitchFamily="34" charset="0"/>
              <a:cs typeface="Times New Roman" panose="02020603050405020304" pitchFamily="18" charset="0"/>
            </a:endParaRPr>
          </a:p>
          <a:p>
            <a:pPr marL="0" indent="0">
              <a:buNone/>
            </a:pPr>
            <a:r>
              <a:rPr lang="nb-NO" sz="2400" dirty="0">
                <a:solidFill>
                  <a:srgbClr val="000000"/>
                </a:solidFill>
                <a:effectLst/>
                <a:ea typeface="Calibri" panose="020F0502020204030204" pitchFamily="34" charset="0"/>
                <a:cs typeface="Times New Roman" panose="02020603050405020304" pitchFamily="18" charset="0"/>
              </a:rPr>
              <a:t>Universell utforming</a:t>
            </a:r>
          </a:p>
          <a:p>
            <a:pPr marL="0" indent="0">
              <a:lnSpc>
                <a:spcPct val="100000"/>
              </a:lnSpc>
              <a:buNone/>
            </a:pPr>
            <a:r>
              <a:rPr lang="nb-NO" sz="2000" dirty="0">
                <a:solidFill>
                  <a:srgbClr val="000000"/>
                </a:solidFill>
                <a:effectLst/>
                <a:ea typeface="Calibri" panose="020F0502020204030204" pitchFamily="34" charset="0"/>
                <a:cs typeface="Times New Roman" panose="02020603050405020304" pitchFamily="18" charset="0"/>
              </a:rPr>
              <a:t>Arbeidet med et universelt utformet samfunn, med lik tilgang til teknologi, informasjon, fysiske omgivelser, varer og tjenester, må prioriteres. Regjeringen må derfor legge frem en ny forpliktende handlingsplan med klare tidsfrister for å komme i mål.</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512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9ABEC-7565-B184-4487-0127A2199167}"/>
              </a:ext>
            </a:extLst>
          </p:cNvPr>
          <p:cNvSpPr>
            <a:spLocks noGrp="1"/>
          </p:cNvSpPr>
          <p:nvPr>
            <p:ph type="title"/>
          </p:nvPr>
        </p:nvSpPr>
        <p:spPr>
          <a:xfrm>
            <a:off x="3592786" y="329184"/>
            <a:ext cx="8218213" cy="1783080"/>
          </a:xfrm>
        </p:spPr>
        <p:txBody>
          <a:bodyPr anchor="b">
            <a:normAutofit/>
          </a:bodyPr>
          <a:lstStyle/>
          <a:p>
            <a:r>
              <a:rPr lang="nb-NO" sz="3600" dirty="0"/>
              <a:t>Noen overordnede anbefalinger og forslag til tiltak</a:t>
            </a:r>
          </a:p>
        </p:txBody>
      </p:sp>
      <p:sp>
        <p:nvSpPr>
          <p:cNvPr id="3" name="Plassholder for innhold 2">
            <a:extLst>
              <a:ext uri="{FF2B5EF4-FFF2-40B4-BE49-F238E27FC236}">
                <a16:creationId xmlns:a16="http://schemas.microsoft.com/office/drawing/2014/main" id="{6AF38016-3ACD-5FF8-F562-006CFBB248AE}"/>
              </a:ext>
            </a:extLst>
          </p:cNvPr>
          <p:cNvSpPr>
            <a:spLocks noGrp="1"/>
          </p:cNvSpPr>
          <p:nvPr>
            <p:ph idx="1"/>
          </p:nvPr>
        </p:nvSpPr>
        <p:spPr>
          <a:xfrm>
            <a:off x="3240361" y="3280059"/>
            <a:ext cx="8570637" cy="3483864"/>
          </a:xfrm>
        </p:spPr>
        <p:txBody>
          <a:bodyPr>
            <a:normAutofit/>
          </a:bodyPr>
          <a:lstStyle/>
          <a:p>
            <a:pPr marL="0" indent="0">
              <a:buNone/>
            </a:pPr>
            <a:r>
              <a:rPr lang="nb-NO" sz="2400" dirty="0"/>
              <a:t>En forbedret, utvidet og helhetlig assistenttjeneste</a:t>
            </a:r>
            <a:endParaRPr lang="nb-NO"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buNone/>
            </a:pPr>
            <a:r>
              <a:rPr lang="nb-NO" sz="2000" dirty="0">
                <a:solidFill>
                  <a:srgbClr val="000000"/>
                </a:solidFill>
                <a:effectLst/>
                <a:ea typeface="Calibri" panose="020F0502020204030204" pitchFamily="34" charset="0"/>
                <a:cs typeface="Times New Roman" panose="02020603050405020304" pitchFamily="18" charset="0"/>
              </a:rPr>
              <a:t>Det blir utviklet en forbedret, utvidet og helhetlig assistansetjeneste med BPA som utgangspunkt. Ansvar for tjenesten må overføres fra kommunene til staten for å sikre at tjenesten blir et reelt likestillingsverktøy av samme kvalitet over hele landet. Denne tjenesten må kunne anvendes på alle arenaer, i alle livsfaser.</a:t>
            </a:r>
          </a:p>
          <a:p>
            <a:pPr marL="0" indent="0">
              <a:buNone/>
            </a:pPr>
            <a:endParaRPr lang="nb-NO" sz="2200" dirty="0"/>
          </a:p>
        </p:txBody>
      </p:sp>
      <p:sp>
        <p:nvSpPr>
          <p:cNvPr id="7" name="TekstSylinder 6">
            <a:extLst>
              <a:ext uri="{FF2B5EF4-FFF2-40B4-BE49-F238E27FC236}">
                <a16:creationId xmlns:a16="http://schemas.microsoft.com/office/drawing/2014/main" id="{543D0877-4D3F-9083-15B3-518924D79102}"/>
              </a:ext>
            </a:extLst>
          </p:cNvPr>
          <p:cNvSpPr txBox="1"/>
          <p:nvPr/>
        </p:nvSpPr>
        <p:spPr>
          <a:xfrm>
            <a:off x="9177083" y="6446294"/>
            <a:ext cx="3446875" cy="338554"/>
          </a:xfrm>
          <a:prstGeom prst="rect">
            <a:avLst/>
          </a:prstGeom>
          <a:noFill/>
        </p:spPr>
        <p:txBody>
          <a:bodyPr wrap="square">
            <a:spAutoFit/>
          </a:bodyPr>
          <a:lstStyle/>
          <a:p>
            <a:r>
              <a:rPr lang="nb-NO" sz="1600"/>
              <a:t>Likestillings- og mangfoldsutvalget</a:t>
            </a:r>
            <a:endParaRPr lang="nb-NO" sz="1600" dirty="0"/>
          </a:p>
        </p:txBody>
      </p:sp>
      <p:pic>
        <p:nvPicPr>
          <p:cNvPr id="6" name="Bilde 5">
            <a:extLst>
              <a:ext uri="{FF2B5EF4-FFF2-40B4-BE49-F238E27FC236}">
                <a16:creationId xmlns:a16="http://schemas.microsoft.com/office/drawing/2014/main" id="{CEFFEACE-205D-3E11-4ABD-59FE3E487D11}"/>
              </a:ext>
            </a:extLst>
          </p:cNvPr>
          <p:cNvPicPr>
            <a:picLocks noChangeAspect="1"/>
          </p:cNvPicPr>
          <p:nvPr/>
        </p:nvPicPr>
        <p:blipFill>
          <a:blip r:embed="rId3"/>
          <a:stretch>
            <a:fillRect/>
          </a:stretch>
        </p:blipFill>
        <p:spPr>
          <a:xfrm>
            <a:off x="5297762" y="2190906"/>
            <a:ext cx="4545120" cy="399893"/>
          </a:xfrm>
          <a:prstGeom prst="rect">
            <a:avLst/>
          </a:prstGeom>
        </p:spPr>
      </p:pic>
      <p:pic>
        <p:nvPicPr>
          <p:cNvPr id="8" name="Bilde 7">
            <a:extLst>
              <a:ext uri="{FF2B5EF4-FFF2-40B4-BE49-F238E27FC236}">
                <a16:creationId xmlns:a16="http://schemas.microsoft.com/office/drawing/2014/main" id="{94813039-46EE-89D7-AEF6-734D513B07C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441" r="27794" b="-2"/>
          <a:stretch/>
        </p:blipFill>
        <p:spPr>
          <a:xfrm>
            <a:off x="2" y="10"/>
            <a:ext cx="2801922"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7434360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1695</Words>
  <Application>Microsoft Office PowerPoint</Application>
  <PresentationFormat>Widescreen</PresentationFormat>
  <Paragraphs>168</Paragraphs>
  <Slides>20</Slides>
  <Notes>20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20</vt:i4>
      </vt:variant>
    </vt:vector>
  </HeadingPairs>
  <TitlesOfParts>
    <vt:vector size="27" baseType="lpstr">
      <vt:lpstr>Arial</vt:lpstr>
      <vt:lpstr>Calibri</vt:lpstr>
      <vt:lpstr>Calibri Light</vt:lpstr>
      <vt:lpstr>Open Sans</vt:lpstr>
      <vt:lpstr>Times New Roman</vt:lpstr>
      <vt:lpstr>Wingdings</vt:lpstr>
      <vt:lpstr>Office-tema</vt:lpstr>
      <vt:lpstr>NOU 2023: 13 På høy tid</vt:lpstr>
      <vt:lpstr>Mandat (utdrag)</vt:lpstr>
      <vt:lpstr> Likestillings- og mangfoldsutvalget</vt:lpstr>
      <vt:lpstr>Vi har spesielt vektlagt å skrive en NOU som . . .</vt:lpstr>
      <vt:lpstr>Utredningen gir</vt:lpstr>
      <vt:lpstr>Utredningen gir</vt:lpstr>
      <vt:lpstr>Noen overordnede anbefalinger og forslag til tiltak</vt:lpstr>
      <vt:lpstr>Noen overordnede anbefalinger og forslag til tiltak</vt:lpstr>
      <vt:lpstr>Noen overordnede anbefalinger og forslag til tiltak</vt:lpstr>
      <vt:lpstr>Tema: Familier som venter et funksjonshindret barn</vt:lpstr>
      <vt:lpstr>Tema: Familier som har et funksjonshindret barn</vt:lpstr>
      <vt:lpstr>Tema: Barn og unges oppvekstvilkår</vt:lpstr>
      <vt:lpstr>Tema: Språk</vt:lpstr>
      <vt:lpstr>Tema: Skole og videregående opplæring</vt:lpstr>
      <vt:lpstr>Tema: Høyere utdanning</vt:lpstr>
      <vt:lpstr>Tema: Deltakelse i arbeidslivet</vt:lpstr>
      <vt:lpstr>Fordommer og holdninger i norsk arbeidsliv</vt:lpstr>
      <vt:lpstr>Tema: Bolig</vt:lpstr>
      <vt:lpstr>Samfunnsdeltagelse for voksne</vt:lpstr>
      <vt:lpstr>Vel lest!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 2023: 13 På høy tid</dc:title>
  <dc:creator>Myhrer Sara</dc:creator>
  <cp:lastModifiedBy>Kristin Benestad</cp:lastModifiedBy>
  <cp:revision>22</cp:revision>
  <cp:lastPrinted>2023-04-29T14:30:48Z</cp:lastPrinted>
  <dcterms:created xsi:type="dcterms:W3CDTF">2023-04-26T07:16:14Z</dcterms:created>
  <dcterms:modified xsi:type="dcterms:W3CDTF">2023-11-06T10:10:26Z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63e218-2cb6-4b5b-8eef-f3c65e05b2f5_Enabled">
    <vt:lpwstr>true</vt:lpwstr>
  </property>
  <property fmtid="{D5CDD505-2E9C-101B-9397-08002B2CF9AE}" pid="3" name="MSIP_Label_6763e218-2cb6-4b5b-8eef-f3c65e05b2f5_SetDate">
    <vt:lpwstr>2023-04-26T07:16:14Z</vt:lpwstr>
  </property>
  <property fmtid="{D5CDD505-2E9C-101B-9397-08002B2CF9AE}" pid="4" name="MSIP_Label_6763e218-2cb6-4b5b-8eef-f3c65e05b2f5_Method">
    <vt:lpwstr>Standard</vt:lpwstr>
  </property>
  <property fmtid="{D5CDD505-2E9C-101B-9397-08002B2CF9AE}" pid="5" name="MSIP_Label_6763e218-2cb6-4b5b-8eef-f3c65e05b2f5_Name">
    <vt:lpwstr>Intern (KUD)</vt:lpwstr>
  </property>
  <property fmtid="{D5CDD505-2E9C-101B-9397-08002B2CF9AE}" pid="6" name="MSIP_Label_6763e218-2cb6-4b5b-8eef-f3c65e05b2f5_SiteId">
    <vt:lpwstr>f696e186-1c3b-44cd-bf76-5ace0e7007bd</vt:lpwstr>
  </property>
  <property fmtid="{D5CDD505-2E9C-101B-9397-08002B2CF9AE}" pid="7" name="MSIP_Label_6763e218-2cb6-4b5b-8eef-f3c65e05b2f5_ActionId">
    <vt:lpwstr>84321c18-5c97-4e51-b086-1a7115ddd0bb</vt:lpwstr>
  </property>
  <property fmtid="{D5CDD505-2E9C-101B-9397-08002B2CF9AE}" pid="8" name="MSIP_Label_6763e218-2cb6-4b5b-8eef-f3c65e05b2f5_ContentBits">
    <vt:lpwstr>0</vt:lpwstr>
  </property>
</Properties>
</file>