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306" r:id="rId3"/>
    <p:sldId id="291" r:id="rId4"/>
    <p:sldId id="260" r:id="rId5"/>
    <p:sldId id="303" r:id="rId6"/>
    <p:sldId id="259" r:id="rId7"/>
    <p:sldId id="307" r:id="rId8"/>
    <p:sldId id="294" r:id="rId9"/>
    <p:sldId id="290" r:id="rId10"/>
    <p:sldId id="311" r:id="rId11"/>
    <p:sldId id="288" r:id="rId12"/>
    <p:sldId id="275" r:id="rId13"/>
    <p:sldId id="295" r:id="rId14"/>
    <p:sldId id="301" r:id="rId15"/>
    <p:sldId id="309" r:id="rId16"/>
    <p:sldId id="300" r:id="rId17"/>
    <p:sldId id="258" r:id="rId18"/>
    <p:sldId id="293" r:id="rId19"/>
    <p:sldId id="265" r:id="rId20"/>
  </p:sldIdLst>
  <p:sldSz cx="16254413" cy="9144000"/>
  <p:notesSz cx="6858000" cy="9144000"/>
  <p:defaultTextStyle>
    <a:defPPr>
      <a:defRPr lang="nb-NO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8" y="102"/>
      </p:cViewPr>
      <p:guideLst>
        <p:guide orient="horz" pos="2880"/>
        <p:guide pos="5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C201B-52A7-4AAE-AF81-ED9E6970CDAC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B7DC2-0047-4B33-820A-3EA187A6EDC8}">
      <dgm:prSet/>
      <dgm:spPr/>
      <dgm:t>
        <a:bodyPr/>
        <a:lstStyle/>
        <a:p>
          <a:r>
            <a:rPr lang="nb-NO" dirty="0"/>
            <a:t>16. mars: Opplæringskurs for brukerrepresentanter </a:t>
          </a:r>
          <a:br>
            <a:rPr lang="nb-NO" dirty="0"/>
          </a:br>
          <a:r>
            <a:rPr lang="nb-NO" dirty="0"/>
            <a:t>(utsatt inntil videre )</a:t>
          </a:r>
          <a:endParaRPr lang="en-US" dirty="0"/>
        </a:p>
      </dgm:t>
    </dgm:pt>
    <dgm:pt modelId="{5C9AF05C-3B74-4859-8669-E9BB13C9B137}" type="parTrans" cxnId="{E23B7E69-C270-4B4C-95CC-E9AC6BD77CE0}">
      <dgm:prSet/>
      <dgm:spPr/>
      <dgm:t>
        <a:bodyPr/>
        <a:lstStyle/>
        <a:p>
          <a:endParaRPr lang="en-US"/>
        </a:p>
      </dgm:t>
    </dgm:pt>
    <dgm:pt modelId="{106F1919-B221-42B9-B37F-AEFF47FB6DB1}" type="sibTrans" cxnId="{E23B7E69-C270-4B4C-95CC-E9AC6BD77CE0}">
      <dgm:prSet/>
      <dgm:spPr/>
      <dgm:t>
        <a:bodyPr/>
        <a:lstStyle/>
        <a:p>
          <a:endParaRPr lang="en-US"/>
        </a:p>
      </dgm:t>
    </dgm:pt>
    <dgm:pt modelId="{EC33F7BF-F293-4076-BA9D-8AC0DD6B0E3E}">
      <dgm:prSet/>
      <dgm:spPr/>
      <dgm:t>
        <a:bodyPr/>
        <a:lstStyle/>
        <a:p>
          <a:r>
            <a:rPr lang="nb-NO" dirty="0"/>
            <a:t>19. april: Kurs for nye tillitsvalgte i fylkene (Teams)</a:t>
          </a:r>
          <a:endParaRPr lang="en-US" dirty="0"/>
        </a:p>
      </dgm:t>
    </dgm:pt>
    <dgm:pt modelId="{A61942BE-6682-45D2-A18A-3C555A856408}" type="parTrans" cxnId="{AD7A1671-38A4-414F-9507-92A9D35A4AE8}">
      <dgm:prSet/>
      <dgm:spPr/>
      <dgm:t>
        <a:bodyPr/>
        <a:lstStyle/>
        <a:p>
          <a:endParaRPr lang="en-US"/>
        </a:p>
      </dgm:t>
    </dgm:pt>
    <dgm:pt modelId="{368E43DB-F96E-485B-9C0F-BF5A9118A4BC}" type="sibTrans" cxnId="{AD7A1671-38A4-414F-9507-92A9D35A4AE8}">
      <dgm:prSet/>
      <dgm:spPr/>
      <dgm:t>
        <a:bodyPr/>
        <a:lstStyle/>
        <a:p>
          <a:endParaRPr lang="en-US"/>
        </a:p>
      </dgm:t>
    </dgm:pt>
    <dgm:pt modelId="{7F3AEA6D-787B-4C7C-92E0-47618511D7FC}">
      <dgm:prSet/>
      <dgm:spPr/>
      <dgm:t>
        <a:bodyPr/>
        <a:lstStyle/>
        <a:p>
          <a:r>
            <a:rPr lang="nb-NO" b="1" dirty="0"/>
            <a:t>Utsatt til 3. mai</a:t>
          </a:r>
          <a:r>
            <a:rPr lang="nb-NO" dirty="0"/>
            <a:t>: Kurs i likepersonsarbeid for ansvarlige for likepersonsaktiviteter i fylkene den (Teams)</a:t>
          </a:r>
          <a:endParaRPr lang="en-US" dirty="0"/>
        </a:p>
      </dgm:t>
    </dgm:pt>
    <dgm:pt modelId="{7938EFCA-4A6E-4ECB-AEA6-FFCC2AAE6CA8}" type="parTrans" cxnId="{83817699-BC2E-450C-8334-B4D251D1E06E}">
      <dgm:prSet/>
      <dgm:spPr/>
      <dgm:t>
        <a:bodyPr/>
        <a:lstStyle/>
        <a:p>
          <a:endParaRPr lang="en-US"/>
        </a:p>
      </dgm:t>
    </dgm:pt>
    <dgm:pt modelId="{27740473-B34E-4489-9D2D-6EB26DC0358B}" type="sibTrans" cxnId="{83817699-BC2E-450C-8334-B4D251D1E06E}">
      <dgm:prSet/>
      <dgm:spPr/>
      <dgm:t>
        <a:bodyPr/>
        <a:lstStyle/>
        <a:p>
          <a:endParaRPr lang="en-US"/>
        </a:p>
      </dgm:t>
    </dgm:pt>
    <dgm:pt modelId="{51FEA6A9-DEDA-4053-9F12-130623D963EF}">
      <dgm:prSet/>
      <dgm:spPr/>
      <dgm:t>
        <a:bodyPr/>
        <a:lstStyle/>
        <a:p>
          <a:r>
            <a:rPr lang="nb-NO" dirty="0"/>
            <a:t>I løpet av april</a:t>
          </a:r>
          <a:r>
            <a:rPr lang="nb-NO"/>
            <a:t>/mai: </a:t>
          </a:r>
          <a:r>
            <a:rPr lang="nb-NO" dirty="0"/>
            <a:t>Opplæring av nettansvarlige i fylkene (Teams)</a:t>
          </a:r>
          <a:endParaRPr lang="en-US" dirty="0"/>
        </a:p>
      </dgm:t>
    </dgm:pt>
    <dgm:pt modelId="{E44A8D7A-051D-40A7-BAF1-DC2004E1D554}" type="parTrans" cxnId="{FF4A6749-2EF7-41FD-9677-F086A000C5EE}">
      <dgm:prSet/>
      <dgm:spPr/>
      <dgm:t>
        <a:bodyPr/>
        <a:lstStyle/>
        <a:p>
          <a:endParaRPr lang="en-US"/>
        </a:p>
      </dgm:t>
    </dgm:pt>
    <dgm:pt modelId="{E592C45A-5860-48F5-810F-C8DCED96E686}" type="sibTrans" cxnId="{FF4A6749-2EF7-41FD-9677-F086A000C5EE}">
      <dgm:prSet/>
      <dgm:spPr/>
      <dgm:t>
        <a:bodyPr/>
        <a:lstStyle/>
        <a:p>
          <a:endParaRPr lang="en-US"/>
        </a:p>
      </dgm:t>
    </dgm:pt>
    <dgm:pt modelId="{806F1139-BCA3-4B53-97C4-9BD41F2BE638}">
      <dgm:prSet/>
      <dgm:spPr/>
      <dgm:t>
        <a:bodyPr/>
        <a:lstStyle/>
        <a:p>
          <a:r>
            <a:rPr lang="nb-NO"/>
            <a:t>7. juni: Interessepolitisk påvirkningskurs (Teams)</a:t>
          </a:r>
          <a:endParaRPr lang="en-US"/>
        </a:p>
      </dgm:t>
    </dgm:pt>
    <dgm:pt modelId="{7784F13E-91DD-484E-9E05-D915E553CE51}" type="parTrans" cxnId="{F1817A9C-30C5-40C0-8535-5B04C8A41F27}">
      <dgm:prSet/>
      <dgm:spPr/>
      <dgm:t>
        <a:bodyPr/>
        <a:lstStyle/>
        <a:p>
          <a:endParaRPr lang="en-US"/>
        </a:p>
      </dgm:t>
    </dgm:pt>
    <dgm:pt modelId="{008BF3D9-AA7C-4CF4-A932-24F699793EE3}" type="sibTrans" cxnId="{F1817A9C-30C5-40C0-8535-5B04C8A41F27}">
      <dgm:prSet/>
      <dgm:spPr/>
      <dgm:t>
        <a:bodyPr/>
        <a:lstStyle/>
        <a:p>
          <a:endParaRPr lang="en-US"/>
        </a:p>
      </dgm:t>
    </dgm:pt>
    <dgm:pt modelId="{79A0C2FF-66F8-4A3C-ACB9-853F43E99003}" type="pres">
      <dgm:prSet presAssocID="{10CC201B-52A7-4AAE-AF81-ED9E6970CDAC}" presName="vert0" presStyleCnt="0">
        <dgm:presLayoutVars>
          <dgm:dir/>
          <dgm:animOne val="branch"/>
          <dgm:animLvl val="lvl"/>
        </dgm:presLayoutVars>
      </dgm:prSet>
      <dgm:spPr/>
    </dgm:pt>
    <dgm:pt modelId="{97285CB3-D9D7-45D6-BB61-0148FBA83A72}" type="pres">
      <dgm:prSet presAssocID="{FD9B7DC2-0047-4B33-820A-3EA187A6EDC8}" presName="thickLine" presStyleLbl="alignNode1" presStyleIdx="0" presStyleCnt="5"/>
      <dgm:spPr/>
    </dgm:pt>
    <dgm:pt modelId="{E6297F1C-57C9-4646-B650-B4E1EFA004DC}" type="pres">
      <dgm:prSet presAssocID="{FD9B7DC2-0047-4B33-820A-3EA187A6EDC8}" presName="horz1" presStyleCnt="0"/>
      <dgm:spPr/>
    </dgm:pt>
    <dgm:pt modelId="{36D0E1A2-B96D-4258-9951-931EED129D91}" type="pres">
      <dgm:prSet presAssocID="{FD9B7DC2-0047-4B33-820A-3EA187A6EDC8}" presName="tx1" presStyleLbl="revTx" presStyleIdx="0" presStyleCnt="5"/>
      <dgm:spPr/>
    </dgm:pt>
    <dgm:pt modelId="{6AFFAA06-5566-4C9B-A04C-2342716DCF93}" type="pres">
      <dgm:prSet presAssocID="{FD9B7DC2-0047-4B33-820A-3EA187A6EDC8}" presName="vert1" presStyleCnt="0"/>
      <dgm:spPr/>
    </dgm:pt>
    <dgm:pt modelId="{3690C9BF-56E4-4C38-97B0-1B300BE9F645}" type="pres">
      <dgm:prSet presAssocID="{EC33F7BF-F293-4076-BA9D-8AC0DD6B0E3E}" presName="thickLine" presStyleLbl="alignNode1" presStyleIdx="1" presStyleCnt="5"/>
      <dgm:spPr/>
    </dgm:pt>
    <dgm:pt modelId="{DDBA7FAE-1272-4F64-B66D-E3283C24E7F5}" type="pres">
      <dgm:prSet presAssocID="{EC33F7BF-F293-4076-BA9D-8AC0DD6B0E3E}" presName="horz1" presStyleCnt="0"/>
      <dgm:spPr/>
    </dgm:pt>
    <dgm:pt modelId="{42CFEE52-C9A0-4D0A-B6AB-66C9E3FACA70}" type="pres">
      <dgm:prSet presAssocID="{EC33F7BF-F293-4076-BA9D-8AC0DD6B0E3E}" presName="tx1" presStyleLbl="revTx" presStyleIdx="1" presStyleCnt="5"/>
      <dgm:spPr/>
    </dgm:pt>
    <dgm:pt modelId="{B82F51FD-48D1-409E-893F-48A7581D0829}" type="pres">
      <dgm:prSet presAssocID="{EC33F7BF-F293-4076-BA9D-8AC0DD6B0E3E}" presName="vert1" presStyleCnt="0"/>
      <dgm:spPr/>
    </dgm:pt>
    <dgm:pt modelId="{4758D6FB-AA57-42E1-9E82-F7EE12491DC2}" type="pres">
      <dgm:prSet presAssocID="{7F3AEA6D-787B-4C7C-92E0-47618511D7FC}" presName="thickLine" presStyleLbl="alignNode1" presStyleIdx="2" presStyleCnt="5"/>
      <dgm:spPr/>
    </dgm:pt>
    <dgm:pt modelId="{80BFAB5D-F73E-4DB6-99A2-F43DDBD3A1EB}" type="pres">
      <dgm:prSet presAssocID="{7F3AEA6D-787B-4C7C-92E0-47618511D7FC}" presName="horz1" presStyleCnt="0"/>
      <dgm:spPr/>
    </dgm:pt>
    <dgm:pt modelId="{90435DE0-7E40-48C4-8FFF-77B5D7ADCD2C}" type="pres">
      <dgm:prSet presAssocID="{7F3AEA6D-787B-4C7C-92E0-47618511D7FC}" presName="tx1" presStyleLbl="revTx" presStyleIdx="2" presStyleCnt="5"/>
      <dgm:spPr/>
    </dgm:pt>
    <dgm:pt modelId="{0BF71D19-C891-4CB8-A2DD-1019DD311894}" type="pres">
      <dgm:prSet presAssocID="{7F3AEA6D-787B-4C7C-92E0-47618511D7FC}" presName="vert1" presStyleCnt="0"/>
      <dgm:spPr/>
    </dgm:pt>
    <dgm:pt modelId="{4B4D7D0E-44DE-4E43-B2B2-73DE9126E3FF}" type="pres">
      <dgm:prSet presAssocID="{51FEA6A9-DEDA-4053-9F12-130623D963EF}" presName="thickLine" presStyleLbl="alignNode1" presStyleIdx="3" presStyleCnt="5"/>
      <dgm:spPr/>
    </dgm:pt>
    <dgm:pt modelId="{EAD49DEB-9DFC-44DD-8E2B-15E161A2246F}" type="pres">
      <dgm:prSet presAssocID="{51FEA6A9-DEDA-4053-9F12-130623D963EF}" presName="horz1" presStyleCnt="0"/>
      <dgm:spPr/>
    </dgm:pt>
    <dgm:pt modelId="{BAF7F9DA-A43F-4995-8670-A4815571CE99}" type="pres">
      <dgm:prSet presAssocID="{51FEA6A9-DEDA-4053-9F12-130623D963EF}" presName="tx1" presStyleLbl="revTx" presStyleIdx="3" presStyleCnt="5"/>
      <dgm:spPr/>
    </dgm:pt>
    <dgm:pt modelId="{89C00D58-3B3D-40E6-836F-52339C85A6E3}" type="pres">
      <dgm:prSet presAssocID="{51FEA6A9-DEDA-4053-9F12-130623D963EF}" presName="vert1" presStyleCnt="0"/>
      <dgm:spPr/>
    </dgm:pt>
    <dgm:pt modelId="{122CEFAF-052D-440F-BFE7-37EA6704D0A1}" type="pres">
      <dgm:prSet presAssocID="{806F1139-BCA3-4B53-97C4-9BD41F2BE638}" presName="thickLine" presStyleLbl="alignNode1" presStyleIdx="4" presStyleCnt="5"/>
      <dgm:spPr/>
    </dgm:pt>
    <dgm:pt modelId="{003FF766-8E76-478F-8D0A-7C9B5BC30C3D}" type="pres">
      <dgm:prSet presAssocID="{806F1139-BCA3-4B53-97C4-9BD41F2BE638}" presName="horz1" presStyleCnt="0"/>
      <dgm:spPr/>
    </dgm:pt>
    <dgm:pt modelId="{4B358010-52AF-4888-BFC9-57DB22BD9EC6}" type="pres">
      <dgm:prSet presAssocID="{806F1139-BCA3-4B53-97C4-9BD41F2BE638}" presName="tx1" presStyleLbl="revTx" presStyleIdx="4" presStyleCnt="5"/>
      <dgm:spPr/>
    </dgm:pt>
    <dgm:pt modelId="{044F533E-EB78-4A28-9D91-679261C67804}" type="pres">
      <dgm:prSet presAssocID="{806F1139-BCA3-4B53-97C4-9BD41F2BE638}" presName="vert1" presStyleCnt="0"/>
      <dgm:spPr/>
    </dgm:pt>
  </dgm:ptLst>
  <dgm:cxnLst>
    <dgm:cxn modelId="{46D2682B-CF83-45E2-B1EB-0D28275983DE}" type="presOf" srcId="{EC33F7BF-F293-4076-BA9D-8AC0DD6B0E3E}" destId="{42CFEE52-C9A0-4D0A-B6AB-66C9E3FACA70}" srcOrd="0" destOrd="0" presId="urn:microsoft.com/office/officeart/2008/layout/LinedList"/>
    <dgm:cxn modelId="{359F7263-962E-428A-8137-1DD967EA3351}" type="presOf" srcId="{7F3AEA6D-787B-4C7C-92E0-47618511D7FC}" destId="{90435DE0-7E40-48C4-8FFF-77B5D7ADCD2C}" srcOrd="0" destOrd="0" presId="urn:microsoft.com/office/officeart/2008/layout/LinedList"/>
    <dgm:cxn modelId="{FF4A6749-2EF7-41FD-9677-F086A000C5EE}" srcId="{10CC201B-52A7-4AAE-AF81-ED9E6970CDAC}" destId="{51FEA6A9-DEDA-4053-9F12-130623D963EF}" srcOrd="3" destOrd="0" parTransId="{E44A8D7A-051D-40A7-BAF1-DC2004E1D554}" sibTransId="{E592C45A-5860-48F5-810F-C8DCED96E686}"/>
    <dgm:cxn modelId="{E23B7E69-C270-4B4C-95CC-E9AC6BD77CE0}" srcId="{10CC201B-52A7-4AAE-AF81-ED9E6970CDAC}" destId="{FD9B7DC2-0047-4B33-820A-3EA187A6EDC8}" srcOrd="0" destOrd="0" parTransId="{5C9AF05C-3B74-4859-8669-E9BB13C9B137}" sibTransId="{106F1919-B221-42B9-B37F-AEFF47FB6DB1}"/>
    <dgm:cxn modelId="{31616C4C-C12B-48BA-9F6E-92C8C370F6D9}" type="presOf" srcId="{806F1139-BCA3-4B53-97C4-9BD41F2BE638}" destId="{4B358010-52AF-4888-BFC9-57DB22BD9EC6}" srcOrd="0" destOrd="0" presId="urn:microsoft.com/office/officeart/2008/layout/LinedList"/>
    <dgm:cxn modelId="{AD7A1671-38A4-414F-9507-92A9D35A4AE8}" srcId="{10CC201B-52A7-4AAE-AF81-ED9E6970CDAC}" destId="{EC33F7BF-F293-4076-BA9D-8AC0DD6B0E3E}" srcOrd="1" destOrd="0" parTransId="{A61942BE-6682-45D2-A18A-3C555A856408}" sibTransId="{368E43DB-F96E-485B-9C0F-BF5A9118A4BC}"/>
    <dgm:cxn modelId="{A4582274-B2A4-47FD-B05E-994757B450D0}" type="presOf" srcId="{FD9B7DC2-0047-4B33-820A-3EA187A6EDC8}" destId="{36D0E1A2-B96D-4258-9951-931EED129D91}" srcOrd="0" destOrd="0" presId="urn:microsoft.com/office/officeart/2008/layout/LinedList"/>
    <dgm:cxn modelId="{83817699-BC2E-450C-8334-B4D251D1E06E}" srcId="{10CC201B-52A7-4AAE-AF81-ED9E6970CDAC}" destId="{7F3AEA6D-787B-4C7C-92E0-47618511D7FC}" srcOrd="2" destOrd="0" parTransId="{7938EFCA-4A6E-4ECB-AEA6-FFCC2AAE6CA8}" sibTransId="{27740473-B34E-4489-9D2D-6EB26DC0358B}"/>
    <dgm:cxn modelId="{F1817A9C-30C5-40C0-8535-5B04C8A41F27}" srcId="{10CC201B-52A7-4AAE-AF81-ED9E6970CDAC}" destId="{806F1139-BCA3-4B53-97C4-9BD41F2BE638}" srcOrd="4" destOrd="0" parTransId="{7784F13E-91DD-484E-9E05-D915E553CE51}" sibTransId="{008BF3D9-AA7C-4CF4-A932-24F699793EE3}"/>
    <dgm:cxn modelId="{DC8B05B4-23CC-476C-82D7-D5CFF15AFD57}" type="presOf" srcId="{10CC201B-52A7-4AAE-AF81-ED9E6970CDAC}" destId="{79A0C2FF-66F8-4A3C-ACB9-853F43E99003}" srcOrd="0" destOrd="0" presId="urn:microsoft.com/office/officeart/2008/layout/LinedList"/>
    <dgm:cxn modelId="{B33DBDC7-29EF-4F60-A6D4-9CE8A62D5AC2}" type="presOf" srcId="{51FEA6A9-DEDA-4053-9F12-130623D963EF}" destId="{BAF7F9DA-A43F-4995-8670-A4815571CE99}" srcOrd="0" destOrd="0" presId="urn:microsoft.com/office/officeart/2008/layout/LinedList"/>
    <dgm:cxn modelId="{91F10CA1-C40A-49BA-A54F-6ACA5AE8286D}" type="presParOf" srcId="{79A0C2FF-66F8-4A3C-ACB9-853F43E99003}" destId="{97285CB3-D9D7-45D6-BB61-0148FBA83A72}" srcOrd="0" destOrd="0" presId="urn:microsoft.com/office/officeart/2008/layout/LinedList"/>
    <dgm:cxn modelId="{5AA62C5B-EA15-44E4-AE5E-A56BF64D92DC}" type="presParOf" srcId="{79A0C2FF-66F8-4A3C-ACB9-853F43E99003}" destId="{E6297F1C-57C9-4646-B650-B4E1EFA004DC}" srcOrd="1" destOrd="0" presId="urn:microsoft.com/office/officeart/2008/layout/LinedList"/>
    <dgm:cxn modelId="{A9DC48B4-8768-40CD-8A65-7DB78AE52A48}" type="presParOf" srcId="{E6297F1C-57C9-4646-B650-B4E1EFA004DC}" destId="{36D0E1A2-B96D-4258-9951-931EED129D91}" srcOrd="0" destOrd="0" presId="urn:microsoft.com/office/officeart/2008/layout/LinedList"/>
    <dgm:cxn modelId="{1F2A0C14-7067-4ABC-99DE-05F4DEAEEC90}" type="presParOf" srcId="{E6297F1C-57C9-4646-B650-B4E1EFA004DC}" destId="{6AFFAA06-5566-4C9B-A04C-2342716DCF93}" srcOrd="1" destOrd="0" presId="urn:microsoft.com/office/officeart/2008/layout/LinedList"/>
    <dgm:cxn modelId="{F10F58F5-E95B-48C1-A934-A6D685F0506C}" type="presParOf" srcId="{79A0C2FF-66F8-4A3C-ACB9-853F43E99003}" destId="{3690C9BF-56E4-4C38-97B0-1B300BE9F645}" srcOrd="2" destOrd="0" presId="urn:microsoft.com/office/officeart/2008/layout/LinedList"/>
    <dgm:cxn modelId="{61C284AC-AB0E-4B78-B9E8-86486F283D33}" type="presParOf" srcId="{79A0C2FF-66F8-4A3C-ACB9-853F43E99003}" destId="{DDBA7FAE-1272-4F64-B66D-E3283C24E7F5}" srcOrd="3" destOrd="0" presId="urn:microsoft.com/office/officeart/2008/layout/LinedList"/>
    <dgm:cxn modelId="{0904B812-9FD5-4392-AC1D-902578182D71}" type="presParOf" srcId="{DDBA7FAE-1272-4F64-B66D-E3283C24E7F5}" destId="{42CFEE52-C9A0-4D0A-B6AB-66C9E3FACA70}" srcOrd="0" destOrd="0" presId="urn:microsoft.com/office/officeart/2008/layout/LinedList"/>
    <dgm:cxn modelId="{B6122CF2-00E4-491D-B8E1-7CFAA13F5335}" type="presParOf" srcId="{DDBA7FAE-1272-4F64-B66D-E3283C24E7F5}" destId="{B82F51FD-48D1-409E-893F-48A7581D0829}" srcOrd="1" destOrd="0" presId="urn:microsoft.com/office/officeart/2008/layout/LinedList"/>
    <dgm:cxn modelId="{ECFB65E7-C0C7-44B9-A6B8-4E82D1ABF977}" type="presParOf" srcId="{79A0C2FF-66F8-4A3C-ACB9-853F43E99003}" destId="{4758D6FB-AA57-42E1-9E82-F7EE12491DC2}" srcOrd="4" destOrd="0" presId="urn:microsoft.com/office/officeart/2008/layout/LinedList"/>
    <dgm:cxn modelId="{54FDD9EA-4F6A-4F20-914E-7C77BFDD0402}" type="presParOf" srcId="{79A0C2FF-66F8-4A3C-ACB9-853F43E99003}" destId="{80BFAB5D-F73E-4DB6-99A2-F43DDBD3A1EB}" srcOrd="5" destOrd="0" presId="urn:microsoft.com/office/officeart/2008/layout/LinedList"/>
    <dgm:cxn modelId="{F3F20928-E7DE-49D3-BF28-8C36F1201B61}" type="presParOf" srcId="{80BFAB5D-F73E-4DB6-99A2-F43DDBD3A1EB}" destId="{90435DE0-7E40-48C4-8FFF-77B5D7ADCD2C}" srcOrd="0" destOrd="0" presId="urn:microsoft.com/office/officeart/2008/layout/LinedList"/>
    <dgm:cxn modelId="{92CA279F-7BF0-4ABA-834A-534E11A278EF}" type="presParOf" srcId="{80BFAB5D-F73E-4DB6-99A2-F43DDBD3A1EB}" destId="{0BF71D19-C891-4CB8-A2DD-1019DD311894}" srcOrd="1" destOrd="0" presId="urn:microsoft.com/office/officeart/2008/layout/LinedList"/>
    <dgm:cxn modelId="{0D64E521-413F-49A6-9C61-55415372B1E0}" type="presParOf" srcId="{79A0C2FF-66F8-4A3C-ACB9-853F43E99003}" destId="{4B4D7D0E-44DE-4E43-B2B2-73DE9126E3FF}" srcOrd="6" destOrd="0" presId="urn:microsoft.com/office/officeart/2008/layout/LinedList"/>
    <dgm:cxn modelId="{730D8951-3433-46AF-AC17-E73BA44D9A04}" type="presParOf" srcId="{79A0C2FF-66F8-4A3C-ACB9-853F43E99003}" destId="{EAD49DEB-9DFC-44DD-8E2B-15E161A2246F}" srcOrd="7" destOrd="0" presId="urn:microsoft.com/office/officeart/2008/layout/LinedList"/>
    <dgm:cxn modelId="{AF344EFC-7A26-452D-94E0-E350D1CF12F2}" type="presParOf" srcId="{EAD49DEB-9DFC-44DD-8E2B-15E161A2246F}" destId="{BAF7F9DA-A43F-4995-8670-A4815571CE99}" srcOrd="0" destOrd="0" presId="urn:microsoft.com/office/officeart/2008/layout/LinedList"/>
    <dgm:cxn modelId="{3A2F8F82-3547-4845-8526-BED0EE4675D6}" type="presParOf" srcId="{EAD49DEB-9DFC-44DD-8E2B-15E161A2246F}" destId="{89C00D58-3B3D-40E6-836F-52339C85A6E3}" srcOrd="1" destOrd="0" presId="urn:microsoft.com/office/officeart/2008/layout/LinedList"/>
    <dgm:cxn modelId="{872F4196-3BDA-487C-80B7-A88E89AC22CD}" type="presParOf" srcId="{79A0C2FF-66F8-4A3C-ACB9-853F43E99003}" destId="{122CEFAF-052D-440F-BFE7-37EA6704D0A1}" srcOrd="8" destOrd="0" presId="urn:microsoft.com/office/officeart/2008/layout/LinedList"/>
    <dgm:cxn modelId="{1559C5B0-E2E6-4332-9EC9-4AF287991534}" type="presParOf" srcId="{79A0C2FF-66F8-4A3C-ACB9-853F43E99003}" destId="{003FF766-8E76-478F-8D0A-7C9B5BC30C3D}" srcOrd="9" destOrd="0" presId="urn:microsoft.com/office/officeart/2008/layout/LinedList"/>
    <dgm:cxn modelId="{9601F5C8-3499-4D4B-AFF3-39D034A230A5}" type="presParOf" srcId="{003FF766-8E76-478F-8D0A-7C9B5BC30C3D}" destId="{4B358010-52AF-4888-BFC9-57DB22BD9EC6}" srcOrd="0" destOrd="0" presId="urn:microsoft.com/office/officeart/2008/layout/LinedList"/>
    <dgm:cxn modelId="{BA640046-FA11-41E4-9AE6-8484F36E7C33}" type="presParOf" srcId="{003FF766-8E76-478F-8D0A-7C9B5BC30C3D}" destId="{044F533E-EB78-4A28-9D91-679261C678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5CB3-D9D7-45D6-BB61-0148FBA83A72}">
      <dsp:nvSpPr>
        <dsp:cNvPr id="0" name=""/>
        <dsp:cNvSpPr/>
      </dsp:nvSpPr>
      <dsp:spPr>
        <a:xfrm>
          <a:off x="0" y="668"/>
          <a:ext cx="138617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0E1A2-B96D-4258-9951-931EED129D91}">
      <dsp:nvSpPr>
        <dsp:cNvPr id="0" name=""/>
        <dsp:cNvSpPr/>
      </dsp:nvSpPr>
      <dsp:spPr>
        <a:xfrm>
          <a:off x="0" y="668"/>
          <a:ext cx="13861732" cy="109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16. mars: Opplæringskurs for brukerrepresentanter </a:t>
          </a:r>
          <a:br>
            <a:rPr lang="nb-NO" sz="3200" kern="1200" dirty="0"/>
          </a:br>
          <a:r>
            <a:rPr lang="nb-NO" sz="3200" kern="1200" dirty="0"/>
            <a:t>(utsatt inntil videre )</a:t>
          </a:r>
          <a:endParaRPr lang="en-US" sz="3200" kern="1200" dirty="0"/>
        </a:p>
      </dsp:txBody>
      <dsp:txXfrm>
        <a:off x="0" y="668"/>
        <a:ext cx="13861732" cy="1094269"/>
      </dsp:txXfrm>
    </dsp:sp>
    <dsp:sp modelId="{3690C9BF-56E4-4C38-97B0-1B300BE9F645}">
      <dsp:nvSpPr>
        <dsp:cNvPr id="0" name=""/>
        <dsp:cNvSpPr/>
      </dsp:nvSpPr>
      <dsp:spPr>
        <a:xfrm>
          <a:off x="0" y="1094937"/>
          <a:ext cx="138617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FEE52-C9A0-4D0A-B6AB-66C9E3FACA70}">
      <dsp:nvSpPr>
        <dsp:cNvPr id="0" name=""/>
        <dsp:cNvSpPr/>
      </dsp:nvSpPr>
      <dsp:spPr>
        <a:xfrm>
          <a:off x="0" y="1094937"/>
          <a:ext cx="13861732" cy="109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19. april: Kurs for nye tillitsvalgte i fylkene (Teams)</a:t>
          </a:r>
          <a:endParaRPr lang="en-US" sz="3200" kern="1200" dirty="0"/>
        </a:p>
      </dsp:txBody>
      <dsp:txXfrm>
        <a:off x="0" y="1094937"/>
        <a:ext cx="13861732" cy="1094269"/>
      </dsp:txXfrm>
    </dsp:sp>
    <dsp:sp modelId="{4758D6FB-AA57-42E1-9E82-F7EE12491DC2}">
      <dsp:nvSpPr>
        <dsp:cNvPr id="0" name=""/>
        <dsp:cNvSpPr/>
      </dsp:nvSpPr>
      <dsp:spPr>
        <a:xfrm>
          <a:off x="0" y="2189207"/>
          <a:ext cx="138617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35DE0-7E40-48C4-8FFF-77B5D7ADCD2C}">
      <dsp:nvSpPr>
        <dsp:cNvPr id="0" name=""/>
        <dsp:cNvSpPr/>
      </dsp:nvSpPr>
      <dsp:spPr>
        <a:xfrm>
          <a:off x="0" y="2189207"/>
          <a:ext cx="13861732" cy="109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1" kern="1200" dirty="0"/>
            <a:t>Utsatt til 3. mai</a:t>
          </a:r>
          <a:r>
            <a:rPr lang="nb-NO" sz="3200" kern="1200" dirty="0"/>
            <a:t>: Kurs i likepersonsarbeid for ansvarlige for likepersonsaktiviteter i fylkene den (Teams)</a:t>
          </a:r>
          <a:endParaRPr lang="en-US" sz="3200" kern="1200" dirty="0"/>
        </a:p>
      </dsp:txBody>
      <dsp:txXfrm>
        <a:off x="0" y="2189207"/>
        <a:ext cx="13861732" cy="1094269"/>
      </dsp:txXfrm>
    </dsp:sp>
    <dsp:sp modelId="{4B4D7D0E-44DE-4E43-B2B2-73DE9126E3FF}">
      <dsp:nvSpPr>
        <dsp:cNvPr id="0" name=""/>
        <dsp:cNvSpPr/>
      </dsp:nvSpPr>
      <dsp:spPr>
        <a:xfrm>
          <a:off x="0" y="3283476"/>
          <a:ext cx="138617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7F9DA-A43F-4995-8670-A4815571CE99}">
      <dsp:nvSpPr>
        <dsp:cNvPr id="0" name=""/>
        <dsp:cNvSpPr/>
      </dsp:nvSpPr>
      <dsp:spPr>
        <a:xfrm>
          <a:off x="0" y="3283476"/>
          <a:ext cx="13861732" cy="109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I løpet av april</a:t>
          </a:r>
          <a:r>
            <a:rPr lang="nb-NO" sz="3200" kern="1200"/>
            <a:t>/mai: </a:t>
          </a:r>
          <a:r>
            <a:rPr lang="nb-NO" sz="3200" kern="1200" dirty="0"/>
            <a:t>Opplæring av nettansvarlige i fylkene (Teams)</a:t>
          </a:r>
          <a:endParaRPr lang="en-US" sz="3200" kern="1200" dirty="0"/>
        </a:p>
      </dsp:txBody>
      <dsp:txXfrm>
        <a:off x="0" y="3283476"/>
        <a:ext cx="13861732" cy="1094269"/>
      </dsp:txXfrm>
    </dsp:sp>
    <dsp:sp modelId="{122CEFAF-052D-440F-BFE7-37EA6704D0A1}">
      <dsp:nvSpPr>
        <dsp:cNvPr id="0" name=""/>
        <dsp:cNvSpPr/>
      </dsp:nvSpPr>
      <dsp:spPr>
        <a:xfrm>
          <a:off x="0" y="4377746"/>
          <a:ext cx="138617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58010-52AF-4888-BFC9-57DB22BD9EC6}">
      <dsp:nvSpPr>
        <dsp:cNvPr id="0" name=""/>
        <dsp:cNvSpPr/>
      </dsp:nvSpPr>
      <dsp:spPr>
        <a:xfrm>
          <a:off x="0" y="4377746"/>
          <a:ext cx="13861732" cy="109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7. juni: Interessepolitisk påvirkningskurs (Teams)</a:t>
          </a:r>
          <a:endParaRPr lang="en-US" sz="3200" kern="1200"/>
        </a:p>
      </dsp:txBody>
      <dsp:txXfrm>
        <a:off x="0" y="4377746"/>
        <a:ext cx="13861732" cy="109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F1107-4776-4743-BCCC-7EBEF39D60A7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D71A-9926-46F6-B1BB-2D739B6882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02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383D-A348-4458-9948-9D2D02BFFDB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77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383D-A348-4458-9948-9D2D02BFFDB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01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9609" y="2592324"/>
            <a:ext cx="6480810" cy="990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9609" y="3581400"/>
            <a:ext cx="6480810" cy="4483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461058" y="2592324"/>
            <a:ext cx="6480810" cy="989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461058" y="3581399"/>
            <a:ext cx="6480810" cy="448360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160379"/>
            <a:ext cx="14019431" cy="941137"/>
          </a:xfrm>
        </p:spPr>
        <p:txBody>
          <a:bodyPr anchor="t" anchorCtr="0">
            <a:normAutofit/>
          </a:bodyPr>
          <a:lstStyle>
            <a:lvl1pPr>
              <a:defRPr sz="7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393299"/>
            <a:ext cx="14019431" cy="1248259"/>
          </a:xfrm>
        </p:spPr>
        <p:txBody>
          <a:bodyPr>
            <a:normAutofit/>
          </a:bodyPr>
          <a:lstStyle>
            <a:lvl1pPr marL="0" indent="0">
              <a:buNone/>
              <a:defRPr sz="43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19.04.2023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461058" y="1260157"/>
            <a:ext cx="6480810" cy="66104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9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6254413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00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434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561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590799"/>
            <a:ext cx="13861732" cy="54726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491" y="8595439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5334" y="8595439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25214" y="8595439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65" r:id="rId11"/>
    <p:sldLayoutId id="2147483666" r:id="rId12"/>
    <p:sldLayoutId id="2147483654" r:id="rId13"/>
    <p:sldLayoutId id="2147483655" r:id="rId14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6000" indent="-396000" algn="l" defTabSz="1219078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.no/om-oss/vi-mener/styringsdokumenter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6600" dirty="0"/>
              <a:t>Velkommen til opplæringskurs for tillitsvalgte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nb-NO" dirty="0"/>
            </a:br>
            <a:r>
              <a:rPr lang="nb-NO" dirty="0"/>
              <a:t>Del 1: Introduksjon til CP-foreningen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19.04.2023 Kristin Benestad, rådgiver i CP-foreningen</a:t>
            </a:r>
          </a:p>
        </p:txBody>
      </p:sp>
    </p:spTree>
    <p:extLst>
      <p:ext uri="{BB962C8B-B14F-4D97-AF65-F5344CB8AC3E}">
        <p14:creationId xmlns:p14="http://schemas.microsoft.com/office/powerpoint/2010/main" val="428889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DC3701-D493-E91A-2893-98FB7A77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Valgkampbudskap i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2D43A9-4E91-3E77-61A4-71B851B48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nb-NO" sz="2800" b="1" dirty="0"/>
              <a:t>Overordnet budskap: </a:t>
            </a:r>
            <a:br>
              <a:rPr lang="nb-NO" sz="2800" b="1" dirty="0"/>
            </a:br>
            <a:r>
              <a:rPr lang="nb-NO" sz="2800" dirty="0"/>
              <a:t>Tjenestetilbudet og oppfølgingstilbudet til barn, unge og voksne med CP og lignende funksjonsnedsettelser i kommunene</a:t>
            </a:r>
          </a:p>
          <a:p>
            <a:pPr marL="0" indent="0">
              <a:buClrTx/>
              <a:buNone/>
            </a:pPr>
            <a:endParaRPr lang="nb-NO" sz="2800" b="1" dirty="0"/>
          </a:p>
          <a:p>
            <a:pPr marL="0" indent="0">
              <a:buClrTx/>
              <a:buNone/>
            </a:pPr>
            <a:r>
              <a:rPr lang="nb-NO" sz="2800" b="1" dirty="0"/>
              <a:t>Spesifikke saker:</a:t>
            </a:r>
          </a:p>
          <a:p>
            <a:pPr>
              <a:buClrTx/>
            </a:pPr>
            <a:r>
              <a:rPr lang="nb-NO" sz="2800" dirty="0"/>
              <a:t>Koordinering av tjenester og barnekoordinator</a:t>
            </a:r>
          </a:p>
          <a:p>
            <a:pPr>
              <a:buClrTx/>
            </a:pPr>
            <a:r>
              <a:rPr lang="nb-NO" sz="2800" dirty="0"/>
              <a:t>BPA</a:t>
            </a:r>
          </a:p>
          <a:p>
            <a:pPr>
              <a:buClrTx/>
            </a:pPr>
            <a:r>
              <a:rPr lang="nb-NO" sz="2800" dirty="0"/>
              <a:t>Tverrfaglig habiliteringstilbud</a:t>
            </a:r>
          </a:p>
          <a:p>
            <a:pPr>
              <a:buClrTx/>
            </a:pPr>
            <a:r>
              <a:rPr lang="nb-NO" sz="2800" dirty="0"/>
              <a:t>Fysioterapi</a:t>
            </a:r>
            <a:br>
              <a:rPr lang="nb-NO" sz="2800" dirty="0"/>
            </a:br>
            <a:br>
              <a:rPr lang="nb-NO" sz="2800" b="1" dirty="0"/>
            </a:br>
            <a:br>
              <a:rPr lang="nb-NO" sz="2800" dirty="0"/>
            </a:br>
            <a:endParaRPr lang="nb-NO" sz="28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628993-9F43-8E38-B863-2DCDAA3A7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3447" y="2587752"/>
            <a:ext cx="6480810" cy="5472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/>
              <a:t>Arbeidsplan videre:</a:t>
            </a:r>
          </a:p>
          <a:p>
            <a:pPr>
              <a:buClrTx/>
            </a:pPr>
            <a:r>
              <a:rPr lang="nb-NO" sz="2400" dirty="0"/>
              <a:t>Formulere budskap og krav</a:t>
            </a:r>
          </a:p>
          <a:p>
            <a:pPr>
              <a:buClrTx/>
            </a:pPr>
            <a:r>
              <a:rPr lang="nb-NO" sz="2400" dirty="0"/>
              <a:t>Motta innspill/erfaringer, blant annet gjennom spørreundersøkelser</a:t>
            </a:r>
          </a:p>
          <a:p>
            <a:pPr>
              <a:buClrTx/>
            </a:pPr>
            <a:r>
              <a:rPr lang="nb-NO" sz="2400" dirty="0"/>
              <a:t>Finne gode case, lage medieutspill</a:t>
            </a:r>
          </a:p>
          <a:p>
            <a:pPr>
              <a:buClrTx/>
            </a:pPr>
            <a:r>
              <a:rPr lang="nb-NO" sz="2400" dirty="0"/>
              <a:t>Spre informasjon om budskapet</a:t>
            </a:r>
          </a:p>
          <a:p>
            <a:pPr>
              <a:buClrTx/>
            </a:pPr>
            <a:r>
              <a:rPr lang="nb-NO" sz="2400" dirty="0"/>
              <a:t>Påvirke politikere, både lokalt og sentralt</a:t>
            </a:r>
          </a:p>
          <a:p>
            <a:pPr>
              <a:buClrTx/>
            </a:pPr>
            <a:r>
              <a:rPr lang="nb-NO" sz="2400" dirty="0"/>
              <a:t>Arrangere to møter på Arendalsuka, samarbeide med andre organisasjoner.</a:t>
            </a:r>
          </a:p>
          <a:p>
            <a:pPr marL="0" indent="0">
              <a:buClrTx/>
              <a:buNone/>
            </a:pP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8088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F31871-5ED2-4186-A5AC-04E04EF5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Likepersonsarbeid</a:t>
            </a:r>
            <a:r>
              <a:rPr lang="nb-NO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136AE4-E525-4077-84AB-F26C7F139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765" y="2592324"/>
            <a:ext cx="6480810" cy="5472684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endParaRPr lang="nb-NO" sz="3200" dirty="0"/>
          </a:p>
          <a:p>
            <a:pPr>
              <a:buClrTx/>
            </a:pPr>
            <a:r>
              <a:rPr lang="nb-NO" sz="3200" dirty="0"/>
              <a:t>Pr. 31.12.22 har 26  telefonkontakter i vår nasjonale telefonkontaktordning</a:t>
            </a:r>
          </a:p>
          <a:p>
            <a:pPr>
              <a:buClrTx/>
            </a:pPr>
            <a:r>
              <a:rPr lang="nb-NO" sz="3200" dirty="0"/>
              <a:t>Vi har nylig rekruttert fire nye, blant annet to under 30 år.</a:t>
            </a:r>
          </a:p>
          <a:p>
            <a:pPr>
              <a:buClrTx/>
            </a:pPr>
            <a:r>
              <a:rPr lang="nb-NO" sz="3200" dirty="0"/>
              <a:t>Vi har også en nasjonal rådgivningstelefon</a:t>
            </a:r>
          </a:p>
          <a:p>
            <a:pPr>
              <a:buClrTx/>
            </a:pPr>
            <a:r>
              <a:rPr lang="nb-NO" sz="3200" dirty="0"/>
              <a:t>I tillegg kan vi og våre medlemmer benytte seg av FFO s rettighetssenter.</a:t>
            </a:r>
          </a:p>
          <a:p>
            <a:pPr marL="0" indent="0">
              <a:buClrTx/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E8E26334-CA35-4C9E-ABE4-48BE01372A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058" y="3168281"/>
            <a:ext cx="6358912" cy="3116594"/>
          </a:xfrm>
        </p:spPr>
      </p:pic>
    </p:spTree>
    <p:extLst>
      <p:ext uri="{BB962C8B-B14F-4D97-AF65-F5344CB8AC3E}">
        <p14:creationId xmlns:p14="http://schemas.microsoft.com/office/powerpoint/2010/main" val="11922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E4E58-B765-4181-B5DB-1FD94DFE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2"/>
                </a:solidFill>
              </a:rPr>
              <a:t>Bredden i likepersonsarbeidet vårt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323231-D2DE-44BA-9BC2-0FE31E58E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366010"/>
            <a:ext cx="5780723" cy="569899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nb-NO" sz="3600" b="1" dirty="0"/>
              <a:t>a) en-til-en basert aktivitet: </a:t>
            </a:r>
            <a:r>
              <a:rPr lang="nb-NO" sz="3600" dirty="0"/>
              <a:t>telefon/kontakttjeneste/</a:t>
            </a:r>
            <a:br>
              <a:rPr lang="nb-NO" sz="3600" dirty="0"/>
            </a:br>
            <a:r>
              <a:rPr lang="nb-NO" sz="3600" dirty="0"/>
              <a:t>rådgivningstjeneste</a:t>
            </a:r>
          </a:p>
          <a:p>
            <a:pPr>
              <a:buClrTx/>
            </a:pPr>
            <a:r>
              <a:rPr lang="nb-NO" sz="3600" b="1" dirty="0"/>
              <a:t>b) gruppebaserte aktiviteter: </a:t>
            </a:r>
            <a:br>
              <a:rPr lang="nb-NO" sz="3600" b="1" dirty="0"/>
            </a:br>
            <a:r>
              <a:rPr lang="nb-NO" sz="3600" dirty="0"/>
              <a:t>likemannskurs, samtalegrupper og aktivitetsgrupper.</a:t>
            </a:r>
          </a:p>
          <a:p>
            <a:pPr marL="0" indent="0">
              <a:buClrTx/>
              <a:buNone/>
            </a:pPr>
            <a:br>
              <a:rPr lang="nb-NO" sz="3600" dirty="0"/>
            </a:br>
            <a:endParaRPr lang="nb-NO" sz="36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86AFFB-86B1-46B2-B4C8-8103A57F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9692" y="2286000"/>
            <a:ext cx="8382000" cy="6424246"/>
          </a:xfrm>
        </p:spPr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nb-NO" sz="3800" dirty="0"/>
              <a:t>Den nasjonale telefonkontaktordningen bestående 26 likepersoner </a:t>
            </a:r>
          </a:p>
          <a:p>
            <a:pPr>
              <a:buClrTx/>
            </a:pPr>
            <a:r>
              <a:rPr lang="nb-NO" sz="3800" dirty="0"/>
              <a:t>Den nasjonale rådgivningstelefonen</a:t>
            </a:r>
            <a:br>
              <a:rPr lang="nb-NO" sz="3800" dirty="0"/>
            </a:br>
            <a:r>
              <a:rPr lang="nb-NO" sz="3800" dirty="0"/>
              <a:t>v/Helle</a:t>
            </a:r>
          </a:p>
          <a:p>
            <a:pPr>
              <a:buClrTx/>
            </a:pPr>
            <a:r>
              <a:rPr lang="nb-NO" sz="3800" dirty="0"/>
              <a:t>Opplæringskurs og erfaringssamlinger for likepersoner.</a:t>
            </a:r>
          </a:p>
          <a:p>
            <a:pPr>
              <a:buClrTx/>
            </a:pPr>
            <a:r>
              <a:rPr lang="nb-NO" sz="3800" dirty="0"/>
              <a:t>Målgruppebaserte kurs på storsamlingen </a:t>
            </a:r>
          </a:p>
          <a:p>
            <a:pPr>
              <a:buClrTx/>
            </a:pPr>
            <a:r>
              <a:rPr lang="nb-NO" sz="3800" dirty="0"/>
              <a:t>Målgruppebaserte samlinger i fylkeslagene: </a:t>
            </a:r>
            <a:br>
              <a:rPr lang="nb-NO" sz="3800" dirty="0"/>
            </a:br>
            <a:r>
              <a:rPr lang="nb-NO" sz="3800" dirty="0"/>
              <a:t>Ungdomstreff, foreldretreff, seniortreff, besteforeldretreff, treff for voksne med lett grad av CP, foreldre til tenåringer med alvorlig grad av CP.</a:t>
            </a:r>
          </a:p>
          <a:p>
            <a:pPr>
              <a:buClrTx/>
            </a:pPr>
            <a:r>
              <a:rPr lang="nb-NO" sz="3800" dirty="0"/>
              <a:t>Målgruppebaserte og tilrettelagte aktiviteter: kokkekurs, Sabeltanngym, terapi-ridning, terapibading, </a:t>
            </a:r>
            <a:r>
              <a:rPr lang="nb-NO" sz="3800" dirty="0" err="1"/>
              <a:t>sitski</a:t>
            </a:r>
            <a:r>
              <a:rPr lang="nb-NO" sz="3800" dirty="0"/>
              <a:t> osv.</a:t>
            </a:r>
          </a:p>
          <a:p>
            <a:pPr>
              <a:buClrTx/>
            </a:pPr>
            <a:r>
              <a:rPr lang="nb-NO" sz="3800" dirty="0"/>
              <a:t>Fysiske og digitale temamøter </a:t>
            </a:r>
          </a:p>
          <a:p>
            <a:pPr>
              <a:buClrTx/>
            </a:pPr>
            <a:r>
              <a:rPr lang="nb-NO" sz="3800" dirty="0"/>
              <a:t>Facebook-grupper </a:t>
            </a:r>
          </a:p>
          <a:p>
            <a:pPr>
              <a:buClrTx/>
            </a:pPr>
            <a:r>
              <a:rPr lang="nb-NO" sz="3800" dirty="0"/>
              <a:t>Aktiviteter i regi av de nye nettverkene </a:t>
            </a:r>
            <a:br>
              <a:rPr lang="nb-NO" sz="3800" dirty="0"/>
            </a:br>
            <a:br>
              <a:rPr lang="nb-NO" sz="3800" dirty="0"/>
            </a:br>
            <a:endParaRPr lang="nb-NO" sz="3800" dirty="0"/>
          </a:p>
          <a:p>
            <a:pPr marL="0" indent="0">
              <a:buClrTx/>
              <a:buNone/>
            </a:pPr>
            <a:br>
              <a:rPr lang="nb-NO" sz="3800" dirty="0"/>
            </a:br>
            <a:endParaRPr lang="nb-NO" sz="3800" dirty="0"/>
          </a:p>
          <a:p>
            <a:pPr>
              <a:buClrTx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9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Nettverk</a:t>
            </a:r>
            <a:r>
              <a:rPr lang="nb-NO" sz="4800" dirty="0">
                <a:solidFill>
                  <a:schemeClr val="tx1"/>
                </a:solidFill>
              </a:rPr>
              <a:t>  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nb-NO" sz="3600" dirty="0"/>
              <a:t>Landsmøtet 2022 vedtok </a:t>
            </a:r>
            <a:r>
              <a:rPr lang="nb-NO" sz="3600" b="1" dirty="0"/>
              <a:t>retningslinjer</a:t>
            </a:r>
            <a:r>
              <a:rPr lang="nb-NO" sz="3600" dirty="0"/>
              <a:t> for etablering og oppfølging av nettverk i CP-foreningen.</a:t>
            </a:r>
          </a:p>
          <a:p>
            <a:pPr>
              <a:buClrTx/>
            </a:pPr>
            <a:r>
              <a:rPr lang="nb-NO" sz="3600" b="1" dirty="0"/>
              <a:t>Følgende nettverk er etablert:</a:t>
            </a:r>
            <a:br>
              <a:rPr lang="nb-NO" sz="3600" dirty="0"/>
            </a:br>
            <a:r>
              <a:rPr lang="nb-NO" sz="3600" dirty="0"/>
              <a:t>a) Voksne med lett grad av CP </a:t>
            </a:r>
            <a:br>
              <a:rPr lang="nb-NO" sz="3600" dirty="0"/>
            </a:br>
            <a:r>
              <a:rPr lang="nb-NO" sz="3600" dirty="0"/>
              <a:t>b) Småbarnsforeldre</a:t>
            </a:r>
            <a:br>
              <a:rPr lang="nb-NO" sz="3600" dirty="0"/>
            </a:br>
            <a:r>
              <a:rPr lang="nb-NO" sz="3600" dirty="0"/>
              <a:t>c) Ungdom</a:t>
            </a:r>
          </a:p>
          <a:p>
            <a:pPr>
              <a:buClrTx/>
            </a:pPr>
            <a:r>
              <a:rPr lang="nb-NO" sz="3600" b="1" dirty="0"/>
              <a:t>Hovedmålsetning: </a:t>
            </a:r>
            <a:br>
              <a:rPr lang="nb-NO" sz="3600" b="1" dirty="0"/>
            </a:br>
            <a:r>
              <a:rPr lang="nb-NO" sz="3600" dirty="0"/>
              <a:t>Skape økt aktivitet, legge til rette for at flere føler tilhørighet, få innspill i viktige saker.</a:t>
            </a:r>
          </a:p>
          <a:p>
            <a:pPr>
              <a:buClrTx/>
            </a:pPr>
            <a:r>
              <a:rPr lang="nb-NO" sz="3600" dirty="0"/>
              <a:t>Det skjer også </a:t>
            </a:r>
            <a:r>
              <a:rPr lang="nb-NO" sz="3600" b="1" dirty="0"/>
              <a:t>nettverksaktivitet i fylkene</a:t>
            </a:r>
            <a:r>
              <a:rPr lang="nb-NO" sz="3600" dirty="0"/>
              <a:t>, blant annet jevnlige treff for voksne med lett grad av CP i Oslo og Akershus (se bilde) </a:t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6" name="Plassholder for innhold 5" descr="Et bilde som inneholder gulv, innendørs, tak, rom&#10;&#10;Automatisk generert beskrivelse">
            <a:extLst>
              <a:ext uri="{FF2B5EF4-FFF2-40B4-BE49-F238E27FC236}">
                <a16:creationId xmlns:a16="http://schemas.microsoft.com/office/drawing/2014/main" id="{98DC8F64-BBDC-90BA-0FDA-31A7C66F9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75" y="2592324"/>
            <a:ext cx="6480175" cy="5166185"/>
          </a:xfrm>
        </p:spPr>
      </p:pic>
    </p:spTree>
    <p:extLst>
      <p:ext uri="{BB962C8B-B14F-4D97-AF65-F5344CB8AC3E}">
        <p14:creationId xmlns:p14="http://schemas.microsoft.com/office/powerpoint/2010/main" val="319986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4" y="178849"/>
            <a:ext cx="6480810" cy="1800285"/>
          </a:xfrm>
        </p:spPr>
        <p:txBody>
          <a:bodyPr anchor="b"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Inntektsarbeid</a:t>
            </a:r>
            <a:r>
              <a:rPr lang="nb-NO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80362"/>
            <a:ext cx="7470484" cy="548464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000" dirty="0"/>
              <a:t>Landsmøtet 2022 vedtok at CP-foreningen skal starte opp med inntektsarbeid/</a:t>
            </a:r>
            <a:r>
              <a:rPr lang="nb-NO" sz="2000" dirty="0" err="1"/>
              <a:t>fundraising</a:t>
            </a:r>
            <a:endParaRPr lang="nb-NO" sz="2000" dirty="0"/>
          </a:p>
          <a:p>
            <a:pPr>
              <a:buClrTx/>
            </a:pPr>
            <a:r>
              <a:rPr lang="nb-NO" sz="2000" dirty="0"/>
              <a:t>Målet er å oppnå et større økonomisk handlingsrom, hovedsakelig gjennom å knytte til oss faste givere.</a:t>
            </a:r>
          </a:p>
          <a:p>
            <a:pPr>
              <a:buClrTx/>
            </a:pPr>
            <a:r>
              <a:rPr lang="nb-NO" sz="2000" dirty="0"/>
              <a:t>Den første DM (brev i posten om å gi gave) ble sendt i november og det ble lagt med et avtalegiroskjema i forrige CP-blad.</a:t>
            </a:r>
          </a:p>
          <a:p>
            <a:pPr>
              <a:buClrTx/>
            </a:pPr>
            <a:r>
              <a:rPr lang="nb-NO" sz="2000" dirty="0"/>
              <a:t>Vi planlegger to nye DM i 2023 og kampanje via sosiale medier</a:t>
            </a:r>
          </a:p>
          <a:p>
            <a:pPr>
              <a:buClrTx/>
            </a:pPr>
            <a:r>
              <a:rPr lang="nb-NO" sz="2000" dirty="0"/>
              <a:t>Etter påske ble det ansatt en i 100% stilling for å følge opp dette arbeidet</a:t>
            </a:r>
          </a:p>
          <a:p>
            <a:pPr>
              <a:buClrTx/>
            </a:pPr>
            <a:r>
              <a:rPr lang="nb-NO" sz="2000" dirty="0"/>
              <a:t>Involvering av fylkene (Agder har sagt seg villig til å bli pilot)</a:t>
            </a:r>
          </a:p>
          <a:p>
            <a:pPr>
              <a:buClrTx/>
            </a:pPr>
            <a:r>
              <a:rPr lang="nb-NO" sz="2000" dirty="0"/>
              <a:t>Det jobbes kontinuerlig med budskap: Hvorfor skal noen gi penger til oss?</a:t>
            </a:r>
          </a:p>
          <a:p>
            <a:pPr marL="0" indent="0">
              <a:buClrTx/>
              <a:buNone/>
            </a:pPr>
            <a:r>
              <a:rPr lang="nb-NO" sz="2000" dirty="0"/>
              <a:t> 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8DC8F64-BBDC-90BA-0FDA-31A7C66F93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72802" y="1260157"/>
            <a:ext cx="3057322" cy="6610427"/>
          </a:xfrm>
          <a:noFill/>
        </p:spPr>
      </p:pic>
    </p:spTree>
    <p:extLst>
      <p:ext uri="{BB962C8B-B14F-4D97-AF65-F5344CB8AC3E}">
        <p14:creationId xmlns:p14="http://schemas.microsoft.com/office/powerpoint/2010/main" val="342426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</p:spPr>
        <p:txBody>
          <a:bodyPr anchor="b"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Prosjekter </a:t>
            </a:r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7AD1DBB-A7F4-433A-1688-0E20BD2F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" r="1" b="30965"/>
          <a:stretch/>
        </p:blipFill>
        <p:spPr>
          <a:xfrm>
            <a:off x="1260157" y="2592324"/>
            <a:ext cx="6480810" cy="5472684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nb-NO" sz="2400" dirty="0"/>
              <a:t>Vi har nylig lansert en nytt informasjonspakke til foreldre som nylig har fått barn med CP-diagnose (se bilde)</a:t>
            </a:r>
          </a:p>
          <a:p>
            <a:pPr>
              <a:buClrTx/>
            </a:pPr>
            <a:r>
              <a:rPr lang="nb-NO" sz="2400" dirty="0"/>
              <a:t>Vi har nylig fått innvilget støtte fra Helsedirektoratet til en Podkast.</a:t>
            </a:r>
            <a:br>
              <a:rPr lang="nb-NO" sz="2400" dirty="0"/>
            </a:br>
            <a:r>
              <a:rPr lang="nb-NO" sz="2400" dirty="0"/>
              <a:t>Ulike temaer og målgrupper i hver episode.</a:t>
            </a:r>
          </a:p>
          <a:p>
            <a:pPr>
              <a:buClrTx/>
            </a:pPr>
            <a:r>
              <a:rPr lang="nb-NO" sz="2400" dirty="0"/>
              <a:t>Rett før jul ble ny bok om Sivert lansert, «Sivert vil ikke».</a:t>
            </a:r>
          </a:p>
          <a:p>
            <a:pPr>
              <a:buClrTx/>
            </a:pPr>
            <a:r>
              <a:rPr lang="nb-NO" sz="2400" dirty="0"/>
              <a:t>Vi vil også minne om prosjektet om ungdom og usynlig CP som hadde i høst. Dere finner filmene på nettsida vår.</a:t>
            </a:r>
          </a:p>
          <a:p>
            <a:pPr>
              <a:buClrTx/>
            </a:pPr>
            <a:r>
              <a:rPr lang="nb-NO" sz="2400" dirty="0"/>
              <a:t>Vi søker Stiftelsen Dam om mye, det kan også fylkene gjøre gjennom Ekspressmidler (inntil 40.000)</a:t>
            </a:r>
            <a:br>
              <a:rPr lang="nb-NO" sz="2400" dirty="0"/>
            </a:br>
            <a:endParaRPr lang="nb-NO" sz="2400" dirty="0"/>
          </a:p>
          <a:p>
            <a:pPr>
              <a:buClrTx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5971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Planlagte arrangementer  </a:t>
            </a:r>
            <a:endParaRPr lang="nb-NO" sz="48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nb-NO" sz="3600" dirty="0"/>
              <a:t>Barneleir den 22. juni -1. juli, Risøya</a:t>
            </a:r>
          </a:p>
          <a:p>
            <a:pPr>
              <a:buClrTx/>
            </a:pPr>
            <a:r>
              <a:rPr lang="nb-NO" sz="3600" dirty="0"/>
              <a:t>Ungdomsleir den 17. juli til 26. juli, Eidene (se bilde)</a:t>
            </a:r>
          </a:p>
          <a:p>
            <a:pPr>
              <a:buClrTx/>
            </a:pPr>
            <a:r>
              <a:rPr lang="nb-NO" sz="3600" dirty="0"/>
              <a:t>Voksenleir den 27.juli til 5. august, Eidene</a:t>
            </a:r>
          </a:p>
          <a:p>
            <a:pPr>
              <a:buClrTx/>
            </a:pPr>
            <a:r>
              <a:rPr lang="nb-NO" sz="3600" dirty="0"/>
              <a:t>Ungdomssamling den 20-22. oktober, Thon hotel Arena (Lillestrøm) </a:t>
            </a:r>
          </a:p>
          <a:p>
            <a:pPr>
              <a:buClrTx/>
            </a:pPr>
            <a:r>
              <a:rPr lang="nb-NO" sz="3600" dirty="0"/>
              <a:t>Fylkesledersamling den 3-5. november, Thon hotel Storo (Oslo)</a:t>
            </a:r>
          </a:p>
          <a:p>
            <a:pPr>
              <a:buClrTx/>
            </a:pPr>
            <a:r>
              <a:rPr lang="nb-NO" sz="3600" dirty="0"/>
              <a:t>Vi er også i gang med å planlegge</a:t>
            </a:r>
            <a:br>
              <a:rPr lang="nb-NO" sz="3600" dirty="0"/>
            </a:br>
            <a:r>
              <a:rPr lang="nb-NO" sz="3600" dirty="0"/>
              <a:t>CP-konferansen i 2024.</a:t>
            </a:r>
          </a:p>
          <a:p>
            <a:pPr marL="0" indent="0">
              <a:buClrTx/>
              <a:buNone/>
            </a:pPr>
            <a:br>
              <a:rPr lang="nb-NO" sz="3600" dirty="0"/>
            </a:br>
            <a:br>
              <a:rPr lang="nb-NO" sz="3600" dirty="0"/>
            </a:br>
            <a:endParaRPr lang="nb-NO" sz="3600" dirty="0"/>
          </a:p>
        </p:txBody>
      </p:sp>
      <p:pic>
        <p:nvPicPr>
          <p:cNvPr id="6" name="Plassholder for innhold 5" descr="Et bilde som inneholder himmel, utendørs, person, bakke&#10;&#10;Automatisk generert beskrivelse">
            <a:extLst>
              <a:ext uri="{FF2B5EF4-FFF2-40B4-BE49-F238E27FC236}">
                <a16:creationId xmlns:a16="http://schemas.microsoft.com/office/drawing/2014/main" id="{320C18B9-DDF6-49E4-F850-B0F3C75CEA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75" y="2898378"/>
            <a:ext cx="6480175" cy="4860131"/>
          </a:xfrm>
        </p:spPr>
      </p:pic>
    </p:spTree>
    <p:extLst>
      <p:ext uri="{BB962C8B-B14F-4D97-AF65-F5344CB8AC3E}">
        <p14:creationId xmlns:p14="http://schemas.microsoft.com/office/powerpoint/2010/main" val="23412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2"/>
                </a:solidFill>
              </a:rPr>
              <a:t>CP-skolen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Fysiske og digitale opplæringskurs for tillitsvalgte, som blant annet dette kurset som vi har i dag.</a:t>
            </a:r>
          </a:p>
          <a:p>
            <a:r>
              <a:rPr lang="nb-NO" dirty="0"/>
              <a:t>Nettside der vi har samlet alt skriftlig opplæringsmateriell.</a:t>
            </a:r>
          </a:p>
          <a:p>
            <a:r>
              <a:rPr lang="nb-NO" dirty="0"/>
              <a:t>Oppdatert informasjonshefte for nye tillitsvalgte.</a:t>
            </a:r>
          </a:p>
          <a:p>
            <a:r>
              <a:rPr lang="nb-NO" dirty="0"/>
              <a:t>Informasjon om årets tilskuddsordning.</a:t>
            </a:r>
          </a:p>
          <a:p>
            <a:r>
              <a:rPr lang="nb-NO" dirty="0"/>
              <a:t>Informasjon om kontaktordningen i CP-foreningen, hva sekretariatet kan bidra med hjelp til.</a:t>
            </a:r>
          </a:p>
          <a:p>
            <a:r>
              <a:rPr lang="nb-NO" dirty="0"/>
              <a:t>Ulike manualer, informasjonshefter, veiledere, råd og tips.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735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4ECD2A-6E67-4448-A8DE-92EA216F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</p:spPr>
        <p:txBody>
          <a:bodyPr anchor="b">
            <a:normAutofit/>
          </a:bodyPr>
          <a:lstStyle/>
          <a:p>
            <a:r>
              <a:rPr lang="nb-NO" sz="6100" b="1" dirty="0">
                <a:solidFill>
                  <a:schemeClr val="tx1"/>
                </a:solidFill>
              </a:rPr>
              <a:t>Datoer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12DF8D5E-3B55-CC42-9CB7-6026B86E9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99280"/>
              </p:ext>
            </p:extLst>
          </p:nvPr>
        </p:nvGraphicFramePr>
        <p:xfrm>
          <a:off x="1260157" y="2590799"/>
          <a:ext cx="13861732" cy="547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80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0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Innhold i denne bolken: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sz="3600" b="1" dirty="0"/>
          </a:p>
          <a:p>
            <a:pPr marL="0" indent="0">
              <a:buNone/>
            </a:pPr>
            <a:r>
              <a:rPr lang="nb-NO" sz="3600" b="1" dirty="0"/>
              <a:t>Punkter til gjennomgang:</a:t>
            </a:r>
          </a:p>
          <a:p>
            <a:pPr>
              <a:buClrTx/>
            </a:pPr>
            <a:r>
              <a:rPr lang="nb-NO" sz="3600" dirty="0"/>
              <a:t>Vår organisasjonsstruktur (oppbygning)</a:t>
            </a:r>
          </a:p>
          <a:p>
            <a:pPr>
              <a:buClrTx/>
            </a:pPr>
            <a:r>
              <a:rPr lang="nb-NO" sz="3600" dirty="0"/>
              <a:t>Våre styringsdokumenter</a:t>
            </a:r>
          </a:p>
          <a:p>
            <a:pPr>
              <a:buClrTx/>
            </a:pPr>
            <a:r>
              <a:rPr lang="nb-NO" sz="3600" dirty="0"/>
              <a:t>Vår formålsparagraf og våre oppgaver </a:t>
            </a:r>
          </a:p>
          <a:p>
            <a:pPr>
              <a:buClrTx/>
            </a:pPr>
            <a:r>
              <a:rPr lang="nb-NO" sz="3600" dirty="0"/>
              <a:t>Våre prioriteringer og satsningsområder i 2023</a:t>
            </a:r>
          </a:p>
          <a:p>
            <a:pPr>
              <a:buClrTx/>
            </a:pPr>
            <a:r>
              <a:rPr lang="nb-NO" sz="3600" dirty="0"/>
              <a:t>CP-skolen og tillitsvalgtopplæring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sz="3600" b="1" dirty="0"/>
          </a:p>
          <a:p>
            <a:pPr marL="0" indent="0">
              <a:buNone/>
            </a:pPr>
            <a:r>
              <a:rPr lang="nb-NO" sz="3600" b="1" dirty="0"/>
              <a:t>Målsetninger: </a:t>
            </a:r>
          </a:p>
          <a:p>
            <a:pPr>
              <a:buClrTx/>
            </a:pPr>
            <a:r>
              <a:rPr lang="nb-NO" sz="3600" dirty="0"/>
              <a:t>Bli mer kjent med CP-foreningen </a:t>
            </a:r>
          </a:p>
          <a:p>
            <a:pPr>
              <a:buClrTx/>
            </a:pPr>
            <a:r>
              <a:rPr lang="nb-NO" sz="3600" dirty="0"/>
              <a:t>Få en oversikt over hva foreningen jobber med og hvilke prioriteringer som er fastsatt.</a:t>
            </a:r>
            <a:br>
              <a:rPr lang="nb-NO" sz="3600" dirty="0"/>
            </a:br>
            <a:br>
              <a:rPr lang="nb-NO" sz="3600" dirty="0"/>
            </a:br>
            <a:br>
              <a:rPr lang="nb-NO" sz="3600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439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 organisasjonsstruktur (oppbygning</a:t>
            </a:r>
            <a:r>
              <a:rPr lang="nb-NO" sz="5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147" y="2268639"/>
            <a:ext cx="14503077" cy="554948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nb-NO" sz="2400" b="1" dirty="0"/>
              <a:t>Landsmøtet</a:t>
            </a:r>
            <a:r>
              <a:rPr lang="nb-NO" sz="2400" dirty="0"/>
              <a:t> er CP-foreningens øverste myndighet.</a:t>
            </a:r>
            <a:br>
              <a:rPr lang="nb-NO" sz="2400" dirty="0"/>
            </a:br>
            <a:r>
              <a:rPr lang="nb-NO" sz="2400" dirty="0"/>
              <a:t>Består av sentralstyret og valgte delegater fra fylkeslagene og CPU (ungdomsnettverket).</a:t>
            </a:r>
            <a:br>
              <a:rPr lang="nb-NO" sz="2400" dirty="0"/>
            </a:br>
            <a:r>
              <a:rPr lang="nb-NO" sz="2400" dirty="0"/>
              <a:t>Avholdes annet hvert år.</a:t>
            </a:r>
          </a:p>
          <a:p>
            <a:pPr>
              <a:buClrTx/>
            </a:pPr>
            <a:r>
              <a:rPr lang="nb-NO" sz="2400" b="1" dirty="0"/>
              <a:t>Sentralstyret (valgt av landsmøtet)</a:t>
            </a:r>
            <a:r>
              <a:rPr lang="nb-NO" sz="2400" dirty="0"/>
              <a:t> er det høyeste beslutningsorganet mellom landsmøtene.</a:t>
            </a:r>
            <a:br>
              <a:rPr lang="nb-NO" sz="2400" dirty="0"/>
            </a:br>
            <a:r>
              <a:rPr lang="nb-NO" sz="2400" dirty="0"/>
              <a:t>Består av leder, to nestledere, syv styremedlemmer (derav en fra CPU) og tre varamedlemmer.</a:t>
            </a:r>
            <a:br>
              <a:rPr lang="nb-NO" sz="2400" dirty="0"/>
            </a:br>
            <a:r>
              <a:rPr lang="nb-NO" sz="2400" dirty="0"/>
              <a:t>Møtes 6-10 ganger i året, (Alle protokollene er tilgjengelige på nettsidene)</a:t>
            </a:r>
          </a:p>
          <a:p>
            <a:pPr>
              <a:buClrTx/>
            </a:pPr>
            <a:r>
              <a:rPr lang="nb-NO" sz="2400" b="1" dirty="0" err="1"/>
              <a:t>Ca</a:t>
            </a:r>
            <a:r>
              <a:rPr lang="nb-NO" sz="2400" b="1" dirty="0"/>
              <a:t> 4500 medlemmer  fordelt på 14 fylkeslag </a:t>
            </a:r>
            <a:r>
              <a:rPr lang="nb-NO" sz="2400" dirty="0"/>
              <a:t>der </a:t>
            </a:r>
            <a:r>
              <a:rPr lang="nb-NO" sz="2400" b="1" dirty="0"/>
              <a:t>fylkesårsmøtet</a:t>
            </a:r>
            <a:r>
              <a:rPr lang="nb-NO" sz="2400" dirty="0"/>
              <a:t> er fylkeslagets øverste myndighet. </a:t>
            </a:r>
            <a:r>
              <a:rPr lang="nb-NO" sz="2400" b="1" dirty="0"/>
              <a:t>Fylkesstyret</a:t>
            </a:r>
            <a:r>
              <a:rPr lang="nb-NO" sz="2400" dirty="0"/>
              <a:t> </a:t>
            </a:r>
            <a:r>
              <a:rPr lang="nb-NO" sz="2400" b="1" dirty="0"/>
              <a:t>(valgt av fylkesårsmøtet) </a:t>
            </a:r>
            <a:r>
              <a:rPr lang="nb-NO" sz="2400" dirty="0"/>
              <a:t>er det høyeste beslutningsorganet mellom årsmøtene. </a:t>
            </a:r>
            <a:br>
              <a:rPr lang="nb-NO" sz="2400" dirty="0"/>
            </a:br>
            <a:r>
              <a:rPr lang="nb-NO" sz="2400" dirty="0"/>
              <a:t>Fylkeslagene har egen økonomi, men er forpliktet til å følge CP-foreningens vedtekter.</a:t>
            </a:r>
            <a:br>
              <a:rPr lang="nb-NO" sz="2400" dirty="0"/>
            </a:br>
            <a:r>
              <a:rPr lang="nb-NO" sz="2400" dirty="0"/>
              <a:t>(Protokollene til fylkeslagene oversendes fortløpende til sentralstyret)</a:t>
            </a:r>
          </a:p>
          <a:p>
            <a:pPr>
              <a:buClrTx/>
            </a:pPr>
            <a:r>
              <a:rPr lang="nb-NO" sz="2400" b="1" dirty="0"/>
              <a:t>3 etablerte nettverk: </a:t>
            </a:r>
            <a:r>
              <a:rPr lang="nb-NO" sz="2400" dirty="0"/>
              <a:t>Ungdomsnettverket (CPU), Nettverket for voksne med lett grad av CP, Nettverket for småbarnsforeldre. Sentralstyret har ansvar for etablering og oppfølging av nettverk.</a:t>
            </a:r>
          </a:p>
          <a:p>
            <a:pPr>
              <a:buClrTx/>
            </a:pPr>
            <a:r>
              <a:rPr lang="nb-NO" sz="2400" b="1" dirty="0"/>
              <a:t>Er medlem av </a:t>
            </a:r>
            <a:r>
              <a:rPr lang="nb-NO" sz="2400" dirty="0"/>
              <a:t>FFO, Funkis, Hjernerådet, Frivillighet Norge, CP-Norden</a:t>
            </a:r>
          </a:p>
          <a:p>
            <a:pPr marL="0" indent="0">
              <a:buClrTx/>
              <a:buNone/>
            </a:pPr>
            <a:endParaRPr lang="nb-NO" sz="2400" dirty="0"/>
          </a:p>
          <a:p>
            <a:pPr marL="0" indent="0">
              <a:buNone/>
            </a:pPr>
            <a:br>
              <a:rPr lang="nb-NO" sz="2400" dirty="0"/>
            </a:b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9949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Våre styringsdokumenter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Landsmøtet vedtar:</a:t>
            </a:r>
          </a:p>
          <a:p>
            <a:pPr>
              <a:buClrTx/>
            </a:pPr>
            <a:r>
              <a:rPr lang="nb-NO" dirty="0"/>
              <a:t>Vedtekter (foreningens regelverk)</a:t>
            </a:r>
          </a:p>
          <a:p>
            <a:pPr>
              <a:buClrTx/>
            </a:pPr>
            <a:r>
              <a:rPr lang="nb-NO" dirty="0"/>
              <a:t>Interessepolitiske program </a:t>
            </a:r>
            <a:br>
              <a:rPr lang="nb-NO" dirty="0"/>
            </a:br>
            <a:r>
              <a:rPr lang="nb-NO" dirty="0"/>
              <a:t>(og uttalelser)</a:t>
            </a:r>
          </a:p>
          <a:p>
            <a:pPr>
              <a:buClrTx/>
            </a:pPr>
            <a:r>
              <a:rPr lang="nb-NO" dirty="0"/>
              <a:t>Organisatorisk strategi </a:t>
            </a:r>
          </a:p>
          <a:p>
            <a:pPr>
              <a:buClrTx/>
            </a:pPr>
            <a:r>
              <a:rPr lang="nb-NO" dirty="0"/>
              <a:t>Årsberetning og regnskap</a:t>
            </a:r>
          </a:p>
          <a:p>
            <a:pPr>
              <a:buClrTx/>
            </a:pPr>
            <a:r>
              <a:rPr lang="nb-NO" dirty="0"/>
              <a:t>Budsjett</a:t>
            </a:r>
          </a:p>
          <a:p>
            <a:pPr>
              <a:buClrTx/>
            </a:pPr>
            <a:r>
              <a:rPr lang="nb-NO" dirty="0"/>
              <a:t>Ulike retningslinjer</a:t>
            </a:r>
          </a:p>
          <a:p>
            <a:pPr>
              <a:buClrTx/>
            </a:pPr>
            <a:r>
              <a:rPr lang="nb-NO" dirty="0"/>
              <a:t>Saker fra sentralstyret og fylkeslagene.</a:t>
            </a:r>
          </a:p>
          <a:p>
            <a:pPr marL="0" indent="0">
              <a:buClrTx/>
              <a:buNone/>
            </a:pPr>
            <a:endParaRPr lang="nb-NO" dirty="0"/>
          </a:p>
          <a:p>
            <a:pPr marL="0" indent="0">
              <a:buClrTx/>
              <a:buNone/>
            </a:pPr>
            <a:r>
              <a:rPr lang="nb-NO" dirty="0"/>
              <a:t>Styringsdokumentene er tilgjengelige her:</a:t>
            </a:r>
          </a:p>
          <a:p>
            <a:pPr marL="0" indent="0">
              <a:buClrTx/>
              <a:buNone/>
            </a:pPr>
            <a:r>
              <a:rPr lang="nb-NO" dirty="0">
                <a:hlinkClick r:id="rId2"/>
              </a:rPr>
              <a:t>https://www.cp.no/om-oss/vi-mener/styringsdokumenter/</a:t>
            </a:r>
            <a:endParaRPr lang="nb-NO" dirty="0"/>
          </a:p>
          <a:p>
            <a:pPr marL="0" indent="0">
              <a:buClrTx/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Sentralstyrets vedtar:</a:t>
            </a:r>
          </a:p>
          <a:p>
            <a:pPr>
              <a:buClrTx/>
            </a:pPr>
            <a:r>
              <a:rPr lang="nb-NO" dirty="0"/>
              <a:t>Arbeidsplan og </a:t>
            </a:r>
            <a:r>
              <a:rPr lang="nb-NO" dirty="0" err="1"/>
              <a:t>årshjul</a:t>
            </a:r>
            <a:r>
              <a:rPr lang="nb-NO" dirty="0"/>
              <a:t>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– en konkretisering/utdyping av landsmøtets prioriteringer.</a:t>
            </a:r>
            <a:br>
              <a:rPr lang="nb-NO" dirty="0"/>
            </a:br>
            <a:r>
              <a:rPr lang="nb-NO" dirty="0"/>
              <a:t>- et arbeidsdokument for sekretariatet.</a:t>
            </a:r>
            <a:br>
              <a:rPr lang="nb-NO" dirty="0"/>
            </a:br>
            <a:r>
              <a:rPr lang="nb-NO" dirty="0"/>
              <a:t>- generalsekretær og de ansatte rapporterer til sentralstyret på denne planen.</a:t>
            </a:r>
            <a:endParaRPr lang="nb-NO" b="1" dirty="0">
              <a:solidFill>
                <a:srgbClr val="0970B5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306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 formålsparagraf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CP-foreningens overordnede mål er </a:t>
            </a:r>
            <a:r>
              <a:rPr lang="nb-NO" b="1" dirty="0">
                <a:solidFill>
                  <a:schemeClr val="tx2"/>
                </a:solidFill>
              </a:rPr>
              <a:t>samfunnsmessig likestilling </a:t>
            </a:r>
            <a:r>
              <a:rPr lang="nb-NO" dirty="0"/>
              <a:t>og deltakelse for mennesker med cerebral parese og andre lignende nevrologiske diagnoser. </a:t>
            </a:r>
          </a:p>
          <a:p>
            <a:pPr marL="0" indent="0">
              <a:buNone/>
            </a:pPr>
            <a:r>
              <a:rPr lang="nb-NO" dirty="0"/>
              <a:t>CP-foreningen vil </a:t>
            </a:r>
            <a:r>
              <a:rPr lang="nb-NO" b="1" dirty="0">
                <a:solidFill>
                  <a:schemeClr val="tx2"/>
                </a:solidFill>
              </a:rPr>
              <a:t>motarbeide alle former for diskriminering </a:t>
            </a:r>
            <a:r>
              <a:rPr lang="nb-NO" dirty="0"/>
              <a:t>av funksjonshemmede og krever anerkjennelse av alle menneskers likeverd, like rettigheter og like muligheter. </a:t>
            </a:r>
          </a:p>
        </p:txBody>
      </p:sp>
    </p:spTree>
    <p:extLst>
      <p:ext uri="{BB962C8B-B14F-4D97-AF65-F5344CB8AC3E}">
        <p14:creationId xmlns:p14="http://schemas.microsoft.com/office/powerpoint/2010/main" val="295502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</p:spPr>
        <p:txBody>
          <a:bodyPr anchor="b"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Våre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>
            <a:normAutofit/>
          </a:bodyPr>
          <a:lstStyle/>
          <a:p>
            <a:r>
              <a:rPr lang="nb-NO" sz="1900" dirty="0"/>
              <a:t>Interessepolitikk</a:t>
            </a:r>
          </a:p>
          <a:p>
            <a:r>
              <a:rPr lang="nb-NO" sz="1900" dirty="0"/>
              <a:t>Informasjon</a:t>
            </a:r>
          </a:p>
          <a:p>
            <a:r>
              <a:rPr lang="nb-NO" sz="1900" dirty="0"/>
              <a:t>Medlemstilbud</a:t>
            </a:r>
          </a:p>
          <a:p>
            <a:r>
              <a:rPr lang="nb-NO" sz="1900" dirty="0"/>
              <a:t>Sommerleir</a:t>
            </a:r>
          </a:p>
          <a:p>
            <a:r>
              <a:rPr lang="nb-NO" sz="1900" dirty="0"/>
              <a:t>Likepersonarbeid</a:t>
            </a:r>
          </a:p>
          <a:p>
            <a:r>
              <a:rPr lang="nb-NO" sz="1900" dirty="0"/>
              <a:t>Organisasjonsarbeid</a:t>
            </a:r>
          </a:p>
          <a:p>
            <a:r>
              <a:rPr lang="nb-NO" sz="1900" dirty="0"/>
              <a:t>Faglig arbeid/ CP-konferanse</a:t>
            </a:r>
          </a:p>
          <a:p>
            <a:r>
              <a:rPr lang="nb-NO" sz="1900" dirty="0"/>
              <a:t>Brukermedvirkning</a:t>
            </a:r>
          </a:p>
          <a:p>
            <a:r>
              <a:rPr lang="nb-NO" sz="1900" dirty="0"/>
              <a:t>Prosjekter</a:t>
            </a:r>
          </a:p>
          <a:p>
            <a:r>
              <a:rPr lang="nb-NO" sz="1900" dirty="0"/>
              <a:t>Administrasjon/regnskap/IT</a:t>
            </a:r>
          </a:p>
          <a:p>
            <a:r>
              <a:rPr lang="nb-NO" sz="1900" dirty="0"/>
              <a:t>Inntektsarbeid (</a:t>
            </a:r>
            <a:r>
              <a:rPr lang="nb-NO" sz="1900" dirty="0" err="1"/>
              <a:t>fundraising</a:t>
            </a:r>
            <a:r>
              <a:rPr lang="nb-NO" sz="1900" dirty="0"/>
              <a:t>)</a:t>
            </a:r>
            <a:br>
              <a:rPr lang="nb-NO" sz="1900" dirty="0"/>
            </a:br>
            <a:br>
              <a:rPr lang="nb-NO" sz="1900" dirty="0"/>
            </a:br>
            <a:br>
              <a:rPr lang="nb-NO" sz="1900" dirty="0"/>
            </a:br>
            <a:endParaRPr lang="nb-NO" sz="1900" dirty="0"/>
          </a:p>
          <a:p>
            <a:endParaRPr lang="nb-NO" sz="1900" dirty="0"/>
          </a:p>
          <a:p>
            <a:endParaRPr lang="nb-NO" sz="19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AC272B8-B2F6-4558-83D7-36C69E922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5953"/>
          <a:stretch/>
        </p:blipFill>
        <p:spPr>
          <a:xfrm>
            <a:off x="8461058" y="2592324"/>
            <a:ext cx="6480810" cy="5472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13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Sekretariatet (hvem jobber med hva?)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147" y="2268639"/>
            <a:ext cx="14503077" cy="554948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nb-NO" sz="2000" b="1" dirty="0"/>
              <a:t>Eva Buschmann, </a:t>
            </a:r>
            <a:r>
              <a:rPr lang="nb-NO" sz="2000" dirty="0"/>
              <a:t>generalsekretær (daglig leder)</a:t>
            </a:r>
          </a:p>
          <a:p>
            <a:pPr>
              <a:buClrTx/>
            </a:pPr>
            <a:r>
              <a:rPr lang="nb-NO" sz="2000" b="1" dirty="0"/>
              <a:t>Ole Kristian Fagersand, </a:t>
            </a:r>
            <a:r>
              <a:rPr lang="nb-NO" sz="2000" dirty="0"/>
              <a:t>økonomirådgiver </a:t>
            </a:r>
            <a:br>
              <a:rPr lang="nb-NO" sz="2000" dirty="0"/>
            </a:br>
            <a:r>
              <a:rPr lang="nb-NO" sz="2000" dirty="0"/>
              <a:t>Medlemsansvarlig, regnskap (også for nesten alle fylkeslag), følger opp avtaler, systemer og prosjekter </a:t>
            </a:r>
          </a:p>
          <a:p>
            <a:pPr>
              <a:buClrTx/>
            </a:pPr>
            <a:r>
              <a:rPr lang="nb-NO" sz="2000" b="1" dirty="0"/>
              <a:t>Kristin Benestad, </a:t>
            </a:r>
            <a:r>
              <a:rPr lang="nb-NO" sz="2000" dirty="0"/>
              <a:t>rådgiver </a:t>
            </a:r>
            <a:br>
              <a:rPr lang="nb-NO" sz="2000" dirty="0"/>
            </a:br>
            <a:r>
              <a:rPr lang="nb-NO" sz="2000" dirty="0"/>
              <a:t>Organisasjonsrådgiver (landsmøtet, sentralstyret, fylkeslag, nettverk, likepersonsarbeid</a:t>
            </a:r>
            <a:br>
              <a:rPr lang="nb-NO" sz="2000" dirty="0"/>
            </a:br>
            <a:r>
              <a:rPr lang="nb-NO" sz="2000" dirty="0"/>
              <a:t>Interessepolitisk rådgiver</a:t>
            </a:r>
          </a:p>
          <a:p>
            <a:pPr>
              <a:buClrTx/>
            </a:pPr>
            <a:r>
              <a:rPr lang="nb-NO" sz="2000" b="1" dirty="0"/>
              <a:t>Helle Aasheim, rådgiver</a:t>
            </a:r>
            <a:br>
              <a:rPr lang="nb-NO" sz="2000" b="1" dirty="0"/>
            </a:br>
            <a:r>
              <a:rPr lang="nb-NO" sz="2000" dirty="0"/>
              <a:t>Faglig rådgiver</a:t>
            </a:r>
            <a:br>
              <a:rPr lang="nb-NO" sz="2000" dirty="0"/>
            </a:br>
            <a:r>
              <a:rPr lang="nb-NO" sz="2000" dirty="0"/>
              <a:t>Rådgivningstelefon, CP-konferanse, faglige spørsmål (CP-diagnosen), sommerleir</a:t>
            </a:r>
          </a:p>
          <a:p>
            <a:pPr>
              <a:buClrTx/>
            </a:pPr>
            <a:r>
              <a:rPr lang="nb-NO" sz="2000" b="1" dirty="0"/>
              <a:t>Charlotte Åsland-Larsen</a:t>
            </a:r>
            <a:r>
              <a:rPr lang="nb-NO" sz="2000" dirty="0"/>
              <a:t>, redaktør</a:t>
            </a:r>
            <a:br>
              <a:rPr lang="nb-NO" sz="2000" dirty="0"/>
            </a:br>
            <a:r>
              <a:rPr lang="nb-NO" sz="2000" dirty="0"/>
              <a:t>Informasjonsansvarlig (CP-bladet, Nettsider, Sosiale medier), CPU, barneleir</a:t>
            </a:r>
          </a:p>
          <a:p>
            <a:pPr>
              <a:buClrTx/>
            </a:pPr>
            <a:r>
              <a:rPr lang="nb-NO" sz="2000" b="1" dirty="0"/>
              <a:t>Anita Hanken, rådgiver</a:t>
            </a:r>
            <a:br>
              <a:rPr lang="nb-NO" sz="2000" dirty="0"/>
            </a:br>
            <a:r>
              <a:rPr lang="nb-NO" sz="2000" dirty="0"/>
              <a:t>Prosjekter (mye informasjon), Stiftelsen Dam, nyhetsbrevet</a:t>
            </a:r>
          </a:p>
          <a:p>
            <a:pPr>
              <a:buClrTx/>
            </a:pPr>
            <a:r>
              <a:rPr lang="nb-NO" sz="2000" b="1" dirty="0"/>
              <a:t>Gordon Johnsen, rådgiver</a:t>
            </a:r>
            <a:br>
              <a:rPr lang="nb-NO" sz="2000" dirty="0"/>
            </a:br>
            <a:r>
              <a:rPr lang="nb-NO" sz="2000" dirty="0"/>
              <a:t>Inntektsarbeid, </a:t>
            </a:r>
            <a:r>
              <a:rPr lang="nb-NO" sz="2000" dirty="0" err="1"/>
              <a:t>fundraising</a:t>
            </a:r>
            <a:br>
              <a:rPr lang="nb-NO" sz="2400" dirty="0"/>
            </a:br>
            <a:br>
              <a:rPr lang="nb-NO" sz="2400" b="1" dirty="0"/>
            </a:br>
            <a:br>
              <a:rPr lang="nb-NO" sz="2400" b="1" dirty="0"/>
            </a:br>
            <a:br>
              <a:rPr lang="nb-NO" sz="2400" dirty="0"/>
            </a:b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5148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A4FE3D-2A10-4627-ACAB-1945F8A2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513" y="363192"/>
            <a:ext cx="6480810" cy="1800285"/>
          </a:xfrm>
        </p:spPr>
        <p:txBody>
          <a:bodyPr anchor="b">
            <a:normAutofit fontScale="90000"/>
          </a:bodyPr>
          <a:lstStyle/>
          <a:p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r>
              <a:rPr lang="nb-NO" sz="4000" b="1" dirty="0">
                <a:solidFill>
                  <a:schemeClr val="tx1"/>
                </a:solidFill>
              </a:rPr>
              <a:t>Interessepolitikk</a:t>
            </a: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r>
              <a:rPr lang="nb-NO" sz="5300" b="1" dirty="0">
                <a:solidFill>
                  <a:schemeClr val="tx1"/>
                </a:solidFill>
              </a:rPr>
              <a:t>Prioriterte interessepolitiske saker</a:t>
            </a:r>
            <a:br>
              <a:rPr lang="nb-NO" sz="4900" b="1" dirty="0">
                <a:solidFill>
                  <a:schemeClr val="tx1"/>
                </a:solidFill>
              </a:rPr>
            </a:br>
            <a:endParaRPr lang="nb-NO" sz="4900" b="1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85D70-7BE0-45CA-805C-76A416F0E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7513" y="2016126"/>
            <a:ext cx="6480810" cy="547268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000" dirty="0"/>
              <a:t>at FN-konvensjonen om rettigheter for mennesker med funksjonsnedsettelser (CRPD) skal inkorporeres i norsk menneskerettighetslov.</a:t>
            </a:r>
          </a:p>
          <a:p>
            <a:pPr>
              <a:buClrTx/>
            </a:pPr>
            <a:r>
              <a:rPr lang="nb-NO" sz="2000" dirty="0"/>
              <a:t>at ordningen med Brukerstyrt personlig assistent (BPA) skal bedre, mer rettferdig og at den i større grad skal fungere som et likestillingsverktøy. </a:t>
            </a:r>
            <a:br>
              <a:rPr lang="nb-NO" sz="2000" dirty="0"/>
            </a:br>
            <a:r>
              <a:rPr lang="nb-NO" sz="2000" dirty="0"/>
              <a:t>Vi er spente på politikernes oppfølging av stortingsmeldingen «Selvstyrt er velstyrt»</a:t>
            </a:r>
            <a:br>
              <a:rPr lang="nb-NO" sz="2000" dirty="0"/>
            </a:br>
            <a:r>
              <a:rPr lang="nb-NO" sz="2000" dirty="0"/>
              <a:t>(se bildet)</a:t>
            </a:r>
          </a:p>
          <a:p>
            <a:pPr>
              <a:buClrTx/>
            </a:pPr>
            <a:r>
              <a:rPr lang="nb-NO" sz="2000" dirty="0"/>
              <a:t>å styrke habilitereringstilbudet rundt om i landet, både i spesialisthelsetjenesten og i kommunene og at den systematiske oppfølgingen som barn har i dag også skal gjelde alle voksne, uansett grad av CP. </a:t>
            </a:r>
            <a:br>
              <a:rPr lang="nb-NO" sz="2000" dirty="0"/>
            </a:br>
            <a:br>
              <a:rPr lang="nb-NO" sz="2000" dirty="0"/>
            </a:br>
            <a:endParaRPr lang="nb-NO" sz="2000" dirty="0"/>
          </a:p>
        </p:txBody>
      </p:sp>
      <p:pic>
        <p:nvPicPr>
          <p:cNvPr id="1026" name="Picture 2" descr="Selvstyrt er velstyrt – NOU om BPA er overlevert regjeringen">
            <a:extLst>
              <a:ext uri="{FF2B5EF4-FFF2-40B4-BE49-F238E27FC236}">
                <a16:creationId xmlns:a16="http://schemas.microsoft.com/office/drawing/2014/main" id="{0FBE438D-BB67-4D40-A8F0-1FCFB387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6304" y="1903393"/>
            <a:ext cx="6480810" cy="324040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3758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A4FE3D-2A10-4627-ACAB-1945F8A2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 anchor="b">
            <a:normAutofit fontScale="90000"/>
          </a:bodyPr>
          <a:lstStyle/>
          <a:p>
            <a:br>
              <a:rPr lang="nb-NO" sz="4000" b="1" dirty="0">
                <a:solidFill>
                  <a:schemeClr val="tx1"/>
                </a:solidFill>
              </a:rPr>
            </a:br>
            <a:r>
              <a:rPr lang="nb-NO" sz="5300" b="1" dirty="0">
                <a:solidFill>
                  <a:schemeClr val="tx1"/>
                </a:solidFill>
              </a:rPr>
              <a:t>Interessepolitiske saker (forts.)</a:t>
            </a:r>
            <a:br>
              <a:rPr lang="nb-NO" sz="4000" dirty="0">
                <a:solidFill>
                  <a:schemeClr val="tx1"/>
                </a:solidFill>
              </a:rPr>
            </a:br>
            <a:endParaRPr lang="nb-NO" sz="40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85D70-7BE0-45CA-805C-76A416F0E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27" y="2088321"/>
            <a:ext cx="8041710" cy="5323561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endParaRPr lang="nb-NO" sz="2900" dirty="0"/>
          </a:p>
          <a:p>
            <a:pPr>
              <a:buClrTx/>
            </a:pPr>
            <a:r>
              <a:rPr lang="nb-NO" sz="8600" dirty="0"/>
              <a:t>Å styrke rettighetene til personer med utviklingshemming.</a:t>
            </a:r>
            <a:br>
              <a:rPr lang="nb-NO" sz="8600" dirty="0"/>
            </a:br>
            <a:r>
              <a:rPr lang="nb-NO" sz="8600" dirty="0"/>
              <a:t>(Ny stortingsmelding om menneskerettigheter for utviklingshemmede blir behandlet på stortinget i disse dager)</a:t>
            </a:r>
          </a:p>
          <a:p>
            <a:pPr>
              <a:buClrTx/>
            </a:pPr>
            <a:r>
              <a:rPr lang="nb-NO" sz="8800" dirty="0"/>
              <a:t>Å styrke rettighetene til Alternativ supplerende kommunikasjon (ASK) og individuelt tilrettelagt undervisning (spesialundervisning) i ny opplæringslov. </a:t>
            </a:r>
            <a:br>
              <a:rPr lang="nb-NO" sz="8800" dirty="0"/>
            </a:br>
            <a:r>
              <a:rPr lang="nb-NO" sz="8800" dirty="0"/>
              <a:t>Vi arbeider også for å få ASK anerkjent som minoritetsspråk i språkloven.</a:t>
            </a:r>
            <a:endParaRPr lang="nb-NO" sz="8600" dirty="0"/>
          </a:p>
          <a:p>
            <a:pPr>
              <a:buClrTx/>
            </a:pPr>
            <a:r>
              <a:rPr lang="nb-NO" sz="8600" dirty="0"/>
              <a:t>Å arbeide for å få flere inn i arbeidslivet og få flere til å beholde arbeidslivstilknytningen. At det skal bli lettere å kombinere arbeid og trygd, ta i bruk restarbeidsevne.</a:t>
            </a:r>
          </a:p>
          <a:p>
            <a:pPr>
              <a:buClrTx/>
            </a:pPr>
            <a:r>
              <a:rPr lang="nb-NO" sz="8600" dirty="0"/>
              <a:t>Å arbeide for gode levekår. Heve minsteytelser, redusere egenandeler, styrke tilleggsstønadene, mer rettferdig bostøtte osv.</a:t>
            </a:r>
            <a:br>
              <a:rPr lang="nb-NO" sz="8600" dirty="0"/>
            </a:br>
            <a:endParaRPr lang="nb-NO" sz="8600" dirty="0"/>
          </a:p>
          <a:p>
            <a:pPr marL="0" indent="0">
              <a:buClrTx/>
              <a:buNone/>
            </a:pPr>
            <a:endParaRPr lang="nb-NO" sz="8600" dirty="0"/>
          </a:p>
          <a:p>
            <a:pPr>
              <a:buClrTx/>
            </a:pPr>
            <a:endParaRPr lang="nb-NO" sz="8600" dirty="0"/>
          </a:p>
          <a:p>
            <a:pPr marL="0" indent="0">
              <a:buClrTx/>
              <a:buNone/>
            </a:pPr>
            <a:endParaRPr lang="nb-NO" sz="8600" dirty="0"/>
          </a:p>
          <a:p>
            <a:pPr>
              <a:buClrTx/>
            </a:pPr>
            <a:endParaRPr lang="nb-NO" sz="8600" dirty="0"/>
          </a:p>
          <a:p>
            <a:pPr>
              <a:buClrTx/>
            </a:pPr>
            <a:endParaRPr lang="nb-NO" sz="8600" dirty="0"/>
          </a:p>
          <a:p>
            <a:pPr>
              <a:buClrTx/>
            </a:pPr>
            <a:endParaRPr lang="nb-NO" sz="8600" dirty="0"/>
          </a:p>
          <a:p>
            <a:pPr>
              <a:buClrTx/>
            </a:pPr>
            <a:endParaRPr lang="nb-NO" sz="8600" dirty="0"/>
          </a:p>
          <a:p>
            <a:pPr>
              <a:buClrTx/>
            </a:pPr>
            <a:endParaRPr lang="nb-NO" sz="2400" dirty="0"/>
          </a:p>
          <a:p>
            <a:pPr>
              <a:buClrTx/>
            </a:pPr>
            <a:endParaRPr lang="nb-NO" sz="2400" dirty="0"/>
          </a:p>
          <a:p>
            <a:pPr marL="0" indent="0">
              <a:buClrTx/>
              <a:buNone/>
            </a:pPr>
            <a:br>
              <a:rPr lang="nb-NO" sz="2400" dirty="0"/>
            </a:br>
            <a:endParaRPr lang="nb-NO" sz="2400" dirty="0"/>
          </a:p>
          <a:p>
            <a:pPr>
              <a:buClrTx/>
            </a:pPr>
            <a:endParaRPr lang="nb-NO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BE438D-BB67-4D40-A8F0-1FCFB387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1813" y="2390552"/>
            <a:ext cx="5766823" cy="32211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0045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P Foren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3352"/>
      </a:accent1>
      <a:accent2>
        <a:srgbClr val="0970B5"/>
      </a:accent2>
      <a:accent3>
        <a:srgbClr val="5757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P Foreningen">
      <a:majorFont>
        <a:latin typeface="Texta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CPForeningen.potx" id="{1D9952DC-7C98-4F32-AAB5-AF491C57C25E}" vid="{4D0042C1-F576-4E01-878D-DA86856503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PPTmal_CPForeningen</Template>
  <TotalTime>878</TotalTime>
  <Words>1523</Words>
  <Application>Microsoft Office PowerPoint</Application>
  <PresentationFormat>Egendefinert</PresentationFormat>
  <Paragraphs>163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Texta</vt:lpstr>
      <vt:lpstr>Texta Heavy</vt:lpstr>
      <vt:lpstr>Texta Medium</vt:lpstr>
      <vt:lpstr>Office-tema</vt:lpstr>
      <vt:lpstr>Velkommen til opplæringskurs for tillitsvalgte</vt:lpstr>
      <vt:lpstr>Innhold i denne bolken:</vt:lpstr>
      <vt:lpstr>Vår organisasjonsstruktur (oppbygning)</vt:lpstr>
      <vt:lpstr>Våre styringsdokumenter</vt:lpstr>
      <vt:lpstr>Vår formålsparagraf</vt:lpstr>
      <vt:lpstr>Våre oppgaver</vt:lpstr>
      <vt:lpstr>Sekretariatet (hvem jobber med hva?) </vt:lpstr>
      <vt:lpstr>  Interessepolitikk          Prioriterte interessepolitiske saker </vt:lpstr>
      <vt:lpstr> Interessepolitiske saker (forts.) </vt:lpstr>
      <vt:lpstr>Valgkampbudskap i 2023</vt:lpstr>
      <vt:lpstr>Likepersonsarbeid </vt:lpstr>
      <vt:lpstr>Bredden i likepersonsarbeidet vårt</vt:lpstr>
      <vt:lpstr>Nettverk  </vt:lpstr>
      <vt:lpstr>Inntektsarbeid </vt:lpstr>
      <vt:lpstr>Prosjekter  </vt:lpstr>
      <vt:lpstr>Planlagte arrangementer  </vt:lpstr>
      <vt:lpstr>CP-skolen</vt:lpstr>
      <vt:lpstr>Datoer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CP-foreningen</dc:title>
  <dc:creator>Eva Buschmann</dc:creator>
  <cp:lastModifiedBy>Kristin Benestad</cp:lastModifiedBy>
  <cp:revision>89</cp:revision>
  <dcterms:created xsi:type="dcterms:W3CDTF">2017-04-28T06:19:25Z</dcterms:created>
  <dcterms:modified xsi:type="dcterms:W3CDTF">2023-04-19T10:02:16Z</dcterms:modified>
</cp:coreProperties>
</file>