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96" r:id="rId4"/>
    <p:sldId id="299" r:id="rId5"/>
    <p:sldId id="333" r:id="rId6"/>
    <p:sldId id="297" r:id="rId7"/>
    <p:sldId id="292" r:id="rId8"/>
    <p:sldId id="268" r:id="rId9"/>
    <p:sldId id="269" r:id="rId10"/>
    <p:sldId id="286" r:id="rId11"/>
    <p:sldId id="273" r:id="rId12"/>
    <p:sldId id="259" r:id="rId13"/>
    <p:sldId id="270" r:id="rId14"/>
    <p:sldId id="285" r:id="rId15"/>
    <p:sldId id="277" r:id="rId16"/>
    <p:sldId id="298" r:id="rId17"/>
    <p:sldId id="275" r:id="rId18"/>
    <p:sldId id="288" r:id="rId19"/>
    <p:sldId id="300" r:id="rId20"/>
    <p:sldId id="301" r:id="rId21"/>
    <p:sldId id="291" r:id="rId22"/>
    <p:sldId id="294" r:id="rId23"/>
    <p:sldId id="302" r:id="rId24"/>
    <p:sldId id="303" r:id="rId25"/>
    <p:sldId id="305" r:id="rId26"/>
    <p:sldId id="324" r:id="rId27"/>
    <p:sldId id="317" r:id="rId28"/>
    <p:sldId id="326" r:id="rId29"/>
    <p:sldId id="327" r:id="rId30"/>
    <p:sldId id="306" r:id="rId31"/>
    <p:sldId id="307" r:id="rId32"/>
    <p:sldId id="313" r:id="rId33"/>
    <p:sldId id="325" r:id="rId34"/>
    <p:sldId id="318" r:id="rId35"/>
    <p:sldId id="316" r:id="rId36"/>
    <p:sldId id="315" r:id="rId37"/>
    <p:sldId id="308" r:id="rId38"/>
    <p:sldId id="334" r:id="rId39"/>
    <p:sldId id="336" r:id="rId40"/>
    <p:sldId id="329" r:id="rId41"/>
    <p:sldId id="310" r:id="rId42"/>
    <p:sldId id="321" r:id="rId43"/>
    <p:sldId id="320" r:id="rId44"/>
    <p:sldId id="319" r:id="rId45"/>
    <p:sldId id="322" r:id="rId46"/>
    <p:sldId id="328" r:id="rId47"/>
    <p:sldId id="311" r:id="rId48"/>
    <p:sldId id="330"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12" r:id="rId63"/>
    <p:sldId id="353" r:id="rId64"/>
    <p:sldId id="356" r:id="rId65"/>
    <p:sldId id="355" r:id="rId66"/>
    <p:sldId id="359" r:id="rId67"/>
    <p:sldId id="262" r:id="rId68"/>
    <p:sldId id="263" r:id="rId69"/>
    <p:sldId id="357" r:id="rId70"/>
    <p:sldId id="358" r:id="rId71"/>
    <p:sldId id="360" r:id="rId72"/>
    <p:sldId id="350" r:id="rId73"/>
    <p:sldId id="351" r:id="rId74"/>
    <p:sldId id="261" r:id="rId75"/>
    <p:sldId id="264" r:id="rId76"/>
    <p:sldId id="352" r:id="rId77"/>
    <p:sldId id="266" r:id="rId78"/>
    <p:sldId id="267" r:id="rId79"/>
    <p:sldId id="361" r:id="rId80"/>
    <p:sldId id="332" r:id="rId81"/>
    <p:sldId id="331" r:id="rId82"/>
  </p:sldIdLst>
  <p:sldSz cx="16254413" cy="9144000"/>
  <p:notesSz cx="6858000" cy="9144000"/>
  <p:defaultText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4" autoAdjust="0"/>
    <p:restoredTop sz="94660"/>
  </p:normalViewPr>
  <p:slideViewPr>
    <p:cSldViewPr snapToGrid="0">
      <p:cViewPr varScale="1">
        <p:scale>
          <a:sx n="52" d="100"/>
          <a:sy n="52" d="100"/>
        </p:scale>
        <p:origin x="640" y="48"/>
      </p:cViewPr>
      <p:guideLst>
        <p:guide orient="horz" pos="2880"/>
        <p:guide pos="51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2" Type="http://schemas.openxmlformats.org/officeDocument/2006/relationships/hyperlink" Target="https://www.cp.no/om-oss/likepersonsarbeid/" TargetMode="External"/><Relationship Id="rId1" Type="http://schemas.openxmlformats.org/officeDocument/2006/relationships/hyperlink" Target="https://www.cp.no/om-oss/cp-skolen/"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2" Type="http://schemas.openxmlformats.org/officeDocument/2006/relationships/hyperlink" Target="https://www.cp.no/om-oss/likepersonsarbeid/" TargetMode="External"/><Relationship Id="rId1" Type="http://schemas.openxmlformats.org/officeDocument/2006/relationships/hyperlink" Target="https://www.cp.no/om-oss/cp-skole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56BD1-6595-4EBD-B569-E01EF7CB4221}" type="doc">
      <dgm:prSet loTypeId="urn:microsoft.com/office/officeart/2005/8/layout/hierarchy1" loCatId="hierarchy" qsTypeId="urn:microsoft.com/office/officeart/2005/8/quickstyle/simple5" qsCatId="simple" csTypeId="urn:microsoft.com/office/officeart/2005/8/colors/accent1_2" csCatId="accent1"/>
      <dgm:spPr/>
      <dgm:t>
        <a:bodyPr/>
        <a:lstStyle/>
        <a:p>
          <a:endParaRPr lang="en-US"/>
        </a:p>
      </dgm:t>
    </dgm:pt>
    <dgm:pt modelId="{37D195DB-2B6D-4171-B963-79EC9A697288}">
      <dgm:prSet/>
      <dgm:spPr/>
      <dgm:t>
        <a:bodyPr/>
        <a:lstStyle/>
        <a:p>
          <a:r>
            <a:rPr lang="nb-NO"/>
            <a:t>En tellende likeperson er en person som har gjennomført minst en likepersonsaktivitet før 31. desember i grunnlagsåret og kan ikke motta betaling for likepersonsarbeidet.</a:t>
          </a:r>
          <a:endParaRPr lang="en-US"/>
        </a:p>
      </dgm:t>
    </dgm:pt>
    <dgm:pt modelId="{0ED70687-97E3-48FB-A320-291BCDB31381}" type="parTrans" cxnId="{00E0EE44-BA60-4756-9233-607C5C01F75A}">
      <dgm:prSet/>
      <dgm:spPr/>
      <dgm:t>
        <a:bodyPr/>
        <a:lstStyle/>
        <a:p>
          <a:endParaRPr lang="en-US"/>
        </a:p>
      </dgm:t>
    </dgm:pt>
    <dgm:pt modelId="{5E8353C9-09E7-488B-A9AE-683789863E48}" type="sibTrans" cxnId="{00E0EE44-BA60-4756-9233-607C5C01F75A}">
      <dgm:prSet/>
      <dgm:spPr/>
      <dgm:t>
        <a:bodyPr/>
        <a:lstStyle/>
        <a:p>
          <a:endParaRPr lang="en-US"/>
        </a:p>
      </dgm:t>
    </dgm:pt>
    <dgm:pt modelId="{CB4D55FE-3179-4E91-A8F6-8775C82FB9D9}">
      <dgm:prSet/>
      <dgm:spPr/>
      <dgm:t>
        <a:bodyPr/>
        <a:lstStyle/>
        <a:p>
          <a:r>
            <a:rPr lang="nb-NO"/>
            <a:t>En tellende likeperson må være pekt ut på bakgrunn av en vurdering gjort av organisasjonen. Organisasjonen må ha dokumenterte rutiner for kvalitetssikring av sine tellende likepersoner. Det er ikke tilstrekkelig at en person kun innehar et verv for å kunne ansees som en tellende likeperson.</a:t>
          </a:r>
          <a:endParaRPr lang="en-US"/>
        </a:p>
      </dgm:t>
    </dgm:pt>
    <dgm:pt modelId="{C6B50952-366E-44DC-BD44-55C8B8DF8EE8}" type="parTrans" cxnId="{1826AD1B-72D6-4F5B-9362-A57EEC632C79}">
      <dgm:prSet/>
      <dgm:spPr/>
      <dgm:t>
        <a:bodyPr/>
        <a:lstStyle/>
        <a:p>
          <a:endParaRPr lang="en-US"/>
        </a:p>
      </dgm:t>
    </dgm:pt>
    <dgm:pt modelId="{59D9B084-E8DA-469C-932C-3EEF8BF1E127}" type="sibTrans" cxnId="{1826AD1B-72D6-4F5B-9362-A57EEC632C79}">
      <dgm:prSet/>
      <dgm:spPr/>
      <dgm:t>
        <a:bodyPr/>
        <a:lstStyle/>
        <a:p>
          <a:endParaRPr lang="en-US"/>
        </a:p>
      </dgm:t>
    </dgm:pt>
    <dgm:pt modelId="{E5935C50-AEF3-4ABF-BACB-1FC50F2391E3}" type="pres">
      <dgm:prSet presAssocID="{F6E56BD1-6595-4EBD-B569-E01EF7CB4221}" presName="hierChild1" presStyleCnt="0">
        <dgm:presLayoutVars>
          <dgm:chPref val="1"/>
          <dgm:dir/>
          <dgm:animOne val="branch"/>
          <dgm:animLvl val="lvl"/>
          <dgm:resizeHandles/>
        </dgm:presLayoutVars>
      </dgm:prSet>
      <dgm:spPr/>
      <dgm:t>
        <a:bodyPr/>
        <a:lstStyle/>
        <a:p>
          <a:endParaRPr lang="nb-NO"/>
        </a:p>
      </dgm:t>
    </dgm:pt>
    <dgm:pt modelId="{020C32CC-7F41-4246-943F-B0DF412472BD}" type="pres">
      <dgm:prSet presAssocID="{37D195DB-2B6D-4171-B963-79EC9A697288}" presName="hierRoot1" presStyleCnt="0"/>
      <dgm:spPr/>
    </dgm:pt>
    <dgm:pt modelId="{CF3DA85C-77EE-4EEC-8CD7-D90379192568}" type="pres">
      <dgm:prSet presAssocID="{37D195DB-2B6D-4171-B963-79EC9A697288}" presName="composite" presStyleCnt="0"/>
      <dgm:spPr/>
    </dgm:pt>
    <dgm:pt modelId="{CF85F732-EAFD-4B89-ACD9-59A22BD3C294}" type="pres">
      <dgm:prSet presAssocID="{37D195DB-2B6D-4171-B963-79EC9A697288}" presName="background" presStyleLbl="node0" presStyleIdx="0" presStyleCnt="2"/>
      <dgm:spPr/>
    </dgm:pt>
    <dgm:pt modelId="{25A8250E-010B-4C6C-A09A-A33E770228AD}" type="pres">
      <dgm:prSet presAssocID="{37D195DB-2B6D-4171-B963-79EC9A697288}" presName="text" presStyleLbl="fgAcc0" presStyleIdx="0" presStyleCnt="2">
        <dgm:presLayoutVars>
          <dgm:chPref val="3"/>
        </dgm:presLayoutVars>
      </dgm:prSet>
      <dgm:spPr/>
      <dgm:t>
        <a:bodyPr/>
        <a:lstStyle/>
        <a:p>
          <a:endParaRPr lang="nb-NO"/>
        </a:p>
      </dgm:t>
    </dgm:pt>
    <dgm:pt modelId="{E4A75348-2CA6-4BC8-82C1-DD54E7B70E7B}" type="pres">
      <dgm:prSet presAssocID="{37D195DB-2B6D-4171-B963-79EC9A697288}" presName="hierChild2" presStyleCnt="0"/>
      <dgm:spPr/>
    </dgm:pt>
    <dgm:pt modelId="{01345AF8-DE76-4EFF-AED9-47D2C7B69084}" type="pres">
      <dgm:prSet presAssocID="{CB4D55FE-3179-4E91-A8F6-8775C82FB9D9}" presName="hierRoot1" presStyleCnt="0"/>
      <dgm:spPr/>
    </dgm:pt>
    <dgm:pt modelId="{46CDBF67-D1B5-4998-A058-575F46A6916E}" type="pres">
      <dgm:prSet presAssocID="{CB4D55FE-3179-4E91-A8F6-8775C82FB9D9}" presName="composite" presStyleCnt="0"/>
      <dgm:spPr/>
    </dgm:pt>
    <dgm:pt modelId="{F2469D1A-C59A-495F-A3EC-76A6544E5CAA}" type="pres">
      <dgm:prSet presAssocID="{CB4D55FE-3179-4E91-A8F6-8775C82FB9D9}" presName="background" presStyleLbl="node0" presStyleIdx="1" presStyleCnt="2"/>
      <dgm:spPr/>
    </dgm:pt>
    <dgm:pt modelId="{44D8A6F3-E98D-47AE-8FCB-078DBD07E2F2}" type="pres">
      <dgm:prSet presAssocID="{CB4D55FE-3179-4E91-A8F6-8775C82FB9D9}" presName="text" presStyleLbl="fgAcc0" presStyleIdx="1" presStyleCnt="2">
        <dgm:presLayoutVars>
          <dgm:chPref val="3"/>
        </dgm:presLayoutVars>
      </dgm:prSet>
      <dgm:spPr/>
      <dgm:t>
        <a:bodyPr/>
        <a:lstStyle/>
        <a:p>
          <a:endParaRPr lang="nb-NO"/>
        </a:p>
      </dgm:t>
    </dgm:pt>
    <dgm:pt modelId="{AF820DAD-F3D5-48CF-AEB4-C9371283C531}" type="pres">
      <dgm:prSet presAssocID="{CB4D55FE-3179-4E91-A8F6-8775C82FB9D9}" presName="hierChild2" presStyleCnt="0"/>
      <dgm:spPr/>
    </dgm:pt>
  </dgm:ptLst>
  <dgm:cxnLst>
    <dgm:cxn modelId="{6DBDA2C6-2E4A-4EE0-B07A-D1BD8A6FD5D8}" type="presOf" srcId="{37D195DB-2B6D-4171-B963-79EC9A697288}" destId="{25A8250E-010B-4C6C-A09A-A33E770228AD}" srcOrd="0" destOrd="0" presId="urn:microsoft.com/office/officeart/2005/8/layout/hierarchy1"/>
    <dgm:cxn modelId="{1826AD1B-72D6-4F5B-9362-A57EEC632C79}" srcId="{F6E56BD1-6595-4EBD-B569-E01EF7CB4221}" destId="{CB4D55FE-3179-4E91-A8F6-8775C82FB9D9}" srcOrd="1" destOrd="0" parTransId="{C6B50952-366E-44DC-BD44-55C8B8DF8EE8}" sibTransId="{59D9B084-E8DA-469C-932C-3EEF8BF1E127}"/>
    <dgm:cxn modelId="{00E0EE44-BA60-4756-9233-607C5C01F75A}" srcId="{F6E56BD1-6595-4EBD-B569-E01EF7CB4221}" destId="{37D195DB-2B6D-4171-B963-79EC9A697288}" srcOrd="0" destOrd="0" parTransId="{0ED70687-97E3-48FB-A320-291BCDB31381}" sibTransId="{5E8353C9-09E7-488B-A9AE-683789863E48}"/>
    <dgm:cxn modelId="{27D995EC-DA30-49D9-81EF-A27FD5157B07}" type="presOf" srcId="{CB4D55FE-3179-4E91-A8F6-8775C82FB9D9}" destId="{44D8A6F3-E98D-47AE-8FCB-078DBD07E2F2}" srcOrd="0" destOrd="0" presId="urn:microsoft.com/office/officeart/2005/8/layout/hierarchy1"/>
    <dgm:cxn modelId="{D13BC688-2B2F-4E26-B48B-D31D8681D5D9}" type="presOf" srcId="{F6E56BD1-6595-4EBD-B569-E01EF7CB4221}" destId="{E5935C50-AEF3-4ABF-BACB-1FC50F2391E3}" srcOrd="0" destOrd="0" presId="urn:microsoft.com/office/officeart/2005/8/layout/hierarchy1"/>
    <dgm:cxn modelId="{CC72D184-1642-4C32-BD5A-BFDC9430093E}" type="presParOf" srcId="{E5935C50-AEF3-4ABF-BACB-1FC50F2391E3}" destId="{020C32CC-7F41-4246-943F-B0DF412472BD}" srcOrd="0" destOrd="0" presId="urn:microsoft.com/office/officeart/2005/8/layout/hierarchy1"/>
    <dgm:cxn modelId="{A0752A61-BC2A-4093-8E9F-071923D98166}" type="presParOf" srcId="{020C32CC-7F41-4246-943F-B0DF412472BD}" destId="{CF3DA85C-77EE-4EEC-8CD7-D90379192568}" srcOrd="0" destOrd="0" presId="urn:microsoft.com/office/officeart/2005/8/layout/hierarchy1"/>
    <dgm:cxn modelId="{B283387E-95C6-4004-8BE6-C0CC52D00EA5}" type="presParOf" srcId="{CF3DA85C-77EE-4EEC-8CD7-D90379192568}" destId="{CF85F732-EAFD-4B89-ACD9-59A22BD3C294}" srcOrd="0" destOrd="0" presId="urn:microsoft.com/office/officeart/2005/8/layout/hierarchy1"/>
    <dgm:cxn modelId="{591B724E-6739-48F5-AA6D-4FD3F6F372A0}" type="presParOf" srcId="{CF3DA85C-77EE-4EEC-8CD7-D90379192568}" destId="{25A8250E-010B-4C6C-A09A-A33E770228AD}" srcOrd="1" destOrd="0" presId="urn:microsoft.com/office/officeart/2005/8/layout/hierarchy1"/>
    <dgm:cxn modelId="{1D7EB0A3-69EA-4A8D-AC46-2A5DF6648884}" type="presParOf" srcId="{020C32CC-7F41-4246-943F-B0DF412472BD}" destId="{E4A75348-2CA6-4BC8-82C1-DD54E7B70E7B}" srcOrd="1" destOrd="0" presId="urn:microsoft.com/office/officeart/2005/8/layout/hierarchy1"/>
    <dgm:cxn modelId="{2E58838C-CF62-4A13-9F8A-3B4FF8E2B440}" type="presParOf" srcId="{E5935C50-AEF3-4ABF-BACB-1FC50F2391E3}" destId="{01345AF8-DE76-4EFF-AED9-47D2C7B69084}" srcOrd="1" destOrd="0" presId="urn:microsoft.com/office/officeart/2005/8/layout/hierarchy1"/>
    <dgm:cxn modelId="{9CB33065-D68F-4973-A819-127E91DEC63D}" type="presParOf" srcId="{01345AF8-DE76-4EFF-AED9-47D2C7B69084}" destId="{46CDBF67-D1B5-4998-A058-575F46A6916E}" srcOrd="0" destOrd="0" presId="urn:microsoft.com/office/officeart/2005/8/layout/hierarchy1"/>
    <dgm:cxn modelId="{577C57F3-EF12-4C4B-8917-A32F793989F4}" type="presParOf" srcId="{46CDBF67-D1B5-4998-A058-575F46A6916E}" destId="{F2469D1A-C59A-495F-A3EC-76A6544E5CAA}" srcOrd="0" destOrd="0" presId="urn:microsoft.com/office/officeart/2005/8/layout/hierarchy1"/>
    <dgm:cxn modelId="{E3E9ABC3-D922-49A6-BD07-D68D52B63B2A}" type="presParOf" srcId="{46CDBF67-D1B5-4998-A058-575F46A6916E}" destId="{44D8A6F3-E98D-47AE-8FCB-078DBD07E2F2}" srcOrd="1" destOrd="0" presId="urn:microsoft.com/office/officeart/2005/8/layout/hierarchy1"/>
    <dgm:cxn modelId="{2011572D-254D-4C24-BA07-C5F8B2B1CD58}" type="presParOf" srcId="{01345AF8-DE76-4EFF-AED9-47D2C7B69084}" destId="{AF820DAD-F3D5-48CF-AEB4-C9371283C53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85D28A-202B-4FBA-BDE3-4DD792BA3EA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27448A-1863-4E17-9752-D2D0D82AA907}">
      <dgm:prSet custT="1"/>
      <dgm:spPr/>
      <dgm:t>
        <a:bodyPr/>
        <a:lstStyle/>
        <a:p>
          <a:r>
            <a:rPr lang="nb-NO" sz="2800" dirty="0"/>
            <a:t>Alle telefonkontakter må rapportere halvårig til sentralstyret</a:t>
          </a:r>
          <a:r>
            <a:rPr lang="nb-NO" sz="1700" dirty="0"/>
            <a:t>.</a:t>
          </a:r>
          <a:endParaRPr lang="en-US" sz="1700" dirty="0"/>
        </a:p>
      </dgm:t>
    </dgm:pt>
    <dgm:pt modelId="{7C086D85-8BBC-4AC4-B877-B2A0F93FEADF}" type="parTrans" cxnId="{D802504F-1F5B-43CB-BA0D-734D100BDDFE}">
      <dgm:prSet/>
      <dgm:spPr/>
      <dgm:t>
        <a:bodyPr/>
        <a:lstStyle/>
        <a:p>
          <a:endParaRPr lang="en-US"/>
        </a:p>
      </dgm:t>
    </dgm:pt>
    <dgm:pt modelId="{2DF4F797-2050-409F-ADB6-7F0002B6C421}" type="sibTrans" cxnId="{D802504F-1F5B-43CB-BA0D-734D100BDDFE}">
      <dgm:prSet/>
      <dgm:spPr/>
      <dgm:t>
        <a:bodyPr/>
        <a:lstStyle/>
        <a:p>
          <a:endParaRPr lang="en-US"/>
        </a:p>
      </dgm:t>
    </dgm:pt>
    <dgm:pt modelId="{695D9D9F-346A-49E0-934C-6F1A39865C63}">
      <dgm:prSet custT="1"/>
      <dgm:spPr/>
      <dgm:t>
        <a:bodyPr/>
        <a:lstStyle/>
        <a:p>
          <a:r>
            <a:rPr lang="nb-NO" sz="2400" dirty="0"/>
            <a:t>I rapportene ber vi om antall henvendelser, den typiske som tar kontakt, og hvilke temaer som tas opp</a:t>
          </a:r>
          <a:r>
            <a:rPr lang="nb-NO" sz="1700" dirty="0"/>
            <a:t>.</a:t>
          </a:r>
          <a:endParaRPr lang="en-US" sz="1700" dirty="0"/>
        </a:p>
      </dgm:t>
    </dgm:pt>
    <dgm:pt modelId="{6108FA36-5923-4386-AD5B-664B8F18F66C}" type="parTrans" cxnId="{3FB9B4B1-3F8A-4565-95BC-3D6547C8918F}">
      <dgm:prSet/>
      <dgm:spPr/>
      <dgm:t>
        <a:bodyPr/>
        <a:lstStyle/>
        <a:p>
          <a:endParaRPr lang="en-US"/>
        </a:p>
      </dgm:t>
    </dgm:pt>
    <dgm:pt modelId="{A4F0C8AE-38CA-42F3-9019-828B99F44C3A}" type="sibTrans" cxnId="{3FB9B4B1-3F8A-4565-95BC-3D6547C8918F}">
      <dgm:prSet/>
      <dgm:spPr/>
      <dgm:t>
        <a:bodyPr/>
        <a:lstStyle/>
        <a:p>
          <a:endParaRPr lang="en-US"/>
        </a:p>
      </dgm:t>
    </dgm:pt>
    <dgm:pt modelId="{90C08DCB-1B35-44C2-B13E-328DC58F41F2}">
      <dgm:prSet custT="1"/>
      <dgm:spPr/>
      <dgm:t>
        <a:bodyPr/>
        <a:lstStyle/>
        <a:p>
          <a:r>
            <a:rPr lang="nb-NO" sz="2400" dirty="0"/>
            <a:t>Høsten 2022 responderte 23 av 29 på denne rapporteringa</a:t>
          </a:r>
          <a:endParaRPr lang="en-US" sz="2400" dirty="0"/>
        </a:p>
      </dgm:t>
    </dgm:pt>
    <dgm:pt modelId="{B65FB4B9-F877-47A5-81F2-CB64F0E99C9D}" type="parTrans" cxnId="{9407FB78-AE1C-4977-8AAF-1FE33D764A66}">
      <dgm:prSet/>
      <dgm:spPr/>
      <dgm:t>
        <a:bodyPr/>
        <a:lstStyle/>
        <a:p>
          <a:endParaRPr lang="en-US"/>
        </a:p>
      </dgm:t>
    </dgm:pt>
    <dgm:pt modelId="{D79FB933-B30C-4A17-8B02-317DDD4F77CA}" type="sibTrans" cxnId="{9407FB78-AE1C-4977-8AAF-1FE33D764A66}">
      <dgm:prSet/>
      <dgm:spPr/>
      <dgm:t>
        <a:bodyPr/>
        <a:lstStyle/>
        <a:p>
          <a:endParaRPr lang="en-US"/>
        </a:p>
      </dgm:t>
    </dgm:pt>
    <dgm:pt modelId="{B691F8B3-F511-4815-9484-E13E9DA9772B}">
      <dgm:prSet custT="1"/>
      <dgm:spPr/>
      <dgm:t>
        <a:bodyPr/>
        <a:lstStyle/>
        <a:p>
          <a:r>
            <a:rPr lang="nb-NO" sz="2000" dirty="0"/>
            <a:t>Høsten 2022 ble det meldt inn 26 henvendelser. </a:t>
          </a:r>
          <a:br>
            <a:rPr lang="nb-NO" sz="2000" dirty="0"/>
          </a:br>
          <a:r>
            <a:rPr lang="nb-NO" sz="2000" dirty="0"/>
            <a:t>9 meldte tilbake at de ikke hadde fått noen henvendelser.</a:t>
          </a:r>
          <a:br>
            <a:rPr lang="nb-NO" sz="2000" dirty="0"/>
          </a:br>
          <a:r>
            <a:rPr lang="nb-NO" sz="2400" dirty="0"/>
            <a:t/>
          </a:r>
          <a:br>
            <a:rPr lang="nb-NO" sz="2400" dirty="0"/>
          </a:br>
          <a:endParaRPr lang="en-US" sz="2400" dirty="0"/>
        </a:p>
      </dgm:t>
    </dgm:pt>
    <dgm:pt modelId="{32A546B8-5431-4B56-BC24-9E0F19ED4D64}" type="parTrans" cxnId="{39FC2E59-D483-46EC-8F80-647A93422226}">
      <dgm:prSet/>
      <dgm:spPr/>
      <dgm:t>
        <a:bodyPr/>
        <a:lstStyle/>
        <a:p>
          <a:endParaRPr lang="en-US"/>
        </a:p>
      </dgm:t>
    </dgm:pt>
    <dgm:pt modelId="{9227DBAA-73C3-40B4-A708-D10C89C0FB04}" type="sibTrans" cxnId="{39FC2E59-D483-46EC-8F80-647A93422226}">
      <dgm:prSet/>
      <dgm:spPr/>
      <dgm:t>
        <a:bodyPr/>
        <a:lstStyle/>
        <a:p>
          <a:endParaRPr lang="en-US"/>
        </a:p>
      </dgm:t>
    </dgm:pt>
    <dgm:pt modelId="{3ACEFF06-6654-4144-9FDB-7C9CD40C8AE6}" type="pres">
      <dgm:prSet presAssocID="{9C85D28A-202B-4FBA-BDE3-4DD792BA3EA3}" presName="root" presStyleCnt="0">
        <dgm:presLayoutVars>
          <dgm:dir/>
          <dgm:resizeHandles val="exact"/>
        </dgm:presLayoutVars>
      </dgm:prSet>
      <dgm:spPr/>
      <dgm:t>
        <a:bodyPr/>
        <a:lstStyle/>
        <a:p>
          <a:endParaRPr lang="nb-NO"/>
        </a:p>
      </dgm:t>
    </dgm:pt>
    <dgm:pt modelId="{2AC41412-8032-4B53-BFED-F4B9A0C1C4B0}" type="pres">
      <dgm:prSet presAssocID="{0027448A-1863-4E17-9752-D2D0D82AA907}" presName="compNode" presStyleCnt="0"/>
      <dgm:spPr/>
    </dgm:pt>
    <dgm:pt modelId="{6D3CA59D-BB93-4107-882D-645AEDD05454}" type="pres">
      <dgm:prSet presAssocID="{0027448A-1863-4E17-9752-D2D0D82AA907}" presName="bgRect" presStyleLbl="bgShp" presStyleIdx="0" presStyleCnt="4"/>
      <dgm:spPr/>
    </dgm:pt>
    <dgm:pt modelId="{05C044A6-9C8A-403E-ADA0-99CD416BDB98}" type="pres">
      <dgm:prSet presAssocID="{0027448A-1863-4E17-9752-D2D0D82AA907}"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nb-NO"/>
        </a:p>
      </dgm:t>
      <dgm:extLst>
        <a:ext uri="{E40237B7-FDA0-4F09-8148-C483321AD2D9}">
          <dgm14:cNvPr xmlns:dgm14="http://schemas.microsoft.com/office/drawing/2010/diagram" id="0" name="" descr="Group of People"/>
        </a:ext>
      </dgm:extLst>
    </dgm:pt>
    <dgm:pt modelId="{D9DEE0AC-04DF-4759-AE4A-6C02A41702F0}" type="pres">
      <dgm:prSet presAssocID="{0027448A-1863-4E17-9752-D2D0D82AA907}" presName="spaceRect" presStyleCnt="0"/>
      <dgm:spPr/>
    </dgm:pt>
    <dgm:pt modelId="{03319F24-69A8-484F-ACC8-6AA14FA423F1}" type="pres">
      <dgm:prSet presAssocID="{0027448A-1863-4E17-9752-D2D0D82AA907}" presName="parTx" presStyleLbl="revTx" presStyleIdx="0" presStyleCnt="4">
        <dgm:presLayoutVars>
          <dgm:chMax val="0"/>
          <dgm:chPref val="0"/>
        </dgm:presLayoutVars>
      </dgm:prSet>
      <dgm:spPr/>
      <dgm:t>
        <a:bodyPr/>
        <a:lstStyle/>
        <a:p>
          <a:endParaRPr lang="nb-NO"/>
        </a:p>
      </dgm:t>
    </dgm:pt>
    <dgm:pt modelId="{2E1BFC67-C2D8-4CF8-BC9F-653967A43B36}" type="pres">
      <dgm:prSet presAssocID="{2DF4F797-2050-409F-ADB6-7F0002B6C421}" presName="sibTrans" presStyleCnt="0"/>
      <dgm:spPr/>
    </dgm:pt>
    <dgm:pt modelId="{05F040D8-C98C-47A7-8E3C-7460469725EE}" type="pres">
      <dgm:prSet presAssocID="{695D9D9F-346A-49E0-934C-6F1A39865C63}" presName="compNode" presStyleCnt="0"/>
      <dgm:spPr/>
    </dgm:pt>
    <dgm:pt modelId="{54B50BAC-D15D-4C09-9542-4CCA074DA553}" type="pres">
      <dgm:prSet presAssocID="{695D9D9F-346A-49E0-934C-6F1A39865C63}" presName="bgRect" presStyleLbl="bgShp" presStyleIdx="1" presStyleCnt="4"/>
      <dgm:spPr/>
    </dgm:pt>
    <dgm:pt modelId="{E5F32414-FF77-4C9A-8783-7B7EB4C4CA75}" type="pres">
      <dgm:prSet presAssocID="{695D9D9F-346A-49E0-934C-6F1A39865C63}"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nb-NO"/>
        </a:p>
      </dgm:t>
      <dgm:extLst>
        <a:ext uri="{E40237B7-FDA0-4F09-8148-C483321AD2D9}">
          <dgm14:cNvPr xmlns:dgm14="http://schemas.microsoft.com/office/drawing/2010/diagram" id="0" name="" descr="Chat Bubble"/>
        </a:ext>
      </dgm:extLst>
    </dgm:pt>
    <dgm:pt modelId="{E81F1163-6DC4-4245-BB92-94A4E1FD8871}" type="pres">
      <dgm:prSet presAssocID="{695D9D9F-346A-49E0-934C-6F1A39865C63}" presName="spaceRect" presStyleCnt="0"/>
      <dgm:spPr/>
    </dgm:pt>
    <dgm:pt modelId="{AAF3D223-E1BC-4E83-875C-009A61FC656A}" type="pres">
      <dgm:prSet presAssocID="{695D9D9F-346A-49E0-934C-6F1A39865C63}" presName="parTx" presStyleLbl="revTx" presStyleIdx="1" presStyleCnt="4">
        <dgm:presLayoutVars>
          <dgm:chMax val="0"/>
          <dgm:chPref val="0"/>
        </dgm:presLayoutVars>
      </dgm:prSet>
      <dgm:spPr/>
      <dgm:t>
        <a:bodyPr/>
        <a:lstStyle/>
        <a:p>
          <a:endParaRPr lang="nb-NO"/>
        </a:p>
      </dgm:t>
    </dgm:pt>
    <dgm:pt modelId="{F05F18A0-89CC-4D67-B965-AD8C3FCF361C}" type="pres">
      <dgm:prSet presAssocID="{A4F0C8AE-38CA-42F3-9019-828B99F44C3A}" presName="sibTrans" presStyleCnt="0"/>
      <dgm:spPr/>
    </dgm:pt>
    <dgm:pt modelId="{7C8ECD74-F0B3-45B4-B344-17AB6ABB4EF9}" type="pres">
      <dgm:prSet presAssocID="{90C08DCB-1B35-44C2-B13E-328DC58F41F2}" presName="compNode" presStyleCnt="0"/>
      <dgm:spPr/>
    </dgm:pt>
    <dgm:pt modelId="{19EC1850-1359-4D4B-B1B4-1E13AAA21907}" type="pres">
      <dgm:prSet presAssocID="{90C08DCB-1B35-44C2-B13E-328DC58F41F2}" presName="bgRect" presStyleLbl="bgShp" presStyleIdx="2" presStyleCnt="4"/>
      <dgm:spPr/>
    </dgm:pt>
    <dgm:pt modelId="{C25138F8-1777-4513-862D-33B973CBAAA1}" type="pres">
      <dgm:prSet presAssocID="{90C08DCB-1B35-44C2-B13E-328DC58F41F2}"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nb-NO"/>
        </a:p>
      </dgm:t>
      <dgm:extLst>
        <a:ext uri="{E40237B7-FDA0-4F09-8148-C483321AD2D9}">
          <dgm14:cNvPr xmlns:dgm14="http://schemas.microsoft.com/office/drawing/2010/diagram" id="0" name="" descr="Blad"/>
        </a:ext>
      </dgm:extLst>
    </dgm:pt>
    <dgm:pt modelId="{11FDB60F-338E-413F-9C06-56715D3B6ADB}" type="pres">
      <dgm:prSet presAssocID="{90C08DCB-1B35-44C2-B13E-328DC58F41F2}" presName="spaceRect" presStyleCnt="0"/>
      <dgm:spPr/>
    </dgm:pt>
    <dgm:pt modelId="{23397D04-A349-4183-8867-60F9015A3B65}" type="pres">
      <dgm:prSet presAssocID="{90C08DCB-1B35-44C2-B13E-328DC58F41F2}" presName="parTx" presStyleLbl="revTx" presStyleIdx="2" presStyleCnt="4">
        <dgm:presLayoutVars>
          <dgm:chMax val="0"/>
          <dgm:chPref val="0"/>
        </dgm:presLayoutVars>
      </dgm:prSet>
      <dgm:spPr/>
      <dgm:t>
        <a:bodyPr/>
        <a:lstStyle/>
        <a:p>
          <a:endParaRPr lang="nb-NO"/>
        </a:p>
      </dgm:t>
    </dgm:pt>
    <dgm:pt modelId="{A278B1D1-E750-47A8-9990-93C3ACC4C1BC}" type="pres">
      <dgm:prSet presAssocID="{D79FB933-B30C-4A17-8B02-317DDD4F77CA}" presName="sibTrans" presStyleCnt="0"/>
      <dgm:spPr/>
    </dgm:pt>
    <dgm:pt modelId="{EF43A783-FF75-412B-9A93-0E39A8BBEE15}" type="pres">
      <dgm:prSet presAssocID="{B691F8B3-F511-4815-9484-E13E9DA9772B}" presName="compNode" presStyleCnt="0"/>
      <dgm:spPr/>
    </dgm:pt>
    <dgm:pt modelId="{51402C82-74BA-440F-9105-503090B2F609}" type="pres">
      <dgm:prSet presAssocID="{B691F8B3-F511-4815-9484-E13E9DA9772B}" presName="bgRect" presStyleLbl="bgShp" presStyleIdx="3" presStyleCnt="4"/>
      <dgm:spPr/>
    </dgm:pt>
    <dgm:pt modelId="{B7F4432C-85B7-42A2-A2F6-783A7E7D3CB0}" type="pres">
      <dgm:prSet presAssocID="{B691F8B3-F511-4815-9484-E13E9DA9772B}"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nb-NO"/>
        </a:p>
      </dgm:t>
      <dgm:extLst>
        <a:ext uri="{E40237B7-FDA0-4F09-8148-C483321AD2D9}">
          <dgm14:cNvPr xmlns:dgm14="http://schemas.microsoft.com/office/drawing/2010/diagram" id="0" name="" descr="Gresskar"/>
        </a:ext>
      </dgm:extLst>
    </dgm:pt>
    <dgm:pt modelId="{B5755E92-CDB0-4E63-9476-4293DC91C581}" type="pres">
      <dgm:prSet presAssocID="{B691F8B3-F511-4815-9484-E13E9DA9772B}" presName="spaceRect" presStyleCnt="0"/>
      <dgm:spPr/>
    </dgm:pt>
    <dgm:pt modelId="{D24B38AD-0CCC-468D-9830-35507A837596}" type="pres">
      <dgm:prSet presAssocID="{B691F8B3-F511-4815-9484-E13E9DA9772B}" presName="parTx" presStyleLbl="revTx" presStyleIdx="3" presStyleCnt="4">
        <dgm:presLayoutVars>
          <dgm:chMax val="0"/>
          <dgm:chPref val="0"/>
        </dgm:presLayoutVars>
      </dgm:prSet>
      <dgm:spPr/>
      <dgm:t>
        <a:bodyPr/>
        <a:lstStyle/>
        <a:p>
          <a:endParaRPr lang="nb-NO"/>
        </a:p>
      </dgm:t>
    </dgm:pt>
  </dgm:ptLst>
  <dgm:cxnLst>
    <dgm:cxn modelId="{D802504F-1F5B-43CB-BA0D-734D100BDDFE}" srcId="{9C85D28A-202B-4FBA-BDE3-4DD792BA3EA3}" destId="{0027448A-1863-4E17-9752-D2D0D82AA907}" srcOrd="0" destOrd="0" parTransId="{7C086D85-8BBC-4AC4-B877-B2A0F93FEADF}" sibTransId="{2DF4F797-2050-409F-ADB6-7F0002B6C421}"/>
    <dgm:cxn modelId="{B27FCC54-7759-454E-AAD6-CAB364BAA6A1}" type="presOf" srcId="{90C08DCB-1B35-44C2-B13E-328DC58F41F2}" destId="{23397D04-A349-4183-8867-60F9015A3B65}" srcOrd="0" destOrd="0" presId="urn:microsoft.com/office/officeart/2018/2/layout/IconVerticalSolidList"/>
    <dgm:cxn modelId="{3FB9B4B1-3F8A-4565-95BC-3D6547C8918F}" srcId="{9C85D28A-202B-4FBA-BDE3-4DD792BA3EA3}" destId="{695D9D9F-346A-49E0-934C-6F1A39865C63}" srcOrd="1" destOrd="0" parTransId="{6108FA36-5923-4386-AD5B-664B8F18F66C}" sibTransId="{A4F0C8AE-38CA-42F3-9019-828B99F44C3A}"/>
    <dgm:cxn modelId="{9407FB78-AE1C-4977-8AAF-1FE33D764A66}" srcId="{9C85D28A-202B-4FBA-BDE3-4DD792BA3EA3}" destId="{90C08DCB-1B35-44C2-B13E-328DC58F41F2}" srcOrd="2" destOrd="0" parTransId="{B65FB4B9-F877-47A5-81F2-CB64F0E99C9D}" sibTransId="{D79FB933-B30C-4A17-8B02-317DDD4F77CA}"/>
    <dgm:cxn modelId="{C1C90BAD-C842-446F-A04A-D99CF73FD2AB}" type="presOf" srcId="{695D9D9F-346A-49E0-934C-6F1A39865C63}" destId="{AAF3D223-E1BC-4E83-875C-009A61FC656A}" srcOrd="0" destOrd="0" presId="urn:microsoft.com/office/officeart/2018/2/layout/IconVerticalSolidList"/>
    <dgm:cxn modelId="{AAF27B93-06D4-438C-A5DE-107FD0CA631C}" type="presOf" srcId="{0027448A-1863-4E17-9752-D2D0D82AA907}" destId="{03319F24-69A8-484F-ACC8-6AA14FA423F1}" srcOrd="0" destOrd="0" presId="urn:microsoft.com/office/officeart/2018/2/layout/IconVerticalSolidList"/>
    <dgm:cxn modelId="{39FC2E59-D483-46EC-8F80-647A93422226}" srcId="{9C85D28A-202B-4FBA-BDE3-4DD792BA3EA3}" destId="{B691F8B3-F511-4815-9484-E13E9DA9772B}" srcOrd="3" destOrd="0" parTransId="{32A546B8-5431-4B56-BC24-9E0F19ED4D64}" sibTransId="{9227DBAA-73C3-40B4-A708-D10C89C0FB04}"/>
    <dgm:cxn modelId="{07AA1913-F3FA-4040-9E3B-BB376DE737EE}" type="presOf" srcId="{9C85D28A-202B-4FBA-BDE3-4DD792BA3EA3}" destId="{3ACEFF06-6654-4144-9FDB-7C9CD40C8AE6}" srcOrd="0" destOrd="0" presId="urn:microsoft.com/office/officeart/2018/2/layout/IconVerticalSolidList"/>
    <dgm:cxn modelId="{D17D7E7E-E869-4044-B691-009488012EB1}" type="presOf" srcId="{B691F8B3-F511-4815-9484-E13E9DA9772B}" destId="{D24B38AD-0CCC-468D-9830-35507A837596}" srcOrd="0" destOrd="0" presId="urn:microsoft.com/office/officeart/2018/2/layout/IconVerticalSolidList"/>
    <dgm:cxn modelId="{ACE2BFB6-5F0B-416C-8C9E-D9CFC571B185}" type="presParOf" srcId="{3ACEFF06-6654-4144-9FDB-7C9CD40C8AE6}" destId="{2AC41412-8032-4B53-BFED-F4B9A0C1C4B0}" srcOrd="0" destOrd="0" presId="urn:microsoft.com/office/officeart/2018/2/layout/IconVerticalSolidList"/>
    <dgm:cxn modelId="{68D9CCFC-8FE2-4A69-9F77-3596202EC370}" type="presParOf" srcId="{2AC41412-8032-4B53-BFED-F4B9A0C1C4B0}" destId="{6D3CA59D-BB93-4107-882D-645AEDD05454}" srcOrd="0" destOrd="0" presId="urn:microsoft.com/office/officeart/2018/2/layout/IconVerticalSolidList"/>
    <dgm:cxn modelId="{C8A8F6D3-B7F0-4641-8720-CE571BFFC37A}" type="presParOf" srcId="{2AC41412-8032-4B53-BFED-F4B9A0C1C4B0}" destId="{05C044A6-9C8A-403E-ADA0-99CD416BDB98}" srcOrd="1" destOrd="0" presId="urn:microsoft.com/office/officeart/2018/2/layout/IconVerticalSolidList"/>
    <dgm:cxn modelId="{28ADE1DD-C45C-45DE-8630-BB47CF76CEE2}" type="presParOf" srcId="{2AC41412-8032-4B53-BFED-F4B9A0C1C4B0}" destId="{D9DEE0AC-04DF-4759-AE4A-6C02A41702F0}" srcOrd="2" destOrd="0" presId="urn:microsoft.com/office/officeart/2018/2/layout/IconVerticalSolidList"/>
    <dgm:cxn modelId="{675FD731-FD56-41D5-B5D5-CFE7D21974C2}" type="presParOf" srcId="{2AC41412-8032-4B53-BFED-F4B9A0C1C4B0}" destId="{03319F24-69A8-484F-ACC8-6AA14FA423F1}" srcOrd="3" destOrd="0" presId="urn:microsoft.com/office/officeart/2018/2/layout/IconVerticalSolidList"/>
    <dgm:cxn modelId="{22FC2296-1569-4EE6-BF1D-067501A40021}" type="presParOf" srcId="{3ACEFF06-6654-4144-9FDB-7C9CD40C8AE6}" destId="{2E1BFC67-C2D8-4CF8-BC9F-653967A43B36}" srcOrd="1" destOrd="0" presId="urn:microsoft.com/office/officeart/2018/2/layout/IconVerticalSolidList"/>
    <dgm:cxn modelId="{766F1908-69A5-4A15-8B70-E1C4C25A3C68}" type="presParOf" srcId="{3ACEFF06-6654-4144-9FDB-7C9CD40C8AE6}" destId="{05F040D8-C98C-47A7-8E3C-7460469725EE}" srcOrd="2" destOrd="0" presId="urn:microsoft.com/office/officeart/2018/2/layout/IconVerticalSolidList"/>
    <dgm:cxn modelId="{03EA270F-1C85-4DC0-A7A6-354F59BC9D93}" type="presParOf" srcId="{05F040D8-C98C-47A7-8E3C-7460469725EE}" destId="{54B50BAC-D15D-4C09-9542-4CCA074DA553}" srcOrd="0" destOrd="0" presId="urn:microsoft.com/office/officeart/2018/2/layout/IconVerticalSolidList"/>
    <dgm:cxn modelId="{9018633B-B24C-4ADC-9671-8D39224B2DAF}" type="presParOf" srcId="{05F040D8-C98C-47A7-8E3C-7460469725EE}" destId="{E5F32414-FF77-4C9A-8783-7B7EB4C4CA75}" srcOrd="1" destOrd="0" presId="urn:microsoft.com/office/officeart/2018/2/layout/IconVerticalSolidList"/>
    <dgm:cxn modelId="{CBC328FB-55FD-4280-B6A5-F34860858671}" type="presParOf" srcId="{05F040D8-C98C-47A7-8E3C-7460469725EE}" destId="{E81F1163-6DC4-4245-BB92-94A4E1FD8871}" srcOrd="2" destOrd="0" presId="urn:microsoft.com/office/officeart/2018/2/layout/IconVerticalSolidList"/>
    <dgm:cxn modelId="{DDA93231-EE30-4B26-B5E0-41B237668681}" type="presParOf" srcId="{05F040D8-C98C-47A7-8E3C-7460469725EE}" destId="{AAF3D223-E1BC-4E83-875C-009A61FC656A}" srcOrd="3" destOrd="0" presId="urn:microsoft.com/office/officeart/2018/2/layout/IconVerticalSolidList"/>
    <dgm:cxn modelId="{62C414C2-9CBE-4084-939C-0BFECFDD9E12}" type="presParOf" srcId="{3ACEFF06-6654-4144-9FDB-7C9CD40C8AE6}" destId="{F05F18A0-89CC-4D67-B965-AD8C3FCF361C}" srcOrd="3" destOrd="0" presId="urn:microsoft.com/office/officeart/2018/2/layout/IconVerticalSolidList"/>
    <dgm:cxn modelId="{C93717E9-96A7-4D51-BFAA-2DA3C59B80FA}" type="presParOf" srcId="{3ACEFF06-6654-4144-9FDB-7C9CD40C8AE6}" destId="{7C8ECD74-F0B3-45B4-B344-17AB6ABB4EF9}" srcOrd="4" destOrd="0" presId="urn:microsoft.com/office/officeart/2018/2/layout/IconVerticalSolidList"/>
    <dgm:cxn modelId="{29F16D4A-D738-4D12-A8A5-DCD22CBFFDDC}" type="presParOf" srcId="{7C8ECD74-F0B3-45B4-B344-17AB6ABB4EF9}" destId="{19EC1850-1359-4D4B-B1B4-1E13AAA21907}" srcOrd="0" destOrd="0" presId="urn:microsoft.com/office/officeart/2018/2/layout/IconVerticalSolidList"/>
    <dgm:cxn modelId="{12D73537-8998-4104-B21B-326B78719E1A}" type="presParOf" srcId="{7C8ECD74-F0B3-45B4-B344-17AB6ABB4EF9}" destId="{C25138F8-1777-4513-862D-33B973CBAAA1}" srcOrd="1" destOrd="0" presId="urn:microsoft.com/office/officeart/2018/2/layout/IconVerticalSolidList"/>
    <dgm:cxn modelId="{F8B34360-7FA7-4E87-8D48-906657F2E69F}" type="presParOf" srcId="{7C8ECD74-F0B3-45B4-B344-17AB6ABB4EF9}" destId="{11FDB60F-338E-413F-9C06-56715D3B6ADB}" srcOrd="2" destOrd="0" presId="urn:microsoft.com/office/officeart/2018/2/layout/IconVerticalSolidList"/>
    <dgm:cxn modelId="{7EB9D72B-C153-403C-9689-D44F9270250D}" type="presParOf" srcId="{7C8ECD74-F0B3-45B4-B344-17AB6ABB4EF9}" destId="{23397D04-A349-4183-8867-60F9015A3B65}" srcOrd="3" destOrd="0" presId="urn:microsoft.com/office/officeart/2018/2/layout/IconVerticalSolidList"/>
    <dgm:cxn modelId="{B8A3E081-3031-43C6-99DB-FAB4F3B9FDBB}" type="presParOf" srcId="{3ACEFF06-6654-4144-9FDB-7C9CD40C8AE6}" destId="{A278B1D1-E750-47A8-9990-93C3ACC4C1BC}" srcOrd="5" destOrd="0" presId="urn:microsoft.com/office/officeart/2018/2/layout/IconVerticalSolidList"/>
    <dgm:cxn modelId="{3B81052F-DF15-4BEB-AA9E-D3798F58903B}" type="presParOf" srcId="{3ACEFF06-6654-4144-9FDB-7C9CD40C8AE6}" destId="{EF43A783-FF75-412B-9A93-0E39A8BBEE15}" srcOrd="6" destOrd="0" presId="urn:microsoft.com/office/officeart/2018/2/layout/IconVerticalSolidList"/>
    <dgm:cxn modelId="{E42806DD-7262-44FE-A0F2-836AD702B98B}" type="presParOf" srcId="{EF43A783-FF75-412B-9A93-0E39A8BBEE15}" destId="{51402C82-74BA-440F-9105-503090B2F609}" srcOrd="0" destOrd="0" presId="urn:microsoft.com/office/officeart/2018/2/layout/IconVerticalSolidList"/>
    <dgm:cxn modelId="{E3B9E57C-B3B8-4C61-8097-5DEF0CE689AA}" type="presParOf" srcId="{EF43A783-FF75-412B-9A93-0E39A8BBEE15}" destId="{B7F4432C-85B7-42A2-A2F6-783A7E7D3CB0}" srcOrd="1" destOrd="0" presId="urn:microsoft.com/office/officeart/2018/2/layout/IconVerticalSolidList"/>
    <dgm:cxn modelId="{AEDF3907-826C-496F-AA7D-97E1BB72C063}" type="presParOf" srcId="{EF43A783-FF75-412B-9A93-0E39A8BBEE15}" destId="{B5755E92-CDB0-4E63-9476-4293DC91C581}" srcOrd="2" destOrd="0" presId="urn:microsoft.com/office/officeart/2018/2/layout/IconVerticalSolidList"/>
    <dgm:cxn modelId="{6C6D7426-E9F2-480A-B528-FD7B6C806DAF}" type="presParOf" srcId="{EF43A783-FF75-412B-9A93-0E39A8BBEE15}" destId="{D24B38AD-0CCC-468D-9830-35507A83759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C481BD-AAEB-4AFF-99F1-585138D7B6E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9354D30-EFE7-4126-8FDA-F9DD99C026AE}">
      <dgm:prSet/>
      <dgm:spPr/>
      <dgm:t>
        <a:bodyPr/>
        <a:lstStyle/>
        <a:p>
          <a:r>
            <a:rPr lang="nb-NO"/>
            <a:t>På CP-skolen, </a:t>
          </a:r>
          <a:r>
            <a:rPr lang="nb-NO">
              <a:hlinkClick xmlns:r="http://schemas.openxmlformats.org/officeDocument/2006/relationships" r:id="rId1"/>
            </a:rPr>
            <a:t>https://www.cp.no/om-oss/cp-skolen/</a:t>
          </a:r>
          <a:r>
            <a:rPr lang="nb-NO"/>
            <a:t> legger vi ut alt vi har av skriftlig opplæringsmateriell</a:t>
          </a:r>
          <a:endParaRPr lang="en-US"/>
        </a:p>
      </dgm:t>
    </dgm:pt>
    <dgm:pt modelId="{A32A626C-B3BA-405F-8B9F-2CE7DF52EC59}" type="parTrans" cxnId="{6864CB42-0E10-4C95-BD84-2498F8AADC29}">
      <dgm:prSet/>
      <dgm:spPr/>
      <dgm:t>
        <a:bodyPr/>
        <a:lstStyle/>
        <a:p>
          <a:endParaRPr lang="en-US"/>
        </a:p>
      </dgm:t>
    </dgm:pt>
    <dgm:pt modelId="{B2BF9C44-8938-49B4-91CF-0E5495F8C61B}" type="sibTrans" cxnId="{6864CB42-0E10-4C95-BD84-2498F8AADC29}">
      <dgm:prSet/>
      <dgm:spPr/>
      <dgm:t>
        <a:bodyPr/>
        <a:lstStyle/>
        <a:p>
          <a:endParaRPr lang="en-US"/>
        </a:p>
      </dgm:t>
    </dgm:pt>
    <dgm:pt modelId="{2A87737B-2C05-4B35-9A45-1E66D03FCCFA}">
      <dgm:prSet/>
      <dgm:spPr/>
      <dgm:t>
        <a:bodyPr/>
        <a:lstStyle/>
        <a:p>
          <a:r>
            <a:rPr lang="nb-NO"/>
            <a:t>På nettsidene våre, </a:t>
          </a:r>
          <a:r>
            <a:rPr lang="nb-NO">
              <a:hlinkClick xmlns:r="http://schemas.openxmlformats.org/officeDocument/2006/relationships" r:id="rId2"/>
            </a:rPr>
            <a:t>https://www.cp.no/om-oss/likepersonsarbeid/</a:t>
          </a:r>
          <a:r>
            <a:rPr lang="nb-NO"/>
            <a:t> har vi også en egen side som beskriver likepersonsarbeidet vårt.</a:t>
          </a:r>
          <a:endParaRPr lang="en-US"/>
        </a:p>
      </dgm:t>
    </dgm:pt>
    <dgm:pt modelId="{158B6A32-2AE8-46AB-AF4D-CBD72FD08E16}" type="parTrans" cxnId="{04983D15-F1A6-4FEA-9EDB-4191BA64FF1E}">
      <dgm:prSet/>
      <dgm:spPr/>
      <dgm:t>
        <a:bodyPr/>
        <a:lstStyle/>
        <a:p>
          <a:endParaRPr lang="en-US"/>
        </a:p>
      </dgm:t>
    </dgm:pt>
    <dgm:pt modelId="{056EAE68-0A6B-4383-A03A-38A326B58267}" type="sibTrans" cxnId="{04983D15-F1A6-4FEA-9EDB-4191BA64FF1E}">
      <dgm:prSet/>
      <dgm:spPr/>
      <dgm:t>
        <a:bodyPr/>
        <a:lstStyle/>
        <a:p>
          <a:endParaRPr lang="en-US"/>
        </a:p>
      </dgm:t>
    </dgm:pt>
    <dgm:pt modelId="{080A60E5-D62E-4D07-A973-53ED9D032AC4}" type="pres">
      <dgm:prSet presAssocID="{ACC481BD-AAEB-4AFF-99F1-585138D7B6E3}" presName="hierChild1" presStyleCnt="0">
        <dgm:presLayoutVars>
          <dgm:chPref val="1"/>
          <dgm:dir/>
          <dgm:animOne val="branch"/>
          <dgm:animLvl val="lvl"/>
          <dgm:resizeHandles/>
        </dgm:presLayoutVars>
      </dgm:prSet>
      <dgm:spPr/>
      <dgm:t>
        <a:bodyPr/>
        <a:lstStyle/>
        <a:p>
          <a:endParaRPr lang="nb-NO"/>
        </a:p>
      </dgm:t>
    </dgm:pt>
    <dgm:pt modelId="{2B71B630-C6A3-4031-84B8-9937C1CEB2CC}" type="pres">
      <dgm:prSet presAssocID="{49354D30-EFE7-4126-8FDA-F9DD99C026AE}" presName="hierRoot1" presStyleCnt="0"/>
      <dgm:spPr/>
    </dgm:pt>
    <dgm:pt modelId="{87928123-DA45-4CD1-8DE0-933D992C9BCC}" type="pres">
      <dgm:prSet presAssocID="{49354D30-EFE7-4126-8FDA-F9DD99C026AE}" presName="composite" presStyleCnt="0"/>
      <dgm:spPr/>
    </dgm:pt>
    <dgm:pt modelId="{1E5D8747-F703-4017-A38D-6DBB1D5D4708}" type="pres">
      <dgm:prSet presAssocID="{49354D30-EFE7-4126-8FDA-F9DD99C026AE}" presName="background" presStyleLbl="node0" presStyleIdx="0" presStyleCnt="2"/>
      <dgm:spPr/>
    </dgm:pt>
    <dgm:pt modelId="{44CD37BF-8036-4BCA-9BED-0CFE7445BCAF}" type="pres">
      <dgm:prSet presAssocID="{49354D30-EFE7-4126-8FDA-F9DD99C026AE}" presName="text" presStyleLbl="fgAcc0" presStyleIdx="0" presStyleCnt="2">
        <dgm:presLayoutVars>
          <dgm:chPref val="3"/>
        </dgm:presLayoutVars>
      </dgm:prSet>
      <dgm:spPr/>
      <dgm:t>
        <a:bodyPr/>
        <a:lstStyle/>
        <a:p>
          <a:endParaRPr lang="nb-NO"/>
        </a:p>
      </dgm:t>
    </dgm:pt>
    <dgm:pt modelId="{D06977A0-F198-4598-AEC8-DC3C404FBD0C}" type="pres">
      <dgm:prSet presAssocID="{49354D30-EFE7-4126-8FDA-F9DD99C026AE}" presName="hierChild2" presStyleCnt="0"/>
      <dgm:spPr/>
    </dgm:pt>
    <dgm:pt modelId="{CC1DBB27-DEB0-4264-B0E9-AE44831DA65A}" type="pres">
      <dgm:prSet presAssocID="{2A87737B-2C05-4B35-9A45-1E66D03FCCFA}" presName="hierRoot1" presStyleCnt="0"/>
      <dgm:spPr/>
    </dgm:pt>
    <dgm:pt modelId="{C8DCCBAD-2297-4C3D-85BD-E5FE008095E8}" type="pres">
      <dgm:prSet presAssocID="{2A87737B-2C05-4B35-9A45-1E66D03FCCFA}" presName="composite" presStyleCnt="0"/>
      <dgm:spPr/>
    </dgm:pt>
    <dgm:pt modelId="{AC60C563-B5F8-4170-8730-23650601E110}" type="pres">
      <dgm:prSet presAssocID="{2A87737B-2C05-4B35-9A45-1E66D03FCCFA}" presName="background" presStyleLbl="node0" presStyleIdx="1" presStyleCnt="2"/>
      <dgm:spPr/>
    </dgm:pt>
    <dgm:pt modelId="{23AAE731-5FF7-4CBA-A101-AA3BE925E998}" type="pres">
      <dgm:prSet presAssocID="{2A87737B-2C05-4B35-9A45-1E66D03FCCFA}" presName="text" presStyleLbl="fgAcc0" presStyleIdx="1" presStyleCnt="2">
        <dgm:presLayoutVars>
          <dgm:chPref val="3"/>
        </dgm:presLayoutVars>
      </dgm:prSet>
      <dgm:spPr/>
      <dgm:t>
        <a:bodyPr/>
        <a:lstStyle/>
        <a:p>
          <a:endParaRPr lang="nb-NO"/>
        </a:p>
      </dgm:t>
    </dgm:pt>
    <dgm:pt modelId="{B21CD573-C83F-4A67-8CE5-720BABE3DED3}" type="pres">
      <dgm:prSet presAssocID="{2A87737B-2C05-4B35-9A45-1E66D03FCCFA}" presName="hierChild2" presStyleCnt="0"/>
      <dgm:spPr/>
    </dgm:pt>
  </dgm:ptLst>
  <dgm:cxnLst>
    <dgm:cxn modelId="{04983D15-F1A6-4FEA-9EDB-4191BA64FF1E}" srcId="{ACC481BD-AAEB-4AFF-99F1-585138D7B6E3}" destId="{2A87737B-2C05-4B35-9A45-1E66D03FCCFA}" srcOrd="1" destOrd="0" parTransId="{158B6A32-2AE8-46AB-AF4D-CBD72FD08E16}" sibTransId="{056EAE68-0A6B-4383-A03A-38A326B58267}"/>
    <dgm:cxn modelId="{6864CB42-0E10-4C95-BD84-2498F8AADC29}" srcId="{ACC481BD-AAEB-4AFF-99F1-585138D7B6E3}" destId="{49354D30-EFE7-4126-8FDA-F9DD99C026AE}" srcOrd="0" destOrd="0" parTransId="{A32A626C-B3BA-405F-8B9F-2CE7DF52EC59}" sibTransId="{B2BF9C44-8938-49B4-91CF-0E5495F8C61B}"/>
    <dgm:cxn modelId="{A944624E-B913-470A-93C6-273D896927D8}" type="presOf" srcId="{49354D30-EFE7-4126-8FDA-F9DD99C026AE}" destId="{44CD37BF-8036-4BCA-9BED-0CFE7445BCAF}" srcOrd="0" destOrd="0" presId="urn:microsoft.com/office/officeart/2005/8/layout/hierarchy1"/>
    <dgm:cxn modelId="{91D97727-489F-4B73-A2CF-43FF68EDD3E7}" type="presOf" srcId="{2A87737B-2C05-4B35-9A45-1E66D03FCCFA}" destId="{23AAE731-5FF7-4CBA-A101-AA3BE925E998}" srcOrd="0" destOrd="0" presId="urn:microsoft.com/office/officeart/2005/8/layout/hierarchy1"/>
    <dgm:cxn modelId="{01630F13-A9FB-4CA6-8035-8608CB67D34E}" type="presOf" srcId="{ACC481BD-AAEB-4AFF-99F1-585138D7B6E3}" destId="{080A60E5-D62E-4D07-A973-53ED9D032AC4}" srcOrd="0" destOrd="0" presId="urn:microsoft.com/office/officeart/2005/8/layout/hierarchy1"/>
    <dgm:cxn modelId="{25D06A2D-FDFE-4873-9EA3-96D0B9105A25}" type="presParOf" srcId="{080A60E5-D62E-4D07-A973-53ED9D032AC4}" destId="{2B71B630-C6A3-4031-84B8-9937C1CEB2CC}" srcOrd="0" destOrd="0" presId="urn:microsoft.com/office/officeart/2005/8/layout/hierarchy1"/>
    <dgm:cxn modelId="{33FD9F57-6813-41CE-9894-1D963A70BA76}" type="presParOf" srcId="{2B71B630-C6A3-4031-84B8-9937C1CEB2CC}" destId="{87928123-DA45-4CD1-8DE0-933D992C9BCC}" srcOrd="0" destOrd="0" presId="urn:microsoft.com/office/officeart/2005/8/layout/hierarchy1"/>
    <dgm:cxn modelId="{1416A844-3235-4A96-9883-0607BFAD2939}" type="presParOf" srcId="{87928123-DA45-4CD1-8DE0-933D992C9BCC}" destId="{1E5D8747-F703-4017-A38D-6DBB1D5D4708}" srcOrd="0" destOrd="0" presId="urn:microsoft.com/office/officeart/2005/8/layout/hierarchy1"/>
    <dgm:cxn modelId="{24D6FEA6-D8E1-4EDA-AC73-ED23F936E919}" type="presParOf" srcId="{87928123-DA45-4CD1-8DE0-933D992C9BCC}" destId="{44CD37BF-8036-4BCA-9BED-0CFE7445BCAF}" srcOrd="1" destOrd="0" presId="urn:microsoft.com/office/officeart/2005/8/layout/hierarchy1"/>
    <dgm:cxn modelId="{1DBD2DCB-1C94-4034-9DCB-79087254C94A}" type="presParOf" srcId="{2B71B630-C6A3-4031-84B8-9937C1CEB2CC}" destId="{D06977A0-F198-4598-AEC8-DC3C404FBD0C}" srcOrd="1" destOrd="0" presId="urn:microsoft.com/office/officeart/2005/8/layout/hierarchy1"/>
    <dgm:cxn modelId="{283028A9-39E8-4589-A2B8-9EB0DDBC319F}" type="presParOf" srcId="{080A60E5-D62E-4D07-A973-53ED9D032AC4}" destId="{CC1DBB27-DEB0-4264-B0E9-AE44831DA65A}" srcOrd="1" destOrd="0" presId="urn:microsoft.com/office/officeart/2005/8/layout/hierarchy1"/>
    <dgm:cxn modelId="{7D5B9A21-68A9-4FFE-B6CE-6C72C3F7C0A1}" type="presParOf" srcId="{CC1DBB27-DEB0-4264-B0E9-AE44831DA65A}" destId="{C8DCCBAD-2297-4C3D-85BD-E5FE008095E8}" srcOrd="0" destOrd="0" presId="urn:microsoft.com/office/officeart/2005/8/layout/hierarchy1"/>
    <dgm:cxn modelId="{2DD2F56E-655D-4CDE-81E1-F6D3519AECCA}" type="presParOf" srcId="{C8DCCBAD-2297-4C3D-85BD-E5FE008095E8}" destId="{AC60C563-B5F8-4170-8730-23650601E110}" srcOrd="0" destOrd="0" presId="urn:microsoft.com/office/officeart/2005/8/layout/hierarchy1"/>
    <dgm:cxn modelId="{41906ABF-3315-4866-A660-2E0AA29C62CE}" type="presParOf" srcId="{C8DCCBAD-2297-4C3D-85BD-E5FE008095E8}" destId="{23AAE731-5FF7-4CBA-A101-AA3BE925E998}" srcOrd="1" destOrd="0" presId="urn:microsoft.com/office/officeart/2005/8/layout/hierarchy1"/>
    <dgm:cxn modelId="{9B77B414-AEFA-4BD0-BC63-BCE88A7985AC}" type="presParOf" srcId="{CC1DBB27-DEB0-4264-B0E9-AE44831DA65A}" destId="{B21CD573-C83F-4A67-8CE5-720BABE3DED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5F732-EAFD-4B89-ACD9-59A22BD3C294}">
      <dsp:nvSpPr>
        <dsp:cNvPr id="0" name=""/>
        <dsp:cNvSpPr/>
      </dsp:nvSpPr>
      <dsp:spPr>
        <a:xfrm>
          <a:off x="1692" y="537154"/>
          <a:ext cx="5939291" cy="3771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5A8250E-010B-4C6C-A09A-A33E770228AD}">
      <dsp:nvSpPr>
        <dsp:cNvPr id="0" name=""/>
        <dsp:cNvSpPr/>
      </dsp:nvSpPr>
      <dsp:spPr>
        <a:xfrm>
          <a:off x="661613" y="1164079"/>
          <a:ext cx="5939291" cy="37714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nb-NO" sz="2600" kern="1200"/>
            <a:t>En tellende likeperson er en person som har gjennomført minst en likepersonsaktivitet før 31. desember i grunnlagsåret og kan ikke motta betaling for likepersonsarbeidet.</a:t>
          </a:r>
          <a:endParaRPr lang="en-US" sz="2600" kern="1200"/>
        </a:p>
      </dsp:txBody>
      <dsp:txXfrm>
        <a:off x="772075" y="1274541"/>
        <a:ext cx="5718367" cy="3550526"/>
      </dsp:txXfrm>
    </dsp:sp>
    <dsp:sp modelId="{F2469D1A-C59A-495F-A3EC-76A6544E5CAA}">
      <dsp:nvSpPr>
        <dsp:cNvPr id="0" name=""/>
        <dsp:cNvSpPr/>
      </dsp:nvSpPr>
      <dsp:spPr>
        <a:xfrm>
          <a:off x="7260826" y="537154"/>
          <a:ext cx="5939291" cy="377145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D8A6F3-E98D-47AE-8FCB-078DBD07E2F2}">
      <dsp:nvSpPr>
        <dsp:cNvPr id="0" name=""/>
        <dsp:cNvSpPr/>
      </dsp:nvSpPr>
      <dsp:spPr>
        <a:xfrm>
          <a:off x="7920747" y="1164079"/>
          <a:ext cx="5939291" cy="377145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nb-NO" sz="2600" kern="1200"/>
            <a:t>En tellende likeperson må være pekt ut på bakgrunn av en vurdering gjort av organisasjonen. Organisasjonen må ha dokumenterte rutiner for kvalitetssikring av sine tellende likepersoner. Det er ikke tilstrekkelig at en person kun innehar et verv for å kunne ansees som en tellende likeperson.</a:t>
          </a:r>
          <a:endParaRPr lang="en-US" sz="2600" kern="1200"/>
        </a:p>
      </dsp:txBody>
      <dsp:txXfrm>
        <a:off x="8031209" y="1274541"/>
        <a:ext cx="5718367" cy="3550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CA59D-BB93-4107-882D-645AEDD05454}">
      <dsp:nvSpPr>
        <dsp:cNvPr id="0" name=""/>
        <dsp:cNvSpPr/>
      </dsp:nvSpPr>
      <dsp:spPr>
        <a:xfrm>
          <a:off x="0" y="4941"/>
          <a:ext cx="13861732" cy="89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044A6-9C8A-403E-ADA0-99CD416BDB98}">
      <dsp:nvSpPr>
        <dsp:cNvPr id="0" name=""/>
        <dsp:cNvSpPr/>
      </dsp:nvSpPr>
      <dsp:spPr>
        <a:xfrm>
          <a:off x="271527" y="206903"/>
          <a:ext cx="494168" cy="49368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319F24-69A8-484F-ACC8-6AA14FA423F1}">
      <dsp:nvSpPr>
        <dsp:cNvPr id="0" name=""/>
        <dsp:cNvSpPr/>
      </dsp:nvSpPr>
      <dsp:spPr>
        <a:xfrm>
          <a:off x="1037222" y="4941"/>
          <a:ext cx="12684993" cy="115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15" tIns="121715" rIns="121715" bIns="121715" numCol="1" spcCol="1270" anchor="ctr" anchorCtr="0">
          <a:noAutofit/>
        </a:bodyPr>
        <a:lstStyle/>
        <a:p>
          <a:pPr lvl="0" algn="l" defTabSz="1244600">
            <a:lnSpc>
              <a:spcPct val="90000"/>
            </a:lnSpc>
            <a:spcBef>
              <a:spcPct val="0"/>
            </a:spcBef>
            <a:spcAft>
              <a:spcPct val="35000"/>
            </a:spcAft>
          </a:pPr>
          <a:r>
            <a:rPr lang="nb-NO" sz="2800" kern="1200" dirty="0"/>
            <a:t>Alle telefonkontakter må rapportere halvårig til sentralstyret</a:t>
          </a:r>
          <a:r>
            <a:rPr lang="nb-NO" sz="1700" kern="1200" dirty="0"/>
            <a:t>.</a:t>
          </a:r>
          <a:endParaRPr lang="en-US" sz="1700" kern="1200" dirty="0"/>
        </a:p>
      </dsp:txBody>
      <dsp:txXfrm>
        <a:off x="1037222" y="4941"/>
        <a:ext cx="12684993" cy="1150063"/>
      </dsp:txXfrm>
    </dsp:sp>
    <dsp:sp modelId="{54B50BAC-D15D-4C09-9542-4CCA074DA553}">
      <dsp:nvSpPr>
        <dsp:cNvPr id="0" name=""/>
        <dsp:cNvSpPr/>
      </dsp:nvSpPr>
      <dsp:spPr>
        <a:xfrm>
          <a:off x="0" y="1442520"/>
          <a:ext cx="13861732" cy="89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32414-FF77-4C9A-8783-7B7EB4C4CA75}">
      <dsp:nvSpPr>
        <dsp:cNvPr id="0" name=""/>
        <dsp:cNvSpPr/>
      </dsp:nvSpPr>
      <dsp:spPr>
        <a:xfrm>
          <a:off x="271527" y="1644483"/>
          <a:ext cx="494168" cy="49368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3D223-E1BC-4E83-875C-009A61FC656A}">
      <dsp:nvSpPr>
        <dsp:cNvPr id="0" name=""/>
        <dsp:cNvSpPr/>
      </dsp:nvSpPr>
      <dsp:spPr>
        <a:xfrm>
          <a:off x="1037222" y="1442520"/>
          <a:ext cx="12684993" cy="115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15" tIns="121715" rIns="121715" bIns="121715" numCol="1" spcCol="1270" anchor="ctr" anchorCtr="0">
          <a:noAutofit/>
        </a:bodyPr>
        <a:lstStyle/>
        <a:p>
          <a:pPr lvl="0" algn="l" defTabSz="1066800">
            <a:lnSpc>
              <a:spcPct val="90000"/>
            </a:lnSpc>
            <a:spcBef>
              <a:spcPct val="0"/>
            </a:spcBef>
            <a:spcAft>
              <a:spcPct val="35000"/>
            </a:spcAft>
          </a:pPr>
          <a:r>
            <a:rPr lang="nb-NO" sz="2400" kern="1200" dirty="0"/>
            <a:t>I rapportene ber vi om antall henvendelser, den typiske som tar kontakt, og hvilke temaer som tas opp</a:t>
          </a:r>
          <a:r>
            <a:rPr lang="nb-NO" sz="1700" kern="1200" dirty="0"/>
            <a:t>.</a:t>
          </a:r>
          <a:endParaRPr lang="en-US" sz="1700" kern="1200" dirty="0"/>
        </a:p>
      </dsp:txBody>
      <dsp:txXfrm>
        <a:off x="1037222" y="1442520"/>
        <a:ext cx="12684993" cy="1150063"/>
      </dsp:txXfrm>
    </dsp:sp>
    <dsp:sp modelId="{19EC1850-1359-4D4B-B1B4-1E13AAA21907}">
      <dsp:nvSpPr>
        <dsp:cNvPr id="0" name=""/>
        <dsp:cNvSpPr/>
      </dsp:nvSpPr>
      <dsp:spPr>
        <a:xfrm>
          <a:off x="0" y="2880099"/>
          <a:ext cx="13861732" cy="89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138F8-1777-4513-862D-33B973CBAAA1}">
      <dsp:nvSpPr>
        <dsp:cNvPr id="0" name=""/>
        <dsp:cNvSpPr/>
      </dsp:nvSpPr>
      <dsp:spPr>
        <a:xfrm>
          <a:off x="271527" y="3082062"/>
          <a:ext cx="494168" cy="49368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397D04-A349-4183-8867-60F9015A3B65}">
      <dsp:nvSpPr>
        <dsp:cNvPr id="0" name=""/>
        <dsp:cNvSpPr/>
      </dsp:nvSpPr>
      <dsp:spPr>
        <a:xfrm>
          <a:off x="1037222" y="2880099"/>
          <a:ext cx="12684993" cy="115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15" tIns="121715" rIns="121715" bIns="121715" numCol="1" spcCol="1270" anchor="ctr" anchorCtr="0">
          <a:noAutofit/>
        </a:bodyPr>
        <a:lstStyle/>
        <a:p>
          <a:pPr lvl="0" algn="l" defTabSz="1066800">
            <a:lnSpc>
              <a:spcPct val="90000"/>
            </a:lnSpc>
            <a:spcBef>
              <a:spcPct val="0"/>
            </a:spcBef>
            <a:spcAft>
              <a:spcPct val="35000"/>
            </a:spcAft>
          </a:pPr>
          <a:r>
            <a:rPr lang="nb-NO" sz="2400" kern="1200" dirty="0"/>
            <a:t>Høsten 2022 responderte 23 av 29 på denne rapporteringa</a:t>
          </a:r>
          <a:endParaRPr lang="en-US" sz="2400" kern="1200" dirty="0"/>
        </a:p>
      </dsp:txBody>
      <dsp:txXfrm>
        <a:off x="1037222" y="2880099"/>
        <a:ext cx="12684993" cy="1150063"/>
      </dsp:txXfrm>
    </dsp:sp>
    <dsp:sp modelId="{51402C82-74BA-440F-9105-503090B2F609}">
      <dsp:nvSpPr>
        <dsp:cNvPr id="0" name=""/>
        <dsp:cNvSpPr/>
      </dsp:nvSpPr>
      <dsp:spPr>
        <a:xfrm>
          <a:off x="0" y="4317679"/>
          <a:ext cx="13861732" cy="89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4432C-85B7-42A2-A2F6-783A7E7D3CB0}">
      <dsp:nvSpPr>
        <dsp:cNvPr id="0" name=""/>
        <dsp:cNvSpPr/>
      </dsp:nvSpPr>
      <dsp:spPr>
        <a:xfrm>
          <a:off x="271792" y="4519641"/>
          <a:ext cx="494168" cy="49368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B38AD-0CCC-468D-9830-35507A837596}">
      <dsp:nvSpPr>
        <dsp:cNvPr id="0" name=""/>
        <dsp:cNvSpPr/>
      </dsp:nvSpPr>
      <dsp:spPr>
        <a:xfrm>
          <a:off x="1037753" y="4317679"/>
          <a:ext cx="12532110" cy="115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715" tIns="121715" rIns="121715" bIns="121715" numCol="1" spcCol="1270" anchor="ctr" anchorCtr="0">
          <a:noAutofit/>
        </a:bodyPr>
        <a:lstStyle/>
        <a:p>
          <a:pPr lvl="0" algn="l" defTabSz="889000">
            <a:lnSpc>
              <a:spcPct val="90000"/>
            </a:lnSpc>
            <a:spcBef>
              <a:spcPct val="0"/>
            </a:spcBef>
            <a:spcAft>
              <a:spcPct val="35000"/>
            </a:spcAft>
          </a:pPr>
          <a:r>
            <a:rPr lang="nb-NO" sz="2000" kern="1200" dirty="0"/>
            <a:t>Høsten 2022 ble det meldt inn 26 henvendelser. </a:t>
          </a:r>
          <a:br>
            <a:rPr lang="nb-NO" sz="2000" kern="1200" dirty="0"/>
          </a:br>
          <a:r>
            <a:rPr lang="nb-NO" sz="2000" kern="1200" dirty="0"/>
            <a:t>9 meldte tilbake at de ikke hadde fått noen henvendelser.</a:t>
          </a:r>
          <a:br>
            <a:rPr lang="nb-NO" sz="2000" kern="1200" dirty="0"/>
          </a:br>
          <a:r>
            <a:rPr lang="nb-NO" sz="2400" kern="1200" dirty="0"/>
            <a:t/>
          </a:r>
          <a:br>
            <a:rPr lang="nb-NO" sz="2400" kern="1200" dirty="0"/>
          </a:br>
          <a:endParaRPr lang="en-US" sz="2400" kern="1200" dirty="0"/>
        </a:p>
      </dsp:txBody>
      <dsp:txXfrm>
        <a:off x="1037753" y="4317679"/>
        <a:ext cx="12532110" cy="11500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D8747-F703-4017-A38D-6DBB1D5D4708}">
      <dsp:nvSpPr>
        <dsp:cNvPr id="0" name=""/>
        <dsp:cNvSpPr/>
      </dsp:nvSpPr>
      <dsp:spPr>
        <a:xfrm>
          <a:off x="1692" y="537154"/>
          <a:ext cx="5939291" cy="377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D37BF-8036-4BCA-9BED-0CFE7445BCAF}">
      <dsp:nvSpPr>
        <dsp:cNvPr id="0" name=""/>
        <dsp:cNvSpPr/>
      </dsp:nvSpPr>
      <dsp:spPr>
        <a:xfrm>
          <a:off x="661613" y="1164079"/>
          <a:ext cx="5939291" cy="3771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nb-NO" sz="3800" kern="1200"/>
            <a:t>På CP-skolen, </a:t>
          </a:r>
          <a:r>
            <a:rPr lang="nb-NO" sz="3800" kern="1200">
              <a:hlinkClick xmlns:r="http://schemas.openxmlformats.org/officeDocument/2006/relationships" r:id="rId1"/>
            </a:rPr>
            <a:t>https://www.cp.no/om-oss/cp-skolen/</a:t>
          </a:r>
          <a:r>
            <a:rPr lang="nb-NO" sz="3800" kern="1200"/>
            <a:t> legger vi ut alt vi har av skriftlig opplæringsmateriell</a:t>
          </a:r>
          <a:endParaRPr lang="en-US" sz="3800" kern="1200"/>
        </a:p>
      </dsp:txBody>
      <dsp:txXfrm>
        <a:off x="772075" y="1274541"/>
        <a:ext cx="5718367" cy="3550526"/>
      </dsp:txXfrm>
    </dsp:sp>
    <dsp:sp modelId="{AC60C563-B5F8-4170-8730-23650601E110}">
      <dsp:nvSpPr>
        <dsp:cNvPr id="0" name=""/>
        <dsp:cNvSpPr/>
      </dsp:nvSpPr>
      <dsp:spPr>
        <a:xfrm>
          <a:off x="7260826" y="537154"/>
          <a:ext cx="5939291" cy="37714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AE731-5FF7-4CBA-A101-AA3BE925E998}">
      <dsp:nvSpPr>
        <dsp:cNvPr id="0" name=""/>
        <dsp:cNvSpPr/>
      </dsp:nvSpPr>
      <dsp:spPr>
        <a:xfrm>
          <a:off x="7920747" y="1164079"/>
          <a:ext cx="5939291" cy="37714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nb-NO" sz="3800" kern="1200"/>
            <a:t>På nettsidene våre, </a:t>
          </a:r>
          <a:r>
            <a:rPr lang="nb-NO" sz="3800" kern="1200">
              <a:hlinkClick xmlns:r="http://schemas.openxmlformats.org/officeDocument/2006/relationships" r:id="rId2"/>
            </a:rPr>
            <a:t>https://www.cp.no/om-oss/likepersonsarbeid/</a:t>
          </a:r>
          <a:r>
            <a:rPr lang="nb-NO" sz="3800" kern="1200"/>
            <a:t> har vi også en egen side som beskriver likepersonsarbeidet vårt.</a:t>
          </a:r>
          <a:endParaRPr lang="en-US" sz="3800" kern="1200"/>
        </a:p>
      </dsp:txBody>
      <dsp:txXfrm>
        <a:off x="8031209" y="1274541"/>
        <a:ext cx="5718367" cy="35505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19609" y="2592324"/>
            <a:ext cx="6480810" cy="990124"/>
          </a:xfrm>
        </p:spPr>
        <p:txBody>
          <a:bodyPr anchor="t" anchorCtr="0">
            <a:norm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Rediger tekststiler i malen</a:t>
            </a:r>
          </a:p>
        </p:txBody>
      </p:sp>
      <p:sp>
        <p:nvSpPr>
          <p:cNvPr id="4" name="Plassholder for innhold 3"/>
          <p:cNvSpPr>
            <a:spLocks noGrp="1"/>
          </p:cNvSpPr>
          <p:nvPr>
            <p:ph sz="half" idx="2"/>
          </p:nvPr>
        </p:nvSpPr>
        <p:spPr>
          <a:xfrm>
            <a:off x="1119609" y="3581400"/>
            <a:ext cx="6480810" cy="448360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461058" y="2592324"/>
            <a:ext cx="6480810" cy="989075"/>
          </a:xfrm>
        </p:spPr>
        <p:txBody>
          <a:bodyPr anchor="t" anchorCtr="0">
            <a:noAutofit/>
          </a:bodyPr>
          <a:lstStyle>
            <a:lvl1pPr marL="0" indent="0">
              <a:buNone/>
              <a:defRPr sz="34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Rediger tekststiler i malen</a:t>
            </a:r>
          </a:p>
        </p:txBody>
      </p:sp>
      <p:sp>
        <p:nvSpPr>
          <p:cNvPr id="6" name="Plassholder for innhold 5"/>
          <p:cNvSpPr>
            <a:spLocks noGrp="1"/>
          </p:cNvSpPr>
          <p:nvPr>
            <p:ph sz="quarter" idx="4"/>
          </p:nvPr>
        </p:nvSpPr>
        <p:spPr>
          <a:xfrm>
            <a:off x="8461058" y="3581399"/>
            <a:ext cx="6480810" cy="4483609"/>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25.03.2023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Avslutning Rød">
    <p:bg>
      <p:bgPr>
        <a:solidFill>
          <a:schemeClr val="accent1"/>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815520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vslutning Blå">
    <p:bg>
      <p:bgPr>
        <a:solidFill>
          <a:schemeClr val="accent2"/>
        </a:solidFill>
        <a:effectLst/>
      </p:bgPr>
    </p:bg>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6829" y="3969078"/>
            <a:ext cx="5860755" cy="5174922"/>
          </a:xfrm>
          <a:prstGeom prst="rect">
            <a:avLst/>
          </a:prstGeom>
        </p:spPr>
      </p:pic>
    </p:spTree>
    <p:extLst>
      <p:ext uri="{BB962C8B-B14F-4D97-AF65-F5344CB8AC3E}">
        <p14:creationId xmlns:p14="http://schemas.microsoft.com/office/powerpoint/2010/main" val="168005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25.03.2023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25.03.2023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0ABF51-C652-49C7-4E25-D8BEE314CAD8}"/>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innhold 2">
            <a:extLst>
              <a:ext uri="{FF2B5EF4-FFF2-40B4-BE49-F238E27FC236}">
                <a16:creationId xmlns:a16="http://schemas.microsoft.com/office/drawing/2014/main" id="{8D3B1CC9-7AD4-398C-35B7-5C72C69B9DFA}"/>
              </a:ext>
            </a:extLst>
          </p:cNvPr>
          <p:cNvSpPr>
            <a:spLocks noGrp="1"/>
          </p:cNvSpPr>
          <p:nvPr>
            <p:ph idx="1"/>
          </p:nvPr>
        </p:nvSpPr>
        <p:spPr>
          <a:xfrm>
            <a:off x="6910242" y="1316567"/>
            <a:ext cx="8228797" cy="6498167"/>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7EAC5D2-FABD-3A34-0204-558B4474BB56}"/>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59DFDE9-CC5B-54B2-D57E-8703E9C1EBC4}"/>
              </a:ext>
            </a:extLst>
          </p:cNvPr>
          <p:cNvSpPr>
            <a:spLocks noGrp="1"/>
          </p:cNvSpPr>
          <p:nvPr>
            <p:ph type="dt" sz="half" idx="10"/>
          </p:nvPr>
        </p:nvSpPr>
        <p:spPr/>
        <p:txBody>
          <a:bodyPr/>
          <a:lstStyle/>
          <a:p>
            <a:fld id="{A6AC12E3-5CBA-4710-862E-0B5C36C60F17}" type="datetimeFigureOut">
              <a:rPr lang="nb-NO" smtClean="0"/>
              <a:t>25.03.2023</a:t>
            </a:fld>
            <a:endParaRPr lang="nb-NO"/>
          </a:p>
        </p:txBody>
      </p:sp>
      <p:sp>
        <p:nvSpPr>
          <p:cNvPr id="6" name="Plassholder for bunntekst 5">
            <a:extLst>
              <a:ext uri="{FF2B5EF4-FFF2-40B4-BE49-F238E27FC236}">
                <a16:creationId xmlns:a16="http://schemas.microsoft.com/office/drawing/2014/main" id="{A38D9A4E-26FA-240A-8E33-6E2A1D40960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E0A4F67-A1BF-CA5C-7C31-83D588EE97D7}"/>
              </a:ext>
            </a:extLst>
          </p:cNvPr>
          <p:cNvSpPr>
            <a:spLocks noGrp="1"/>
          </p:cNvSpPr>
          <p:nvPr>
            <p:ph type="sldNum" sz="quarter" idx="12"/>
          </p:nvPr>
        </p:nvSpPr>
        <p:spPr/>
        <p:txBody>
          <a:bodyPr/>
          <a:lstStyle/>
          <a:p>
            <a:fld id="{D1C7854B-0B11-41A0-9CD7-D779547903D7}" type="slidenum">
              <a:rPr lang="nb-NO" smtClean="0"/>
              <a:t>‹#›</a:t>
            </a:fld>
            <a:endParaRPr lang="nb-NO"/>
          </a:p>
        </p:txBody>
      </p:sp>
    </p:spTree>
    <p:extLst>
      <p:ext uri="{BB962C8B-B14F-4D97-AF65-F5344CB8AC3E}">
        <p14:creationId xmlns:p14="http://schemas.microsoft.com/office/powerpoint/2010/main" val="4091557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l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2052256" y="1955800"/>
            <a:ext cx="12601575" cy="2532618"/>
          </a:xfrm>
        </p:spPr>
        <p:txBody>
          <a:bodyPr anchor="b">
            <a:normAutofit/>
          </a:bodyPr>
          <a:lstStyle>
            <a:lvl1pPr algn="l">
              <a:defRPr sz="9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2052256" y="4928426"/>
            <a:ext cx="12601575" cy="1587881"/>
          </a:xfrm>
        </p:spPr>
        <p:txBody>
          <a:bodyPr>
            <a:normAutofit/>
          </a:bodyPr>
          <a:lstStyle>
            <a:lvl1pPr marL="0" indent="0" algn="l">
              <a:buNone/>
              <a:defRPr sz="5400">
                <a:solidFill>
                  <a:schemeClr val="bg1"/>
                </a:solidFill>
                <a:latin typeface="Texta Medium" panose="02000000000000000000" pitchFamily="50" charset="0"/>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11" name="Plassholder for tekst 10"/>
          <p:cNvSpPr>
            <a:spLocks noGrp="1"/>
          </p:cNvSpPr>
          <p:nvPr>
            <p:ph type="body" sz="quarter" idx="10" hasCustomPrompt="1"/>
          </p:nvPr>
        </p:nvSpPr>
        <p:spPr>
          <a:xfrm>
            <a:off x="1930400" y="8064501"/>
            <a:ext cx="7670800" cy="469900"/>
          </a:xfrm>
        </p:spPr>
        <p:txBody>
          <a:bodyPr>
            <a:normAutofit/>
          </a:bodyPr>
          <a:lstStyle>
            <a:lvl1pPr marL="0" indent="0">
              <a:buNone/>
              <a:defRPr sz="3200">
                <a:solidFill>
                  <a:schemeClr val="bg1"/>
                </a:solidFill>
                <a:latin typeface="Texta Medium" panose="02000000000000000000" pitchFamily="50" charset="0"/>
              </a:defRPr>
            </a:lvl1pPr>
          </a:lstStyle>
          <a:p>
            <a:pPr lvl="0"/>
            <a:r>
              <a:rPr lang="nb-NO" dirty="0" err="1"/>
              <a:t>dd.mm.yyyy</a:t>
            </a:r>
            <a:endParaRPr lang="nb-NO" dirty="0"/>
          </a:p>
        </p:txBody>
      </p:sp>
      <p:pic>
        <p:nvPicPr>
          <p:cNvPr id="12" name="Bil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468306" cy="1525459"/>
          </a:xfrm>
          <a:prstGeom prst="rect">
            <a:avLst/>
          </a:prstGeom>
        </p:spPr>
      </p:pic>
    </p:spTree>
    <p:extLst>
      <p:ext uri="{BB962C8B-B14F-4D97-AF65-F5344CB8AC3E}">
        <p14:creationId xmlns:p14="http://schemas.microsoft.com/office/powerpoint/2010/main" val="342323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25.03.2023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bg>
      <p:bgPr>
        <a:solidFill>
          <a:schemeClr val="accent3"/>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260157" y="1160379"/>
            <a:ext cx="14019431" cy="941137"/>
          </a:xfrm>
        </p:spPr>
        <p:txBody>
          <a:bodyPr anchor="t" anchorCtr="0">
            <a:normAutofit/>
          </a:bodyPr>
          <a:lstStyle>
            <a:lvl1pPr>
              <a:defRPr sz="73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1260157" y="2393299"/>
            <a:ext cx="14019431" cy="1248259"/>
          </a:xfrm>
        </p:spPr>
        <p:txBody>
          <a:bodyPr>
            <a:normAutofit/>
          </a:bodyPr>
          <a:lstStyle>
            <a:lvl1pPr marL="0" indent="0">
              <a:buNone/>
              <a:defRPr sz="4300">
                <a:solidFill>
                  <a:schemeClr val="bg1"/>
                </a:solidFill>
                <a:latin typeface="Texta Medium" panose="02000000000000000000" pitchFamily="50" charset="0"/>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lvl1pPr>
              <a:defRPr>
                <a:solidFill>
                  <a:schemeClr val="bg1"/>
                </a:solidFill>
              </a:defRPr>
            </a:lvl1pPr>
          </a:lstStyle>
          <a:p>
            <a:fld id="{983651F3-9B16-40C6-B209-3688FC9C95F6}" type="datetimeFigureOut">
              <a:rPr lang="nb-NO" smtClean="0"/>
              <a:pPr/>
              <a:t>25.03.2023</a:t>
            </a:fld>
            <a:endParaRPr lang="nb-NO"/>
          </a:p>
        </p:txBody>
      </p:sp>
      <p:sp>
        <p:nvSpPr>
          <p:cNvPr id="5" name="Plassholder for bunntekst 4"/>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p:cNvSpPr>
            <a:spLocks noGrp="1"/>
          </p:cNvSpPr>
          <p:nvPr>
            <p:ph type="sldNum" sz="quarter" idx="12"/>
          </p:nvPr>
        </p:nvSpPr>
        <p:spPr/>
        <p:txBody>
          <a:bodyPr/>
          <a:lstStyle>
            <a:lvl1pPr>
              <a:defRPr>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6"/>
            <a:ext cx="6480810" cy="1800285"/>
          </a:xfrm>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25.03.2023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8461058" y="1260157"/>
            <a:ext cx="6480810" cy="6610427"/>
          </a:xfrm>
          <a:prstGeom prst="rect">
            <a:avLst/>
          </a:prstGeom>
          <a:blipFill>
            <a:blip r:embed="rId2"/>
            <a:stretch>
              <a:fillRect/>
            </a:stretch>
          </a:blipFill>
        </p:spPr>
        <p:txBody>
          <a:bodyPr lIns="0" tIns="72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351918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1" y="0"/>
            <a:ext cx="16254413" cy="9144000"/>
          </a:xfrm>
          <a:prstGeom prst="rect">
            <a:avLst/>
          </a:prstGeom>
          <a:blipFill>
            <a:blip r:embed="rId2"/>
            <a:stretch>
              <a:fillRect/>
            </a:stretch>
          </a:blipFill>
        </p:spPr>
        <p:txBody>
          <a:bodyPr lIns="0" tIns="1440000" rIns="0" bIns="0" anchor="t" anchorCtr="1"/>
          <a:lstStyle>
            <a:lvl1pPr marL="0" indent="0">
              <a:buNone/>
              <a:defRPr sz="2800">
                <a:solidFill>
                  <a:schemeClr val="bg1"/>
                </a:solidFill>
              </a:defRPr>
            </a:lvl1pPr>
          </a:lstStyle>
          <a:p>
            <a:r>
              <a:rPr lang="nb-NO"/>
              <a:t>Klikk på ikonet for å legge til et bilde</a:t>
            </a:r>
          </a:p>
        </p:txBody>
      </p:sp>
    </p:spTree>
    <p:extLst>
      <p:ext uri="{BB962C8B-B14F-4D97-AF65-F5344CB8AC3E}">
        <p14:creationId xmlns:p14="http://schemas.microsoft.com/office/powerpoint/2010/main" val="900047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tatslide Rød">
    <p:bg>
      <p:bgPr>
        <a:solidFill>
          <a:schemeClr val="accent1"/>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434141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slide Blå">
    <p:bg>
      <p:bgPr>
        <a:solidFill>
          <a:schemeClr val="accent2"/>
        </a:solidFill>
        <a:effectLst/>
      </p:bgPr>
    </p:bg>
    <p:spTree>
      <p:nvGrpSpPr>
        <p:cNvPr id="1" name=""/>
        <p:cNvGrpSpPr/>
        <p:nvPr/>
      </p:nvGrpSpPr>
      <p:grpSpPr>
        <a:xfrm>
          <a:off x="0" y="0"/>
          <a:ext cx="0" cy="0"/>
          <a:chOff x="0" y="0"/>
          <a:chExt cx="0" cy="0"/>
        </a:xfrm>
      </p:grpSpPr>
      <p:sp>
        <p:nvSpPr>
          <p:cNvPr id="7" name="Plassholder for tekst 6"/>
          <p:cNvSpPr>
            <a:spLocks noGrp="1"/>
          </p:cNvSpPr>
          <p:nvPr>
            <p:ph type="body" sz="quarter" idx="10" hasCustomPrompt="1"/>
          </p:nvPr>
        </p:nvSpPr>
        <p:spPr>
          <a:xfrm>
            <a:off x="1260157" y="5670710"/>
            <a:ext cx="13321666" cy="617796"/>
          </a:xfrm>
          <a:prstGeom prst="rect">
            <a:avLst/>
          </a:prstGeom>
        </p:spPr>
        <p:txBody>
          <a:bodyPr lIns="0" tIns="0" rIns="0" bIns="0"/>
          <a:lstStyle>
            <a:lvl1pPr marL="0" indent="0">
              <a:buNone/>
              <a:defRPr sz="2400" baseline="0">
                <a:solidFill>
                  <a:schemeClr val="bg1"/>
                </a:solidFill>
                <a:latin typeface="Texta" panose="02000000000000000000" pitchFamily="50" charset="0"/>
              </a:defRPr>
            </a:lvl1pPr>
          </a:lstStyle>
          <a:p>
            <a:pPr lvl="0"/>
            <a:r>
              <a:rPr lang="nb-NO" dirty="0"/>
              <a:t>Kilde til sitat</a:t>
            </a:r>
          </a:p>
        </p:txBody>
      </p:sp>
      <p:sp>
        <p:nvSpPr>
          <p:cNvPr id="9" name="Plassholder for tekst 8"/>
          <p:cNvSpPr>
            <a:spLocks noGrp="1"/>
          </p:cNvSpPr>
          <p:nvPr>
            <p:ph type="body" sz="quarter" idx="11" hasCustomPrompt="1"/>
          </p:nvPr>
        </p:nvSpPr>
        <p:spPr>
          <a:xfrm>
            <a:off x="1260157" y="1224153"/>
            <a:ext cx="13321666" cy="3924490"/>
          </a:xfrm>
        </p:spPr>
        <p:txBody>
          <a:bodyPr>
            <a:normAutofit/>
          </a:bodyPr>
          <a:lstStyle>
            <a:lvl1pPr marL="540000" indent="-540000">
              <a:buClrTx/>
              <a:buFont typeface="Arial" panose="020B0604020202020204" pitchFamily="34" charset="0"/>
              <a:buChar char="•"/>
              <a:defRPr sz="4600">
                <a:solidFill>
                  <a:schemeClr val="bg1"/>
                </a:solidFill>
                <a:latin typeface="+mj-lt"/>
              </a:defRPr>
            </a:lvl1pPr>
          </a:lstStyle>
          <a:p>
            <a:pPr lvl="0"/>
            <a:r>
              <a:rPr lang="nb-NO" dirty="0"/>
              <a:t>Sett inn sitat</a:t>
            </a:r>
          </a:p>
        </p:txBody>
      </p:sp>
    </p:spTree>
    <p:extLst>
      <p:ext uri="{BB962C8B-B14F-4D97-AF65-F5344CB8AC3E}">
        <p14:creationId xmlns:p14="http://schemas.microsoft.com/office/powerpoint/2010/main" val="356145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260157"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61058" y="2592324"/>
            <a:ext cx="6480810" cy="5472684"/>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25.03.2023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157" y="288036"/>
            <a:ext cx="13861732" cy="1800285"/>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2590799"/>
            <a:ext cx="13861732" cy="5472684"/>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117491" y="8595439"/>
            <a:ext cx="1128185" cy="246221"/>
          </a:xfrm>
          <a:prstGeom prst="rect">
            <a:avLst/>
          </a:prstGeom>
        </p:spPr>
        <p:txBody>
          <a:bodyPr vert="horz" lIns="0" tIns="0" rIns="0" bIns="0" rtlCol="0" anchor="ctr">
            <a:normAutofit/>
          </a:bodyPr>
          <a:lstStyle>
            <a:lvl1pPr algn="l">
              <a:defRPr sz="1600">
                <a:solidFill>
                  <a:schemeClr val="tx1">
                    <a:tint val="75000"/>
                  </a:schemeClr>
                </a:solidFill>
              </a:defRPr>
            </a:lvl1pPr>
          </a:lstStyle>
          <a:p>
            <a:fld id="{983651F3-9B16-40C6-B209-3688FC9C95F6}" type="datetimeFigureOut">
              <a:rPr lang="nb-NO" smtClean="0"/>
              <a:t>25.03.2023</a:t>
            </a:fld>
            <a:endParaRPr lang="nb-NO"/>
          </a:p>
        </p:txBody>
      </p:sp>
      <p:sp>
        <p:nvSpPr>
          <p:cNvPr id="5" name="Plassholder for bunntekst 4"/>
          <p:cNvSpPr>
            <a:spLocks noGrp="1"/>
          </p:cNvSpPr>
          <p:nvPr>
            <p:ph type="ftr" sz="quarter" idx="3"/>
          </p:nvPr>
        </p:nvSpPr>
        <p:spPr>
          <a:xfrm>
            <a:off x="3165334" y="8595439"/>
            <a:ext cx="9923747" cy="246221"/>
          </a:xfrm>
          <a:prstGeom prst="rect">
            <a:avLst/>
          </a:prstGeom>
        </p:spPr>
        <p:txBody>
          <a:bodyPr vert="horz" lIns="0" tIns="0" rIns="0" bIns="0" rtlCol="0" anchor="ctr">
            <a:normAutofit/>
          </a:bodyPr>
          <a:lstStyle>
            <a:lvl1pPr algn="ctr">
              <a:defRPr sz="1600">
                <a:solidFill>
                  <a:schemeClr val="tx1">
                    <a:tint val="75000"/>
                  </a:schemeClr>
                </a:solidFill>
              </a:defRPr>
            </a:lvl1pPr>
          </a:lstStyle>
          <a:p>
            <a:endParaRPr lang="nb-NO" dirty="0"/>
          </a:p>
        </p:txBody>
      </p:sp>
      <p:sp>
        <p:nvSpPr>
          <p:cNvPr id="6" name="Plassholder for lysbildenummer 5"/>
          <p:cNvSpPr>
            <a:spLocks noGrp="1"/>
          </p:cNvSpPr>
          <p:nvPr>
            <p:ph type="sldNum" sz="quarter" idx="4"/>
          </p:nvPr>
        </p:nvSpPr>
        <p:spPr>
          <a:xfrm>
            <a:off x="14725214" y="8595439"/>
            <a:ext cx="411708" cy="246221"/>
          </a:xfrm>
          <a:prstGeom prst="rect">
            <a:avLst/>
          </a:prstGeom>
        </p:spPr>
        <p:txBody>
          <a:bodyPr vert="horz" lIns="0" tIns="0" rIns="0" bIns="0" rtlCol="0" anchor="ctr">
            <a:normAutofit/>
          </a:bodyPr>
          <a:lstStyle>
            <a:lvl1pPr algn="r">
              <a:defRPr sz="1600">
                <a:solidFill>
                  <a:schemeClr val="tx1">
                    <a:tint val="75000"/>
                  </a:schemeClr>
                </a:solidFill>
              </a:defRPr>
            </a:lvl1pPr>
          </a:lstStyle>
          <a:p>
            <a:fld id="{5751DFAA-887F-4071-8EAD-E8CA316FCF06}" type="slidenum">
              <a:rPr lang="nb-NO" smtClean="0"/>
              <a:t>‹#›</a:t>
            </a:fld>
            <a:endParaRPr lang="nb-NO"/>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62" r:id="rId6"/>
    <p:sldLayoutId id="2147483663" r:id="rId7"/>
    <p:sldLayoutId id="2147483664" r:id="rId8"/>
    <p:sldLayoutId id="2147483652" r:id="rId9"/>
    <p:sldLayoutId id="2147483653" r:id="rId10"/>
    <p:sldLayoutId id="2147483665" r:id="rId11"/>
    <p:sldLayoutId id="2147483666" r:id="rId12"/>
    <p:sldLayoutId id="2147483654" r:id="rId13"/>
    <p:sldLayoutId id="2147483655" r:id="rId14"/>
    <p:sldLayoutId id="2147483667" r:id="rId15"/>
  </p:sldLayoutIdLst>
  <p:txStyles>
    <p:titleStyle>
      <a:lvl1pPr algn="l" defTabSz="1219078" rtl="0" eaLnBrk="1" latinLnBrk="0" hangingPunct="1">
        <a:lnSpc>
          <a:spcPct val="90000"/>
        </a:lnSpc>
        <a:spcBef>
          <a:spcPct val="0"/>
        </a:spcBef>
        <a:buNone/>
        <a:defRPr sz="7200" kern="1200">
          <a:solidFill>
            <a:schemeClr val="accent1"/>
          </a:solidFill>
          <a:latin typeface="+mj-lt"/>
          <a:ea typeface="+mj-ea"/>
          <a:cs typeface="+mj-cs"/>
        </a:defRPr>
      </a:lvl1pPr>
    </p:titleStyle>
    <p:bodyStyle>
      <a:lvl1pPr marL="396000" indent="-396000" algn="l" defTabSz="1219078" rtl="0" eaLnBrk="1" latinLnBrk="0" hangingPunct="1">
        <a:lnSpc>
          <a:spcPct val="90000"/>
        </a:lnSpc>
        <a:spcBef>
          <a:spcPts val="1333"/>
        </a:spcBef>
        <a:buClr>
          <a:schemeClr val="accent1"/>
        </a:buClr>
        <a:buFont typeface="Arial" panose="020B0604020202020204" pitchFamily="34" charset="0"/>
        <a:buChar char="•"/>
        <a:defRPr sz="3400" kern="1200">
          <a:solidFill>
            <a:schemeClr val="tx1"/>
          </a:solidFill>
          <a:latin typeface="+mn-lt"/>
          <a:ea typeface="+mn-ea"/>
          <a:cs typeface="+mn-cs"/>
        </a:defRPr>
      </a:lvl1pPr>
      <a:lvl2pPr marL="792000" indent="-396000" algn="l" defTabSz="1219078" rtl="0" eaLnBrk="1" latinLnBrk="0" hangingPunct="1">
        <a:lnSpc>
          <a:spcPct val="90000"/>
        </a:lnSpc>
        <a:spcBef>
          <a:spcPts val="667"/>
        </a:spcBef>
        <a:buClr>
          <a:schemeClr val="accent1"/>
        </a:buClr>
        <a:buFont typeface="Arial" panose="020B0604020202020204" pitchFamily="34" charset="0"/>
        <a:buChar char="•"/>
        <a:defRPr sz="3200" kern="1200">
          <a:solidFill>
            <a:schemeClr val="tx1"/>
          </a:solidFill>
          <a:latin typeface="+mn-lt"/>
          <a:ea typeface="+mn-ea"/>
          <a:cs typeface="+mn-cs"/>
        </a:defRPr>
      </a:lvl2pPr>
      <a:lvl3pPr marL="1188000" indent="-396000" algn="l" defTabSz="1219078" rtl="0" eaLnBrk="1" latinLnBrk="0" hangingPunct="1">
        <a:lnSpc>
          <a:spcPct val="90000"/>
        </a:lnSpc>
        <a:spcBef>
          <a:spcPts val="667"/>
        </a:spcBef>
        <a:buClr>
          <a:schemeClr val="accent1"/>
        </a:buClr>
        <a:buFont typeface="Arial" panose="020B0604020202020204" pitchFamily="34" charset="0"/>
        <a:buChar char="•"/>
        <a:defRPr sz="2800" kern="1200">
          <a:solidFill>
            <a:schemeClr val="tx1"/>
          </a:solidFill>
          <a:latin typeface="+mn-lt"/>
          <a:ea typeface="+mn-ea"/>
          <a:cs typeface="+mn-cs"/>
        </a:defRPr>
      </a:lvl3pPr>
      <a:lvl4pPr marL="1584000" indent="-396000" algn="l" defTabSz="1219078" rtl="0" eaLnBrk="1" latinLnBrk="0" hangingPunct="1">
        <a:lnSpc>
          <a:spcPct val="90000"/>
        </a:lnSpc>
        <a:spcBef>
          <a:spcPts val="667"/>
        </a:spcBef>
        <a:buClr>
          <a:schemeClr val="accent1"/>
        </a:buClr>
        <a:buFont typeface="Arial" panose="020B0604020202020204" pitchFamily="34" charset="0"/>
        <a:buChar char="•"/>
        <a:defRPr sz="2400" kern="1200">
          <a:solidFill>
            <a:schemeClr val="tx1"/>
          </a:solidFill>
          <a:latin typeface="+mn-lt"/>
          <a:ea typeface="+mn-ea"/>
          <a:cs typeface="+mn-cs"/>
        </a:defRPr>
      </a:lvl4pPr>
      <a:lvl5pPr marL="1980000" indent="-396000" algn="l" defTabSz="1219078" rtl="0" eaLnBrk="1" latinLnBrk="0" hangingPunct="1">
        <a:lnSpc>
          <a:spcPct val="90000"/>
        </a:lnSpc>
        <a:spcBef>
          <a:spcPts val="667"/>
        </a:spcBef>
        <a:buClr>
          <a:schemeClr val="accent1"/>
        </a:buClr>
        <a:buFont typeface="Arial" panose="020B0604020202020204" pitchFamily="34" charset="0"/>
        <a:buChar char="•"/>
        <a:defRPr sz="20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lovdata.no/forskrift/2019-08-21-1141/%C2%A74"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cp.no/om-oss/likepersonsarbeid/"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ffo.no/rettighetssenteret/" TargetMode="Externa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nb-NO" dirty="0"/>
              <a:t>Velkommen til likepersonssamling</a:t>
            </a:r>
          </a:p>
        </p:txBody>
      </p:sp>
      <p:sp>
        <p:nvSpPr>
          <p:cNvPr id="5" name="Undertittel 4"/>
          <p:cNvSpPr>
            <a:spLocks noGrp="1"/>
          </p:cNvSpPr>
          <p:nvPr>
            <p:ph type="subTitle" idx="1"/>
          </p:nvPr>
        </p:nvSpPr>
        <p:spPr/>
        <p:txBody>
          <a:bodyPr/>
          <a:lstStyle/>
          <a:p>
            <a:endParaRPr lang="nb-NO" dirty="0"/>
          </a:p>
        </p:txBody>
      </p:sp>
      <p:sp>
        <p:nvSpPr>
          <p:cNvPr id="6" name="Plassholder for tekst 5"/>
          <p:cNvSpPr>
            <a:spLocks noGrp="1"/>
          </p:cNvSpPr>
          <p:nvPr>
            <p:ph type="body" sz="quarter" idx="10"/>
          </p:nvPr>
        </p:nvSpPr>
        <p:spPr/>
        <p:txBody>
          <a:bodyPr/>
          <a:lstStyle/>
          <a:p>
            <a:r>
              <a:rPr lang="nb-NO" dirty="0"/>
              <a:t>Thon hotel Opera, 24-26. mars 2023</a:t>
            </a:r>
          </a:p>
        </p:txBody>
      </p:sp>
    </p:spTree>
    <p:extLst>
      <p:ext uri="{BB962C8B-B14F-4D97-AF65-F5344CB8AC3E}">
        <p14:creationId xmlns:p14="http://schemas.microsoft.com/office/powerpoint/2010/main" val="1546377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Hva er en likeperson?</a:t>
            </a:r>
          </a:p>
        </p:txBody>
      </p:sp>
      <p:sp>
        <p:nvSpPr>
          <p:cNvPr id="3" name="Plassholder for innhold 2"/>
          <p:cNvSpPr>
            <a:spLocks noGrp="1"/>
          </p:cNvSpPr>
          <p:nvPr>
            <p:ph idx="1"/>
          </p:nvPr>
        </p:nvSpPr>
        <p:spPr/>
        <p:txBody>
          <a:bodyPr>
            <a:normAutofit fontScale="70000" lnSpcReduction="20000"/>
          </a:bodyPr>
          <a:lstStyle/>
          <a:p>
            <a:pPr marL="0" indent="0" algn="l">
              <a:buNone/>
            </a:pPr>
            <a:endParaRPr lang="nb-NO" b="1" i="0" dirty="0">
              <a:solidFill>
                <a:srgbClr val="333333"/>
              </a:solidFill>
              <a:effectLst/>
              <a:latin typeface="Helvetica Neue"/>
            </a:endParaRPr>
          </a:p>
          <a:p>
            <a:pPr marL="0" indent="0" algn="l">
              <a:buNone/>
            </a:pPr>
            <a:r>
              <a:rPr lang="nb-NO" b="1" i="1" dirty="0">
                <a:solidFill>
                  <a:srgbClr val="333333"/>
                </a:solidFill>
                <a:latin typeface="Helvetica Neue"/>
              </a:rPr>
              <a:t>Li</a:t>
            </a:r>
            <a:r>
              <a:rPr lang="nb-NO" b="1" i="1" dirty="0">
                <a:solidFill>
                  <a:srgbClr val="333333"/>
                </a:solidFill>
                <a:effectLst/>
                <a:latin typeface="Helvetica Neue"/>
              </a:rPr>
              <a:t>keperson: </a:t>
            </a:r>
            <a:r>
              <a:rPr lang="nb-NO" b="0" i="0" dirty="0">
                <a:solidFill>
                  <a:srgbClr val="333333"/>
                </a:solidFill>
                <a:effectLst/>
                <a:latin typeface="Helvetica Neue"/>
              </a:rPr>
              <a:t/>
            </a:r>
            <a:br>
              <a:rPr lang="nb-NO" b="0" i="0" dirty="0">
                <a:solidFill>
                  <a:srgbClr val="333333"/>
                </a:solidFill>
                <a:effectLst/>
                <a:latin typeface="Helvetica Neue"/>
              </a:rPr>
            </a:br>
            <a:r>
              <a:rPr lang="nb-NO" b="0" i="0" dirty="0">
                <a:solidFill>
                  <a:srgbClr val="333333"/>
                </a:solidFill>
                <a:effectLst/>
                <a:latin typeface="Helvetica Neue"/>
              </a:rPr>
              <a:t>En likeperson er en person den enkelte organisasjon selv har definert til å ha en særskilt rolle i organisasjonens likepersonsarbeid.</a:t>
            </a:r>
            <a:endParaRPr lang="nb-NO" b="1" i="0" dirty="0">
              <a:solidFill>
                <a:srgbClr val="333333"/>
              </a:solidFill>
              <a:effectLst/>
              <a:latin typeface="Helvetica Neue"/>
            </a:endParaRPr>
          </a:p>
          <a:p>
            <a:pPr marL="0" indent="0" algn="l">
              <a:buNone/>
            </a:pPr>
            <a:endParaRPr lang="nb-NO" b="1" i="0" dirty="0">
              <a:solidFill>
                <a:srgbClr val="333333"/>
              </a:solidFill>
              <a:effectLst/>
              <a:latin typeface="Helvetica Neue"/>
            </a:endParaRPr>
          </a:p>
          <a:p>
            <a:pPr marL="0" indent="0" algn="l">
              <a:buNone/>
            </a:pPr>
            <a:r>
              <a:rPr lang="nb-NO" b="1" i="0" dirty="0">
                <a:solidFill>
                  <a:srgbClr val="333333"/>
                </a:solidFill>
                <a:effectLst/>
                <a:latin typeface="Helvetica Neue"/>
              </a:rPr>
              <a:t>10.</a:t>
            </a:r>
            <a:r>
              <a:rPr lang="nb-NO" b="1" i="1" dirty="0">
                <a:solidFill>
                  <a:srgbClr val="333333"/>
                </a:solidFill>
                <a:effectLst/>
                <a:latin typeface="Helvetica Neue"/>
              </a:rPr>
              <a:t>Tellende likepersoner</a:t>
            </a:r>
            <a:endParaRPr lang="nb-NO" b="0" i="0" dirty="0">
              <a:solidFill>
                <a:srgbClr val="333333"/>
              </a:solidFill>
              <a:effectLst/>
              <a:latin typeface="Helvetica Neue"/>
            </a:endParaRPr>
          </a:p>
          <a:p>
            <a:pPr marL="0" indent="0" algn="l">
              <a:buNone/>
            </a:pPr>
            <a:r>
              <a:rPr lang="nb-NO" b="0" i="0" dirty="0">
                <a:solidFill>
                  <a:srgbClr val="333333"/>
                </a:solidFill>
                <a:effectLst/>
                <a:latin typeface="Helvetica Neue"/>
              </a:rPr>
              <a:t>En tellende likeperson er en person som har gjennomført minst én likepersonsaktivitet før 31. desember i grunnlagsåret, jf. </a:t>
            </a:r>
            <a:r>
              <a:rPr lang="nb-NO" b="0" i="0" u="none" strike="noStrike" dirty="0">
                <a:solidFill>
                  <a:srgbClr val="DB142C"/>
                </a:solidFill>
                <a:effectLst/>
                <a:latin typeface="Helvetica Neue"/>
                <a:hlinkClick r:id="rId2"/>
              </a:rPr>
              <a:t>§ 4</a:t>
            </a:r>
            <a:r>
              <a:rPr lang="nb-NO" b="0" i="0" dirty="0">
                <a:solidFill>
                  <a:srgbClr val="333333"/>
                </a:solidFill>
                <a:effectLst/>
                <a:latin typeface="Helvetica Neue"/>
              </a:rPr>
              <a:t> bokstav k, l og m, og kan ikke motta lønn/betaling for likepersonsarbeidet.</a:t>
            </a:r>
          </a:p>
          <a:p>
            <a:pPr marL="0" indent="0" algn="l">
              <a:buNone/>
            </a:pPr>
            <a:r>
              <a:rPr lang="nb-NO" b="0" i="0" dirty="0">
                <a:solidFill>
                  <a:srgbClr val="333333"/>
                </a:solidFill>
                <a:effectLst/>
                <a:latin typeface="Helvetica Neue"/>
              </a:rPr>
              <a:t>En tellende likeperson må være pekt ut på bakgrunn av en vurdering gjort av organisasjonen. Organisasjonen må ha dokumenterte rutiner for kvalitetssikring av sine tellende likepersoner. Det er ikke tilstrekkelig at en person kun innehar et verv for å kunne anses som en tellende likeperson.</a:t>
            </a:r>
          </a:p>
          <a:p>
            <a:pPr marL="0" indent="0" algn="l">
              <a:buNone/>
            </a:pPr>
            <a:endParaRPr lang="nb-NO" b="0" i="0" dirty="0">
              <a:solidFill>
                <a:srgbClr val="333333"/>
              </a:solidFill>
              <a:effectLst/>
              <a:latin typeface="Helvetica Neue"/>
            </a:endParaRPr>
          </a:p>
          <a:p>
            <a:pPr marL="0" indent="0">
              <a:buClrTx/>
              <a:buNone/>
            </a:pPr>
            <a:r>
              <a:rPr lang="nb-NO" dirty="0">
                <a:solidFill>
                  <a:schemeClr val="tx2"/>
                </a:solidFill>
              </a:rPr>
              <a:t/>
            </a:r>
            <a:br>
              <a:rPr lang="nb-NO" dirty="0">
                <a:solidFill>
                  <a:schemeClr val="tx2"/>
                </a:solidFill>
              </a:rPr>
            </a:br>
            <a:endParaRPr lang="nb-NO" dirty="0">
              <a:solidFill>
                <a:schemeClr val="tx2"/>
              </a:solidFill>
            </a:endParaRPr>
          </a:p>
          <a:p>
            <a:endParaRPr lang="nb-NO" dirty="0">
              <a:solidFill>
                <a:schemeClr val="tx2"/>
              </a:solidFill>
            </a:endParaRPr>
          </a:p>
          <a:p>
            <a:pPr marL="0" indent="0">
              <a:buNone/>
            </a:pPr>
            <a:endParaRPr lang="nb-NO" dirty="0">
              <a:solidFill>
                <a:schemeClr val="tx2"/>
              </a:solidFill>
            </a:endParaRPr>
          </a:p>
        </p:txBody>
      </p:sp>
    </p:spTree>
    <p:extLst>
      <p:ext uri="{BB962C8B-B14F-4D97-AF65-F5344CB8AC3E}">
        <p14:creationId xmlns:p14="http://schemas.microsoft.com/office/powerpoint/2010/main" val="287048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1587EE-C575-4F86-93F2-138D58EC615C}"/>
              </a:ext>
            </a:extLst>
          </p:cNvPr>
          <p:cNvSpPr>
            <a:spLocks noGrp="1"/>
          </p:cNvSpPr>
          <p:nvPr>
            <p:ph type="title"/>
          </p:nvPr>
        </p:nvSpPr>
        <p:spPr/>
        <p:txBody>
          <a:bodyPr>
            <a:normAutofit/>
          </a:bodyPr>
          <a:lstStyle/>
          <a:p>
            <a:r>
              <a:rPr lang="nb-NO" sz="5400" dirty="0"/>
              <a:t>Hva er en likeperson?</a:t>
            </a:r>
          </a:p>
        </p:txBody>
      </p:sp>
      <p:sp>
        <p:nvSpPr>
          <p:cNvPr id="3" name="Plassholder for innhold 2">
            <a:extLst>
              <a:ext uri="{FF2B5EF4-FFF2-40B4-BE49-F238E27FC236}">
                <a16:creationId xmlns:a16="http://schemas.microsoft.com/office/drawing/2014/main" id="{F11D21D3-7789-4A44-BE82-C845C1477385}"/>
              </a:ext>
            </a:extLst>
          </p:cNvPr>
          <p:cNvSpPr>
            <a:spLocks noGrp="1"/>
          </p:cNvSpPr>
          <p:nvPr>
            <p:ph sz="half" idx="1"/>
          </p:nvPr>
        </p:nvSpPr>
        <p:spPr>
          <a:xfrm>
            <a:off x="1260157" y="2592324"/>
            <a:ext cx="6480810" cy="5707614"/>
          </a:xfrm>
        </p:spPr>
        <p:txBody>
          <a:bodyPr>
            <a:normAutofit/>
          </a:bodyPr>
          <a:lstStyle/>
          <a:p>
            <a:pPr>
              <a:buClrTx/>
            </a:pPr>
            <a:r>
              <a:rPr lang="nb-NO" sz="2800" dirty="0"/>
              <a:t>En person som den enkelte organisasjon har utnevnt til å ha en særskilt rolle i organisasjonens likepersonsarbeid (</a:t>
            </a:r>
            <a:r>
              <a:rPr lang="nb-NO" sz="2800" dirty="0" err="1"/>
              <a:t>Bufdir</a:t>
            </a:r>
            <a:r>
              <a:rPr lang="nb-NO" sz="2800" dirty="0"/>
              <a:t>)</a:t>
            </a:r>
            <a:endParaRPr lang="nb-NO" dirty="0"/>
          </a:p>
          <a:p>
            <a:pPr>
              <a:buClrTx/>
            </a:pPr>
            <a:r>
              <a:rPr lang="nb-NO" sz="2800" dirty="0"/>
              <a:t>Når det gjelder lokale aktiviteter er det styrene i fylkeslagene som utnevner.</a:t>
            </a:r>
          </a:p>
          <a:p>
            <a:pPr>
              <a:buClrTx/>
            </a:pPr>
            <a:r>
              <a:rPr lang="nb-NO" sz="2800" dirty="0"/>
              <a:t>Styret har et ansvar for å utnevne personer de mener er skikket for oppgaven (planlegge og gjennomføre en lokal likemannsaktivitet). Styrene må kvalitetssikre så langt det lar seg gjøre. </a:t>
            </a:r>
            <a:br>
              <a:rPr lang="nb-NO" sz="2800" dirty="0"/>
            </a:br>
            <a:endParaRPr lang="nb-NO" sz="2800" dirty="0"/>
          </a:p>
        </p:txBody>
      </p:sp>
      <p:sp>
        <p:nvSpPr>
          <p:cNvPr id="4" name="Plassholder for innhold 3">
            <a:extLst>
              <a:ext uri="{FF2B5EF4-FFF2-40B4-BE49-F238E27FC236}">
                <a16:creationId xmlns:a16="http://schemas.microsoft.com/office/drawing/2014/main" id="{5DABB5CF-6A09-4FB2-820A-3B17DDED2A50}"/>
              </a:ext>
            </a:extLst>
          </p:cNvPr>
          <p:cNvSpPr>
            <a:spLocks noGrp="1"/>
          </p:cNvSpPr>
          <p:nvPr>
            <p:ph sz="half" idx="2"/>
          </p:nvPr>
        </p:nvSpPr>
        <p:spPr>
          <a:xfrm>
            <a:off x="8513446" y="2592324"/>
            <a:ext cx="6480810" cy="5472684"/>
          </a:xfrm>
        </p:spPr>
        <p:txBody>
          <a:bodyPr>
            <a:normAutofit/>
          </a:bodyPr>
          <a:lstStyle/>
          <a:p>
            <a:pPr>
              <a:buClrTx/>
            </a:pPr>
            <a:r>
              <a:rPr lang="nb-NO" sz="2800" dirty="0"/>
              <a:t>En person som selv har en diagnose/funksjonsnedsettelse eller være pårørende (og medlem i CP-foreningen)</a:t>
            </a:r>
          </a:p>
          <a:p>
            <a:pPr>
              <a:buClrTx/>
            </a:pPr>
            <a:r>
              <a:rPr lang="nb-NO" sz="2800" dirty="0"/>
              <a:t>Ha et bearbeidet forhold og en viss distanse til egen diagnose og funksjonsnedsettelse.</a:t>
            </a:r>
          </a:p>
          <a:p>
            <a:pPr>
              <a:buClrTx/>
            </a:pPr>
            <a:r>
              <a:rPr lang="nb-NO" sz="2800" dirty="0"/>
              <a:t>Kunne skille mellom egne problemer og andres. Evne til å reflektere over egne og andres erfaringer.</a:t>
            </a:r>
          </a:p>
          <a:p>
            <a:pPr>
              <a:buClrTx/>
            </a:pPr>
            <a:r>
              <a:rPr lang="nb-NO" sz="2800" dirty="0"/>
              <a:t>Være interessert og ha tid til å gjøre en innsats.</a:t>
            </a:r>
          </a:p>
          <a:p>
            <a:pPr marL="0" indent="0">
              <a:buClrTx/>
              <a:buNone/>
            </a:pPr>
            <a:endParaRPr lang="nb-NO" sz="2800" dirty="0"/>
          </a:p>
          <a:p>
            <a:pPr>
              <a:buClrTx/>
            </a:pPr>
            <a:endParaRPr lang="nb-NO" sz="2800" dirty="0"/>
          </a:p>
        </p:txBody>
      </p:sp>
      <p:sp>
        <p:nvSpPr>
          <p:cNvPr id="5" name="Ellipse 4">
            <a:extLst>
              <a:ext uri="{FF2B5EF4-FFF2-40B4-BE49-F238E27FC236}">
                <a16:creationId xmlns:a16="http://schemas.microsoft.com/office/drawing/2014/main" id="{0420D9D2-508B-44A9-BB1F-19670FA27982}"/>
              </a:ext>
            </a:extLst>
          </p:cNvPr>
          <p:cNvSpPr/>
          <p:nvPr/>
        </p:nvSpPr>
        <p:spPr>
          <a:xfrm>
            <a:off x="10498444" y="7786033"/>
            <a:ext cx="3646448" cy="1006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Georgia"/>
                <a:ea typeface="+mn-ea"/>
                <a:cs typeface="+mn-cs"/>
              </a:rPr>
              <a:t>Egenskaper ved en likeperson</a:t>
            </a:r>
          </a:p>
        </p:txBody>
      </p:sp>
    </p:spTree>
    <p:extLst>
      <p:ext uri="{BB962C8B-B14F-4D97-AF65-F5344CB8AC3E}">
        <p14:creationId xmlns:p14="http://schemas.microsoft.com/office/powerpoint/2010/main" val="2522649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En likeperson bør: </a:t>
            </a:r>
          </a:p>
        </p:txBody>
      </p:sp>
      <p:sp>
        <p:nvSpPr>
          <p:cNvPr id="3" name="Plassholder for innhold 2"/>
          <p:cNvSpPr>
            <a:spLocks noGrp="1"/>
          </p:cNvSpPr>
          <p:nvPr>
            <p:ph idx="1"/>
          </p:nvPr>
        </p:nvSpPr>
        <p:spPr/>
        <p:txBody>
          <a:bodyPr>
            <a:normAutofit fontScale="92500" lnSpcReduction="10000"/>
          </a:bodyPr>
          <a:lstStyle/>
          <a:p>
            <a:pPr>
              <a:buClrTx/>
            </a:pPr>
            <a:r>
              <a:rPr lang="nb-NO" dirty="0"/>
              <a:t>Opptrer lyttende, har fokus på den andre.</a:t>
            </a:r>
          </a:p>
          <a:p>
            <a:pPr>
              <a:buClrTx/>
            </a:pPr>
            <a:r>
              <a:rPr lang="nb-NO" dirty="0"/>
              <a:t>Viser empati, forståelse og respekt.</a:t>
            </a:r>
          </a:p>
          <a:p>
            <a:pPr>
              <a:buClrTx/>
            </a:pPr>
            <a:r>
              <a:rPr lang="nb-NO" dirty="0"/>
              <a:t>Legger vekt på muligheter, ikke begrensninger.</a:t>
            </a:r>
          </a:p>
          <a:p>
            <a:pPr>
              <a:buClrTx/>
            </a:pPr>
            <a:r>
              <a:rPr lang="nb-NO" dirty="0"/>
              <a:t>Har fokus på det positive.</a:t>
            </a:r>
          </a:p>
          <a:p>
            <a:pPr>
              <a:buClrTx/>
            </a:pPr>
            <a:r>
              <a:rPr lang="nb-NO" dirty="0"/>
              <a:t>Informerer gjennom egne erfaringer.</a:t>
            </a:r>
          </a:p>
          <a:p>
            <a:pPr>
              <a:buClrTx/>
            </a:pPr>
            <a:r>
              <a:rPr lang="nb-NO" dirty="0"/>
              <a:t>Unngår «ekspertrollen» eller </a:t>
            </a:r>
            <a:br>
              <a:rPr lang="nb-NO" dirty="0"/>
            </a:br>
            <a:r>
              <a:rPr lang="nb-NO" dirty="0"/>
              <a:t>«behandlerrollen».</a:t>
            </a:r>
          </a:p>
          <a:p>
            <a:pPr>
              <a:buClrTx/>
            </a:pPr>
            <a:r>
              <a:rPr lang="nb-NO" dirty="0"/>
              <a:t>Setter grenser for seg selv og </a:t>
            </a:r>
            <a:br>
              <a:rPr lang="nb-NO" dirty="0"/>
            </a:br>
            <a:r>
              <a:rPr lang="nb-NO" dirty="0"/>
              <a:t>andre.</a:t>
            </a:r>
            <a:br>
              <a:rPr lang="nb-NO" dirty="0"/>
            </a:br>
            <a:r>
              <a:rPr lang="nb-NO" dirty="0"/>
              <a:t/>
            </a:r>
            <a:br>
              <a:rPr lang="nb-NO" dirty="0"/>
            </a:br>
            <a:endParaRPr lang="nb-NO" dirty="0"/>
          </a:p>
          <a:p>
            <a:endParaRPr lang="nb-NO" dirty="0"/>
          </a:p>
        </p:txBody>
      </p:sp>
      <p:sp>
        <p:nvSpPr>
          <p:cNvPr id="4" name="Ellipse 3">
            <a:extLst>
              <a:ext uri="{FF2B5EF4-FFF2-40B4-BE49-F238E27FC236}">
                <a16:creationId xmlns:a16="http://schemas.microsoft.com/office/drawing/2014/main" id="{B406EDA9-7D71-45FA-873D-C7F78A47FCD0}"/>
              </a:ext>
            </a:extLst>
          </p:cNvPr>
          <p:cNvSpPr/>
          <p:nvPr/>
        </p:nvSpPr>
        <p:spPr>
          <a:xfrm>
            <a:off x="8318809" y="4449338"/>
            <a:ext cx="5709425" cy="2989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000" b="1" i="0" u="none" strike="noStrike" kern="1200" cap="none" spc="0" normalizeH="0" baseline="0" noProof="0" dirty="0">
                <a:ln>
                  <a:noFill/>
                </a:ln>
                <a:solidFill>
                  <a:prstClr val="white"/>
                </a:solidFill>
                <a:effectLst/>
                <a:uLnTx/>
                <a:uFillTx/>
                <a:latin typeface="Georgia"/>
                <a:ea typeface="+mn-ea"/>
                <a:cs typeface="+mn-cs"/>
              </a:rPr>
              <a:t>En god likeperson</a:t>
            </a:r>
            <a:r>
              <a:rPr kumimoji="0" lang="nb-NO" sz="2000" b="0" i="0" u="none" strike="noStrike" kern="1200" cap="none" spc="0" normalizeH="0" baseline="0" noProof="0" dirty="0">
                <a:ln>
                  <a:noFill/>
                </a:ln>
                <a:solidFill>
                  <a:prstClr val="white"/>
                </a:solidFill>
                <a:effectLst/>
                <a:uLnTx/>
                <a:uFillTx/>
                <a:latin typeface="Georgia"/>
                <a:ea typeface="+mn-ea"/>
                <a:cs typeface="+mn-cs"/>
              </a:rPr>
              <a:t/>
            </a:r>
            <a:br>
              <a:rPr kumimoji="0" lang="nb-NO" sz="2000" b="0" i="0" u="none" strike="noStrike" kern="1200" cap="none" spc="0" normalizeH="0" baseline="0" noProof="0" dirty="0">
                <a:ln>
                  <a:noFill/>
                </a:ln>
                <a:solidFill>
                  <a:prstClr val="white"/>
                </a:solidFill>
                <a:effectLst/>
                <a:uLnTx/>
                <a:uFillTx/>
                <a:latin typeface="Georgia"/>
                <a:ea typeface="+mn-ea"/>
                <a:cs typeface="+mn-cs"/>
              </a:rPr>
            </a:br>
            <a:r>
              <a:rPr kumimoji="0" lang="nb-NO" sz="2000" b="0" i="0" u="none" strike="noStrike" kern="1200" cap="none" spc="0" normalizeH="0" baseline="0" noProof="0" dirty="0">
                <a:ln>
                  <a:noFill/>
                </a:ln>
                <a:solidFill>
                  <a:prstClr val="white"/>
                </a:solidFill>
                <a:effectLst/>
                <a:uLnTx/>
                <a:uFillTx/>
                <a:latin typeface="Georgia"/>
                <a:ea typeface="+mn-ea"/>
                <a:cs typeface="+mn-cs"/>
              </a:rPr>
              <a:t>«snakker ikke om seg og sitt, men evner å lytte godt til den andre»</a:t>
            </a:r>
          </a:p>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white"/>
              </a:solidFill>
              <a:effectLst/>
              <a:uLnTx/>
              <a:uFillTx/>
              <a:latin typeface="Georgia"/>
              <a:ea typeface="+mn-ea"/>
              <a:cs typeface="+mn-cs"/>
            </a:endParaRP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white"/>
                </a:solidFill>
                <a:effectLst/>
                <a:uLnTx/>
                <a:uFillTx/>
                <a:latin typeface="Georgia"/>
                <a:ea typeface="+mn-ea"/>
                <a:cs typeface="+mn-cs"/>
              </a:rPr>
              <a:t>«løser ikke den andres problemer, men hjelper den andre til å finne løsninger selv»</a:t>
            </a:r>
            <a:br>
              <a:rPr kumimoji="0" lang="nb-NO" sz="2000" b="0" i="0" u="none" strike="noStrike" kern="1200" cap="none" spc="0" normalizeH="0" baseline="0" noProof="0" dirty="0">
                <a:ln>
                  <a:noFill/>
                </a:ln>
                <a:solidFill>
                  <a:prstClr val="white"/>
                </a:solidFill>
                <a:effectLst/>
                <a:uLnTx/>
                <a:uFillTx/>
                <a:latin typeface="Georgia"/>
                <a:ea typeface="+mn-ea"/>
                <a:cs typeface="+mn-cs"/>
              </a:rPr>
            </a:br>
            <a:endParaRPr kumimoji="0" lang="nb-NO" sz="20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522132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Betydningen av likepersonsarbeid </a:t>
            </a:r>
          </a:p>
        </p:txBody>
      </p:sp>
      <p:sp>
        <p:nvSpPr>
          <p:cNvPr id="3" name="Plassholder for innhold 2"/>
          <p:cNvSpPr>
            <a:spLocks noGrp="1"/>
          </p:cNvSpPr>
          <p:nvPr>
            <p:ph idx="1"/>
          </p:nvPr>
        </p:nvSpPr>
        <p:spPr>
          <a:xfrm>
            <a:off x="1092820" y="2430966"/>
            <a:ext cx="14029069" cy="5632517"/>
          </a:xfrm>
          <a:noFill/>
        </p:spPr>
        <p:txBody>
          <a:bodyPr>
            <a:normAutofit fontScale="92500" lnSpcReduction="10000"/>
          </a:bodyPr>
          <a:lstStyle/>
          <a:p>
            <a:pPr marL="0" indent="0">
              <a:buClrTx/>
              <a:buNone/>
            </a:pPr>
            <a:r>
              <a:rPr lang="nb-NO" dirty="0">
                <a:solidFill>
                  <a:schemeClr val="tx2"/>
                </a:solidFill>
              </a:rPr>
              <a:t/>
            </a:r>
            <a:br>
              <a:rPr lang="nb-NO" dirty="0">
                <a:solidFill>
                  <a:schemeClr val="tx2"/>
                </a:solidFill>
              </a:rPr>
            </a:br>
            <a:r>
              <a:rPr lang="nb-NO" dirty="0">
                <a:solidFill>
                  <a:schemeClr val="tx2"/>
                </a:solidFill>
              </a:rPr>
              <a:t>Likepersonsarbeid kan bidra til å:</a:t>
            </a:r>
          </a:p>
          <a:p>
            <a:pPr>
              <a:buClrTx/>
            </a:pPr>
            <a:r>
              <a:rPr lang="nb-NO" dirty="0">
                <a:solidFill>
                  <a:schemeClr val="tx2"/>
                </a:solidFill>
              </a:rPr>
              <a:t>skape møteplasser og trygge rom for å kunne utveksle erfaringer.</a:t>
            </a:r>
          </a:p>
          <a:p>
            <a:pPr>
              <a:buClrTx/>
            </a:pPr>
            <a:r>
              <a:rPr lang="nb-NO" dirty="0">
                <a:solidFill>
                  <a:schemeClr val="tx2"/>
                </a:solidFill>
              </a:rPr>
              <a:t>bearbeide følelser, takle sorg og finne gleder.</a:t>
            </a:r>
          </a:p>
          <a:p>
            <a:pPr>
              <a:buClrTx/>
            </a:pPr>
            <a:r>
              <a:rPr lang="nb-NO" dirty="0">
                <a:solidFill>
                  <a:schemeClr val="tx2"/>
                </a:solidFill>
              </a:rPr>
              <a:t>hjelpe og trøste andre i «samme situasjon».</a:t>
            </a:r>
          </a:p>
          <a:p>
            <a:pPr>
              <a:buClrTx/>
            </a:pPr>
            <a:r>
              <a:rPr lang="nb-NO" dirty="0">
                <a:solidFill>
                  <a:schemeClr val="tx2"/>
                </a:solidFill>
              </a:rPr>
              <a:t>finne løsninger framfor begrensinger.</a:t>
            </a:r>
          </a:p>
          <a:p>
            <a:pPr>
              <a:buClrTx/>
            </a:pPr>
            <a:r>
              <a:rPr lang="nb-NO" dirty="0">
                <a:solidFill>
                  <a:schemeClr val="tx2"/>
                </a:solidFill>
              </a:rPr>
              <a:t>oppleve mestring og å finne mestringsstrategier.</a:t>
            </a:r>
          </a:p>
          <a:p>
            <a:pPr>
              <a:buClrTx/>
            </a:pPr>
            <a:r>
              <a:rPr lang="nb-NO" dirty="0">
                <a:solidFill>
                  <a:schemeClr val="tx2"/>
                </a:solidFill>
              </a:rPr>
              <a:t>få relevant informasjon og nyttig kunnskap om det å leve med kronisk sykdom og funksjonsnedsettelser.  </a:t>
            </a:r>
            <a:br>
              <a:rPr lang="nb-NO" dirty="0">
                <a:solidFill>
                  <a:schemeClr val="tx2"/>
                </a:solidFill>
              </a:rPr>
            </a:br>
            <a:r>
              <a:rPr lang="nb-NO" dirty="0">
                <a:solidFill>
                  <a:schemeClr val="tx2"/>
                </a:solidFill>
              </a:rPr>
              <a:t> </a:t>
            </a:r>
            <a:br>
              <a:rPr lang="nb-NO" dirty="0">
                <a:solidFill>
                  <a:schemeClr val="tx2"/>
                </a:solidFill>
              </a:rPr>
            </a:br>
            <a:r>
              <a:rPr lang="nb-NO" dirty="0">
                <a:solidFill>
                  <a:schemeClr val="tx2"/>
                </a:solidFill>
              </a:rPr>
              <a:t/>
            </a:r>
            <a:br>
              <a:rPr lang="nb-NO" dirty="0">
                <a:solidFill>
                  <a:schemeClr val="tx2"/>
                </a:solidFill>
              </a:rPr>
            </a:br>
            <a:endParaRPr lang="nb-NO" dirty="0">
              <a:solidFill>
                <a:schemeClr val="tx2"/>
              </a:solidFill>
            </a:endParaRPr>
          </a:p>
          <a:p>
            <a:pPr marL="0" indent="0">
              <a:buClrTx/>
              <a:buNone/>
            </a:pPr>
            <a:endParaRPr lang="nb-NO" dirty="0">
              <a:solidFill>
                <a:schemeClr val="tx2"/>
              </a:solidFill>
            </a:endParaRPr>
          </a:p>
        </p:txBody>
      </p:sp>
      <p:sp>
        <p:nvSpPr>
          <p:cNvPr id="5" name="Ellipse 4">
            <a:extLst>
              <a:ext uri="{FF2B5EF4-FFF2-40B4-BE49-F238E27FC236}">
                <a16:creationId xmlns:a16="http://schemas.microsoft.com/office/drawing/2014/main" id="{2D4877E0-C53C-4923-B57B-8E6291265ADB}"/>
              </a:ext>
            </a:extLst>
          </p:cNvPr>
          <p:cNvSpPr/>
          <p:nvPr/>
        </p:nvSpPr>
        <p:spPr>
          <a:xfrm>
            <a:off x="10453553" y="3993281"/>
            <a:ext cx="4294077" cy="16280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Georgia"/>
                <a:ea typeface="+mn-ea"/>
                <a:cs typeface="+mn-cs"/>
              </a:rPr>
              <a:t>Den positive kraften i likepersonsarbeidet</a:t>
            </a:r>
          </a:p>
        </p:txBody>
      </p:sp>
    </p:spTree>
    <p:extLst>
      <p:ext uri="{BB962C8B-B14F-4D97-AF65-F5344CB8AC3E}">
        <p14:creationId xmlns:p14="http://schemas.microsoft.com/office/powerpoint/2010/main" val="2991573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A96B29-63EC-4097-B5AB-EEBD6C5751C5}"/>
              </a:ext>
            </a:extLst>
          </p:cNvPr>
          <p:cNvSpPr>
            <a:spLocks noGrp="1"/>
          </p:cNvSpPr>
          <p:nvPr>
            <p:ph type="title"/>
          </p:nvPr>
        </p:nvSpPr>
        <p:spPr/>
        <p:txBody>
          <a:bodyPr>
            <a:normAutofit/>
          </a:bodyPr>
          <a:lstStyle/>
          <a:p>
            <a:r>
              <a:rPr lang="nb-NO" sz="4000" dirty="0"/>
              <a:t>Likepersonsarbeid i brukerorganisasjonene</a:t>
            </a:r>
          </a:p>
        </p:txBody>
      </p:sp>
      <p:sp>
        <p:nvSpPr>
          <p:cNvPr id="3" name="Plassholder for innhold 2">
            <a:extLst>
              <a:ext uri="{FF2B5EF4-FFF2-40B4-BE49-F238E27FC236}">
                <a16:creationId xmlns:a16="http://schemas.microsoft.com/office/drawing/2014/main" id="{861AB80E-1775-4FDA-88B5-25018163FE79}"/>
              </a:ext>
            </a:extLst>
          </p:cNvPr>
          <p:cNvSpPr>
            <a:spLocks noGrp="1"/>
          </p:cNvSpPr>
          <p:nvPr>
            <p:ph sz="half" idx="1"/>
          </p:nvPr>
        </p:nvSpPr>
        <p:spPr/>
        <p:txBody>
          <a:bodyPr>
            <a:normAutofit lnSpcReduction="10000"/>
          </a:bodyPr>
          <a:lstStyle/>
          <a:p>
            <a:pPr marL="0" indent="0">
              <a:buClrTx/>
              <a:buNone/>
            </a:pPr>
            <a:r>
              <a:rPr lang="nb-NO" dirty="0">
                <a:solidFill>
                  <a:schemeClr val="tx2"/>
                </a:solidFill>
              </a:rPr>
              <a:t>Likepersonsarbeid:</a:t>
            </a:r>
          </a:p>
          <a:p>
            <a:pPr>
              <a:buClrTx/>
            </a:pPr>
            <a:r>
              <a:rPr lang="nb-NO" dirty="0">
                <a:solidFill>
                  <a:schemeClr val="tx2"/>
                </a:solidFill>
              </a:rPr>
              <a:t>er en grunnleggende aktivitet i brukerorganisasjoner (interesseorganisasjoner).</a:t>
            </a:r>
          </a:p>
          <a:p>
            <a:pPr>
              <a:buClrTx/>
            </a:pPr>
            <a:r>
              <a:rPr lang="nb-NO" dirty="0">
                <a:solidFill>
                  <a:schemeClr val="tx2"/>
                </a:solidFill>
              </a:rPr>
              <a:t>bidrar til et variert og godt medlemstilbud.</a:t>
            </a:r>
          </a:p>
          <a:p>
            <a:pPr>
              <a:buClrTx/>
            </a:pPr>
            <a:r>
              <a:rPr lang="nb-NO" dirty="0">
                <a:solidFill>
                  <a:schemeClr val="tx2"/>
                </a:solidFill>
              </a:rPr>
              <a:t>er frivillig og ulønnet.</a:t>
            </a:r>
          </a:p>
          <a:p>
            <a:pPr>
              <a:buClrTx/>
            </a:pPr>
            <a:r>
              <a:rPr lang="nb-NO" dirty="0">
                <a:solidFill>
                  <a:schemeClr val="tx2"/>
                </a:solidFill>
              </a:rPr>
              <a:t>er verdsatt av myndighetene, da organisasjoner får «uttelling» for likemannsarbeid i beregningen av statsstøtte.</a:t>
            </a:r>
            <a:endParaRPr lang="nb-NO" dirty="0"/>
          </a:p>
        </p:txBody>
      </p:sp>
      <p:pic>
        <p:nvPicPr>
          <p:cNvPr id="8" name="Plassholder for bilde 7">
            <a:extLst>
              <a:ext uri="{FF2B5EF4-FFF2-40B4-BE49-F238E27FC236}">
                <a16:creationId xmlns:a16="http://schemas.microsoft.com/office/drawing/2014/main" id="{D6F21FFC-1211-472E-8942-53F42A7927C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323" r="17323"/>
          <a:stretch>
            <a:fillRect/>
          </a:stretch>
        </p:blipFill>
        <p:spPr/>
      </p:pic>
    </p:spTree>
    <p:extLst>
      <p:ext uri="{BB962C8B-B14F-4D97-AF65-F5344CB8AC3E}">
        <p14:creationId xmlns:p14="http://schemas.microsoft.com/office/powerpoint/2010/main" val="62036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Grensesetting</a:t>
            </a:r>
          </a:p>
        </p:txBody>
      </p:sp>
      <p:sp>
        <p:nvSpPr>
          <p:cNvPr id="3" name="Plassholder for innhold 2"/>
          <p:cNvSpPr>
            <a:spLocks noGrp="1"/>
          </p:cNvSpPr>
          <p:nvPr>
            <p:ph idx="1"/>
          </p:nvPr>
        </p:nvSpPr>
        <p:spPr>
          <a:xfrm>
            <a:off x="1260157" y="2590798"/>
            <a:ext cx="14295794" cy="6553201"/>
          </a:xfrm>
        </p:spPr>
        <p:txBody>
          <a:bodyPr>
            <a:normAutofit/>
          </a:bodyPr>
          <a:lstStyle/>
          <a:p>
            <a:pPr>
              <a:buClrTx/>
            </a:pPr>
            <a:r>
              <a:rPr lang="nb-NO" sz="2800" dirty="0"/>
              <a:t>Det er viktig å kunne sette grenser – både for seg selv og for andre.</a:t>
            </a:r>
            <a:br>
              <a:rPr lang="nb-NO" sz="2800" dirty="0"/>
            </a:br>
            <a:r>
              <a:rPr lang="nb-NO" sz="2800" dirty="0"/>
              <a:t>Man velger selv hvor personlig man vil være.</a:t>
            </a:r>
          </a:p>
          <a:p>
            <a:pPr>
              <a:buClrTx/>
            </a:pPr>
            <a:r>
              <a:rPr lang="nb-NO" sz="2800" dirty="0"/>
              <a:t>Det er ikke meningen at likeperson skal kunne «alt». </a:t>
            </a:r>
            <a:br>
              <a:rPr lang="nb-NO" sz="2800" dirty="0"/>
            </a:br>
            <a:r>
              <a:rPr lang="nb-NO" sz="2800" dirty="0"/>
              <a:t>Blir samtalen/situasjonen for vanskelig, så er det viktig å søke hjelp. </a:t>
            </a:r>
            <a:br>
              <a:rPr lang="nb-NO" sz="2800" dirty="0"/>
            </a:br>
            <a:r>
              <a:rPr lang="nb-NO" sz="2800" dirty="0"/>
              <a:t>Henvis gjerne dit du mener ansvaret hører hjemme, eksempelvis sekretariatet i CP-foreningen, tjeneste- og hjelpeapparatet, fagpersoner osv.</a:t>
            </a:r>
          </a:p>
          <a:p>
            <a:pPr>
              <a:buClrTx/>
            </a:pPr>
            <a:r>
              <a:rPr lang="nb-NO" sz="2800" dirty="0"/>
              <a:t>Det er også mulig å henvise til ulike hjelpetelefoner (eksempelvis om samtalen skulle preges av tematikk innenfor psykisk helse).</a:t>
            </a:r>
          </a:p>
          <a:p>
            <a:pPr>
              <a:buClrTx/>
            </a:pPr>
            <a:r>
              <a:rPr lang="nb-NO" sz="2800" dirty="0"/>
              <a:t>Ta kontakt med sekretariatet dersom du/dere skulle ha behov for en </a:t>
            </a:r>
            <a:r>
              <a:rPr lang="nb-NO" sz="2800" dirty="0" err="1"/>
              <a:t>debrief</a:t>
            </a:r>
            <a:r>
              <a:rPr lang="nb-NO" sz="2800" dirty="0"/>
              <a:t>, råd eller veiledning.</a:t>
            </a:r>
            <a:br>
              <a:rPr lang="nb-NO" sz="2800" dirty="0"/>
            </a:br>
            <a:endParaRPr lang="nb-NO" sz="2800" dirty="0"/>
          </a:p>
        </p:txBody>
      </p:sp>
      <p:sp>
        <p:nvSpPr>
          <p:cNvPr id="5" name="Ellipse 4">
            <a:extLst>
              <a:ext uri="{FF2B5EF4-FFF2-40B4-BE49-F238E27FC236}">
                <a16:creationId xmlns:a16="http://schemas.microsoft.com/office/drawing/2014/main" id="{2BE6C351-C82C-40D4-B0BE-5BF2F2AF1601}"/>
              </a:ext>
            </a:extLst>
          </p:cNvPr>
          <p:cNvSpPr/>
          <p:nvPr/>
        </p:nvSpPr>
        <p:spPr>
          <a:xfrm>
            <a:off x="5241073" y="6813395"/>
            <a:ext cx="7772400" cy="17953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white"/>
                </a:solidFill>
                <a:effectLst/>
                <a:uLnTx/>
                <a:uFillTx/>
                <a:latin typeface="Georgia"/>
                <a:ea typeface="+mn-ea"/>
                <a:cs typeface="+mn-cs"/>
              </a:rPr>
              <a:t>Et annet viktig prinsipp i likepersonsarbeidet er taushetsplikt. Det som sies/skrives blir mellom partene.</a:t>
            </a:r>
          </a:p>
        </p:txBody>
      </p:sp>
    </p:spTree>
    <p:extLst>
      <p:ext uri="{BB962C8B-B14F-4D97-AF65-F5344CB8AC3E}">
        <p14:creationId xmlns:p14="http://schemas.microsoft.com/office/powerpoint/2010/main" val="1095361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Del 3 Likepersonsarbeid i CP-foreningen</a:t>
            </a:r>
          </a:p>
        </p:txBody>
      </p:sp>
      <p:sp>
        <p:nvSpPr>
          <p:cNvPr id="5" name="Undertittel 4"/>
          <p:cNvSpPr>
            <a:spLocks noGrp="1"/>
          </p:cNvSpPr>
          <p:nvPr>
            <p:ph type="subTitle" idx="1"/>
          </p:nvPr>
        </p:nvSpPr>
        <p:spPr/>
        <p:txBody>
          <a:bodyPr>
            <a:normAutofit/>
          </a:bodyPr>
          <a:lstStyle/>
          <a:p>
            <a:r>
              <a:rPr lang="nb-NO" dirty="0"/>
              <a:t>En beskrivelse av arbeidet vårt og våre viktigste rutiner</a:t>
            </a:r>
          </a:p>
        </p:txBody>
      </p:sp>
      <p:sp>
        <p:nvSpPr>
          <p:cNvPr id="6" name="Plassholder for tekst 5"/>
          <p:cNvSpPr>
            <a:spLocks noGrp="1"/>
          </p:cNvSpPr>
          <p:nvPr>
            <p:ph type="body" sz="quarter" idx="10"/>
          </p:nvPr>
        </p:nvSpPr>
        <p:spPr/>
        <p:txBody>
          <a:bodyPr/>
          <a:lstStyle/>
          <a:p>
            <a:r>
              <a:rPr lang="nb-NO" dirty="0"/>
              <a:t>v/rådgiver Kristin Benestad</a:t>
            </a:r>
          </a:p>
        </p:txBody>
      </p:sp>
    </p:spTree>
    <p:extLst>
      <p:ext uri="{BB962C8B-B14F-4D97-AF65-F5344CB8AC3E}">
        <p14:creationId xmlns:p14="http://schemas.microsoft.com/office/powerpoint/2010/main" val="229515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9E4E58-B765-4181-B5DB-1FD94DFE49FB}"/>
              </a:ext>
            </a:extLst>
          </p:cNvPr>
          <p:cNvSpPr>
            <a:spLocks noGrp="1"/>
          </p:cNvSpPr>
          <p:nvPr>
            <p:ph type="title"/>
          </p:nvPr>
        </p:nvSpPr>
        <p:spPr/>
        <p:txBody>
          <a:bodyPr>
            <a:normAutofit/>
          </a:bodyPr>
          <a:lstStyle/>
          <a:p>
            <a:r>
              <a:rPr lang="nb-NO" sz="5400" dirty="0"/>
              <a:t>Likepersonsarbeid i CP-foreningen</a:t>
            </a:r>
          </a:p>
        </p:txBody>
      </p:sp>
      <p:sp>
        <p:nvSpPr>
          <p:cNvPr id="3" name="Plassholder for innhold 2">
            <a:extLst>
              <a:ext uri="{FF2B5EF4-FFF2-40B4-BE49-F238E27FC236}">
                <a16:creationId xmlns:a16="http://schemas.microsoft.com/office/drawing/2014/main" id="{7A323231-D2DE-44BA-9BC2-0FE31E58EC33}"/>
              </a:ext>
            </a:extLst>
          </p:cNvPr>
          <p:cNvSpPr>
            <a:spLocks noGrp="1"/>
          </p:cNvSpPr>
          <p:nvPr>
            <p:ph sz="half" idx="1"/>
          </p:nvPr>
        </p:nvSpPr>
        <p:spPr>
          <a:xfrm>
            <a:off x="1260157" y="2366010"/>
            <a:ext cx="5780723" cy="5698998"/>
          </a:xfrm>
        </p:spPr>
        <p:txBody>
          <a:bodyPr>
            <a:noAutofit/>
          </a:bodyPr>
          <a:lstStyle/>
          <a:p>
            <a:pPr>
              <a:buClrTx/>
            </a:pPr>
            <a:r>
              <a:rPr lang="nb-NO" sz="3600" b="1" dirty="0"/>
              <a:t>a) en-til-en basert aktivitet: </a:t>
            </a:r>
            <a:r>
              <a:rPr lang="nb-NO" sz="3600" dirty="0"/>
              <a:t>telefon/kontakttjeneste/</a:t>
            </a:r>
            <a:br>
              <a:rPr lang="nb-NO" sz="3600" dirty="0"/>
            </a:br>
            <a:r>
              <a:rPr lang="nb-NO" sz="3600" dirty="0"/>
              <a:t>rådgivningstjeneste</a:t>
            </a:r>
          </a:p>
          <a:p>
            <a:pPr>
              <a:buClrTx/>
            </a:pPr>
            <a:r>
              <a:rPr lang="nb-NO" sz="3600" b="1" dirty="0"/>
              <a:t>b) gruppebaserte aktiviteter: </a:t>
            </a:r>
            <a:br>
              <a:rPr lang="nb-NO" sz="3600" b="1" dirty="0"/>
            </a:br>
            <a:r>
              <a:rPr lang="nb-NO" sz="3600" dirty="0"/>
              <a:t>likemannskurs, samtalegrupper og aktivitetsgrupper.</a:t>
            </a:r>
          </a:p>
          <a:p>
            <a:pPr marL="0" indent="0">
              <a:buClrTx/>
              <a:buNone/>
            </a:pPr>
            <a:r>
              <a:rPr lang="nb-NO" sz="3600" dirty="0"/>
              <a:t/>
            </a:r>
            <a:br>
              <a:rPr lang="nb-NO" sz="3600" dirty="0"/>
            </a:br>
            <a:endParaRPr lang="nb-NO" sz="3600" dirty="0"/>
          </a:p>
        </p:txBody>
      </p:sp>
      <p:sp>
        <p:nvSpPr>
          <p:cNvPr id="4" name="Plassholder for innhold 3">
            <a:extLst>
              <a:ext uri="{FF2B5EF4-FFF2-40B4-BE49-F238E27FC236}">
                <a16:creationId xmlns:a16="http://schemas.microsoft.com/office/drawing/2014/main" id="{C186AFFB-86B1-46B2-B4C8-8103A57FA975}"/>
              </a:ext>
            </a:extLst>
          </p:cNvPr>
          <p:cNvSpPr>
            <a:spLocks noGrp="1"/>
          </p:cNvSpPr>
          <p:nvPr>
            <p:ph sz="half" idx="2"/>
          </p:nvPr>
        </p:nvSpPr>
        <p:spPr>
          <a:xfrm>
            <a:off x="7209692" y="2286000"/>
            <a:ext cx="8382000" cy="6424246"/>
          </a:xfrm>
        </p:spPr>
        <p:txBody>
          <a:bodyPr>
            <a:normAutofit fontScale="62500" lnSpcReduction="20000"/>
          </a:bodyPr>
          <a:lstStyle/>
          <a:p>
            <a:pPr>
              <a:buClrTx/>
            </a:pPr>
            <a:r>
              <a:rPr lang="nb-NO" sz="3800" dirty="0"/>
              <a:t>Den nasjonale telefonkontaktordningen bestående 25-30 likepersoner </a:t>
            </a:r>
          </a:p>
          <a:p>
            <a:pPr>
              <a:buClrTx/>
            </a:pPr>
            <a:r>
              <a:rPr lang="nb-NO" sz="3800" dirty="0"/>
              <a:t>Den nasjonale rådgivningstelefonen</a:t>
            </a:r>
            <a:br>
              <a:rPr lang="nb-NO" sz="3800" dirty="0"/>
            </a:br>
            <a:r>
              <a:rPr lang="nb-NO" sz="3800" dirty="0"/>
              <a:t>v/Helle</a:t>
            </a:r>
          </a:p>
          <a:p>
            <a:pPr>
              <a:buClrTx/>
            </a:pPr>
            <a:r>
              <a:rPr lang="nb-NO" sz="3800" dirty="0"/>
              <a:t>Opplæringskurs og erfaringssamlinger for likepersoner.</a:t>
            </a:r>
          </a:p>
          <a:p>
            <a:pPr>
              <a:buClrTx/>
            </a:pPr>
            <a:r>
              <a:rPr lang="nb-NO" sz="3800" dirty="0"/>
              <a:t>Målgruppebaserte kurs på storsamlingen </a:t>
            </a:r>
          </a:p>
          <a:p>
            <a:pPr>
              <a:buClrTx/>
            </a:pPr>
            <a:r>
              <a:rPr lang="nb-NO" sz="3800" dirty="0"/>
              <a:t>Målgruppebaserte samlinger i fylkeslagene: </a:t>
            </a:r>
            <a:br>
              <a:rPr lang="nb-NO" sz="3800" dirty="0"/>
            </a:br>
            <a:r>
              <a:rPr lang="nb-NO" sz="3800" dirty="0"/>
              <a:t>Ungdomstreff, foreldretreff, seniortreff, besteforeldretreff, treff for voksne med lett grad av CP, foreldre til tenåringer med alvorlig grad av CP.</a:t>
            </a:r>
          </a:p>
          <a:p>
            <a:pPr>
              <a:buClrTx/>
            </a:pPr>
            <a:r>
              <a:rPr lang="nb-NO" sz="3800" dirty="0"/>
              <a:t>Målgruppebaserte og tilrettelagte aktiviteter: kokkekurs, Sabeltanngym, terapi-ridning, terapibading, </a:t>
            </a:r>
            <a:r>
              <a:rPr lang="nb-NO" sz="3800" dirty="0" err="1"/>
              <a:t>sitski</a:t>
            </a:r>
            <a:r>
              <a:rPr lang="nb-NO" sz="3800" dirty="0"/>
              <a:t> osv.</a:t>
            </a:r>
          </a:p>
          <a:p>
            <a:pPr>
              <a:buClrTx/>
            </a:pPr>
            <a:r>
              <a:rPr lang="nb-NO" sz="3800" dirty="0"/>
              <a:t>Fysiske og digitale temamøter </a:t>
            </a:r>
          </a:p>
          <a:p>
            <a:pPr>
              <a:buClrTx/>
            </a:pPr>
            <a:r>
              <a:rPr lang="nb-NO" sz="3800" dirty="0"/>
              <a:t>Facebook-grupper </a:t>
            </a:r>
          </a:p>
          <a:p>
            <a:pPr>
              <a:buClrTx/>
            </a:pPr>
            <a:r>
              <a:rPr lang="nb-NO" sz="3800" dirty="0"/>
              <a:t>Aktiviteter i regi av de nye nettverkene </a:t>
            </a:r>
            <a:br>
              <a:rPr lang="nb-NO" sz="3800" dirty="0"/>
            </a:br>
            <a:r>
              <a:rPr lang="nb-NO" sz="3800" dirty="0"/>
              <a:t/>
            </a:r>
            <a:br>
              <a:rPr lang="nb-NO" sz="3800" dirty="0"/>
            </a:br>
            <a:endParaRPr lang="nb-NO" sz="3800" dirty="0"/>
          </a:p>
          <a:p>
            <a:pPr marL="0" indent="0">
              <a:buClrTx/>
              <a:buNone/>
            </a:pPr>
            <a:r>
              <a:rPr lang="nb-NO" sz="3800" dirty="0"/>
              <a:t/>
            </a:r>
            <a:br>
              <a:rPr lang="nb-NO" sz="3800" dirty="0"/>
            </a:br>
            <a:endParaRPr lang="nb-NO" sz="3800" dirty="0"/>
          </a:p>
          <a:p>
            <a:pPr>
              <a:buClrTx/>
            </a:pPr>
            <a:endParaRPr lang="nb-NO" sz="2400" dirty="0"/>
          </a:p>
          <a:p>
            <a:pPr marL="0" indent="0">
              <a:buNone/>
            </a:pPr>
            <a:endParaRPr lang="nb-NO" sz="2400" dirty="0"/>
          </a:p>
          <a:p>
            <a:pPr marL="0" indent="0">
              <a:buNone/>
            </a:pPr>
            <a:endParaRPr lang="nb-NO" dirty="0"/>
          </a:p>
        </p:txBody>
      </p:sp>
    </p:spTree>
    <p:extLst>
      <p:ext uri="{BB962C8B-B14F-4D97-AF65-F5344CB8AC3E}">
        <p14:creationId xmlns:p14="http://schemas.microsoft.com/office/powerpoint/2010/main" val="45090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1E50F6-8A64-68EA-943C-658DC3A68DE0}"/>
              </a:ext>
            </a:extLst>
          </p:cNvPr>
          <p:cNvSpPr>
            <a:spLocks noGrp="1"/>
          </p:cNvSpPr>
          <p:nvPr>
            <p:ph type="title"/>
          </p:nvPr>
        </p:nvSpPr>
        <p:spPr/>
        <p:txBody>
          <a:bodyPr>
            <a:normAutofit fontScale="90000"/>
          </a:bodyPr>
          <a:lstStyle/>
          <a:p>
            <a:r>
              <a:rPr lang="nb-NO" sz="3600" dirty="0"/>
              <a:t/>
            </a:r>
            <a:br>
              <a:rPr lang="nb-NO" sz="3600" dirty="0"/>
            </a:br>
            <a:r>
              <a:rPr lang="nb-NO" sz="3600" dirty="0"/>
              <a:t>Antall likepersonsdager og likepersoner i CP-foreningen</a:t>
            </a:r>
            <a:br>
              <a:rPr lang="nb-NO" sz="3600" dirty="0"/>
            </a:br>
            <a:r>
              <a:rPr lang="nb-NO" sz="3600" dirty="0"/>
              <a:t>(utvikling over tid)</a:t>
            </a:r>
            <a:br>
              <a:rPr lang="nb-NO" sz="3600" dirty="0"/>
            </a:br>
            <a:endParaRPr lang="nb-NO" sz="3600" dirty="0"/>
          </a:p>
        </p:txBody>
      </p:sp>
      <p:graphicFrame>
        <p:nvGraphicFramePr>
          <p:cNvPr id="4" name="Tabell 4">
            <a:extLst>
              <a:ext uri="{FF2B5EF4-FFF2-40B4-BE49-F238E27FC236}">
                <a16:creationId xmlns:a16="http://schemas.microsoft.com/office/drawing/2014/main" id="{C763F601-AE2B-C0B9-D416-80AB6471E4DD}"/>
              </a:ext>
            </a:extLst>
          </p:cNvPr>
          <p:cNvGraphicFramePr>
            <a:graphicFrameLocks noGrp="1"/>
          </p:cNvGraphicFramePr>
          <p:nvPr>
            <p:ph idx="1"/>
            <p:extLst>
              <p:ext uri="{D42A27DB-BD31-4B8C-83A1-F6EECF244321}">
                <p14:modId xmlns:p14="http://schemas.microsoft.com/office/powerpoint/2010/main" val="3863650795"/>
              </p:ext>
            </p:extLst>
          </p:nvPr>
        </p:nvGraphicFramePr>
        <p:xfrm>
          <a:off x="1260475" y="2590800"/>
          <a:ext cx="13862044" cy="2834640"/>
        </p:xfrm>
        <a:graphic>
          <a:graphicData uri="http://schemas.openxmlformats.org/drawingml/2006/table">
            <a:tbl>
              <a:tblPr firstRow="1" bandRow="1">
                <a:tableStyleId>{5C22544A-7EE6-4342-B048-85BDC9FD1C3A}</a:tableStyleId>
              </a:tblPr>
              <a:tblGrid>
                <a:gridCol w="1980292">
                  <a:extLst>
                    <a:ext uri="{9D8B030D-6E8A-4147-A177-3AD203B41FA5}">
                      <a16:colId xmlns:a16="http://schemas.microsoft.com/office/drawing/2014/main" val="1208580624"/>
                    </a:ext>
                  </a:extLst>
                </a:gridCol>
                <a:gridCol w="1980292">
                  <a:extLst>
                    <a:ext uri="{9D8B030D-6E8A-4147-A177-3AD203B41FA5}">
                      <a16:colId xmlns:a16="http://schemas.microsoft.com/office/drawing/2014/main" val="2326615491"/>
                    </a:ext>
                  </a:extLst>
                </a:gridCol>
                <a:gridCol w="1980292">
                  <a:extLst>
                    <a:ext uri="{9D8B030D-6E8A-4147-A177-3AD203B41FA5}">
                      <a16:colId xmlns:a16="http://schemas.microsoft.com/office/drawing/2014/main" val="198342038"/>
                    </a:ext>
                  </a:extLst>
                </a:gridCol>
                <a:gridCol w="1980292">
                  <a:extLst>
                    <a:ext uri="{9D8B030D-6E8A-4147-A177-3AD203B41FA5}">
                      <a16:colId xmlns:a16="http://schemas.microsoft.com/office/drawing/2014/main" val="328363051"/>
                    </a:ext>
                  </a:extLst>
                </a:gridCol>
                <a:gridCol w="1980292">
                  <a:extLst>
                    <a:ext uri="{9D8B030D-6E8A-4147-A177-3AD203B41FA5}">
                      <a16:colId xmlns:a16="http://schemas.microsoft.com/office/drawing/2014/main" val="2218141456"/>
                    </a:ext>
                  </a:extLst>
                </a:gridCol>
                <a:gridCol w="1980292">
                  <a:extLst>
                    <a:ext uri="{9D8B030D-6E8A-4147-A177-3AD203B41FA5}">
                      <a16:colId xmlns:a16="http://schemas.microsoft.com/office/drawing/2014/main" val="1599438223"/>
                    </a:ext>
                  </a:extLst>
                </a:gridCol>
                <a:gridCol w="1980292">
                  <a:extLst>
                    <a:ext uri="{9D8B030D-6E8A-4147-A177-3AD203B41FA5}">
                      <a16:colId xmlns:a16="http://schemas.microsoft.com/office/drawing/2014/main" val="2890544332"/>
                    </a:ext>
                  </a:extLst>
                </a:gridCol>
              </a:tblGrid>
              <a:tr h="370840">
                <a:tc>
                  <a:txBody>
                    <a:bodyPr/>
                    <a:lstStyle/>
                    <a:p>
                      <a:r>
                        <a:rPr lang="nb-NO" dirty="0"/>
                        <a:t>Årstall</a:t>
                      </a:r>
                    </a:p>
                  </a:txBody>
                  <a:tcPr/>
                </a:tc>
                <a:tc>
                  <a:txBody>
                    <a:bodyPr/>
                    <a:lstStyle/>
                    <a:p>
                      <a:r>
                        <a:rPr lang="nb-NO" dirty="0"/>
                        <a:t>2017</a:t>
                      </a:r>
                    </a:p>
                  </a:txBody>
                  <a:tcPr/>
                </a:tc>
                <a:tc>
                  <a:txBody>
                    <a:bodyPr/>
                    <a:lstStyle/>
                    <a:p>
                      <a:r>
                        <a:rPr lang="nb-NO" dirty="0"/>
                        <a:t>2018</a:t>
                      </a:r>
                    </a:p>
                  </a:txBody>
                  <a:tcPr/>
                </a:tc>
                <a:tc>
                  <a:txBody>
                    <a:bodyPr/>
                    <a:lstStyle/>
                    <a:p>
                      <a:r>
                        <a:rPr lang="nb-NO" dirty="0"/>
                        <a:t>2019</a:t>
                      </a:r>
                    </a:p>
                  </a:txBody>
                  <a:tcPr/>
                </a:tc>
                <a:tc>
                  <a:txBody>
                    <a:bodyPr/>
                    <a:lstStyle/>
                    <a:p>
                      <a:r>
                        <a:rPr lang="nb-NO" dirty="0"/>
                        <a:t>2020</a:t>
                      </a:r>
                    </a:p>
                  </a:txBody>
                  <a:tcPr/>
                </a:tc>
                <a:tc>
                  <a:txBody>
                    <a:bodyPr/>
                    <a:lstStyle/>
                    <a:p>
                      <a:r>
                        <a:rPr lang="nb-NO" dirty="0"/>
                        <a:t>2021</a:t>
                      </a:r>
                    </a:p>
                  </a:txBody>
                  <a:tcPr/>
                </a:tc>
                <a:tc>
                  <a:txBody>
                    <a:bodyPr/>
                    <a:lstStyle/>
                    <a:p>
                      <a:r>
                        <a:rPr lang="nb-NO" dirty="0"/>
                        <a:t>2022</a:t>
                      </a:r>
                    </a:p>
                  </a:txBody>
                  <a:tcPr/>
                </a:tc>
                <a:extLst>
                  <a:ext uri="{0D108BD9-81ED-4DB2-BD59-A6C34878D82A}">
                    <a16:rowId xmlns:a16="http://schemas.microsoft.com/office/drawing/2014/main" val="868521540"/>
                  </a:ext>
                </a:extLst>
              </a:tr>
              <a:tr h="370840">
                <a:tc>
                  <a:txBody>
                    <a:bodyPr/>
                    <a:lstStyle/>
                    <a:p>
                      <a:r>
                        <a:rPr lang="nb-NO" dirty="0"/>
                        <a:t>Antall dager med likepersons-aktiviteter</a:t>
                      </a:r>
                    </a:p>
                  </a:txBody>
                  <a:tcPr/>
                </a:tc>
                <a:tc>
                  <a:txBody>
                    <a:bodyPr/>
                    <a:lstStyle/>
                    <a:p>
                      <a:r>
                        <a:rPr lang="nb-NO" dirty="0"/>
                        <a:t>396</a:t>
                      </a:r>
                    </a:p>
                  </a:txBody>
                  <a:tcPr/>
                </a:tc>
                <a:tc>
                  <a:txBody>
                    <a:bodyPr/>
                    <a:lstStyle/>
                    <a:p>
                      <a:r>
                        <a:rPr lang="nb-NO" dirty="0"/>
                        <a:t>377</a:t>
                      </a:r>
                    </a:p>
                  </a:txBody>
                  <a:tcPr/>
                </a:tc>
                <a:tc>
                  <a:txBody>
                    <a:bodyPr/>
                    <a:lstStyle/>
                    <a:p>
                      <a:r>
                        <a:rPr lang="nb-NO" dirty="0"/>
                        <a:t>340</a:t>
                      </a:r>
                    </a:p>
                  </a:txBody>
                  <a:tcPr/>
                </a:tc>
                <a:tc>
                  <a:txBody>
                    <a:bodyPr/>
                    <a:lstStyle/>
                    <a:p>
                      <a:r>
                        <a:rPr lang="nb-NO" dirty="0"/>
                        <a:t>340</a:t>
                      </a:r>
                    </a:p>
                  </a:txBody>
                  <a:tcPr/>
                </a:tc>
                <a:tc>
                  <a:txBody>
                    <a:bodyPr/>
                    <a:lstStyle/>
                    <a:p>
                      <a:r>
                        <a:rPr lang="nb-NO" dirty="0"/>
                        <a:t>340</a:t>
                      </a:r>
                    </a:p>
                  </a:txBody>
                  <a:tcPr/>
                </a:tc>
                <a:tc>
                  <a:txBody>
                    <a:bodyPr/>
                    <a:lstStyle/>
                    <a:p>
                      <a:r>
                        <a:rPr lang="nb-NO" dirty="0"/>
                        <a:t>397</a:t>
                      </a:r>
                    </a:p>
                  </a:txBody>
                  <a:tcPr/>
                </a:tc>
                <a:extLst>
                  <a:ext uri="{0D108BD9-81ED-4DB2-BD59-A6C34878D82A}">
                    <a16:rowId xmlns:a16="http://schemas.microsoft.com/office/drawing/2014/main" val="3908253281"/>
                  </a:ext>
                </a:extLst>
              </a:tr>
              <a:tr h="370840">
                <a:tc>
                  <a:txBody>
                    <a:bodyPr/>
                    <a:lstStyle/>
                    <a:p>
                      <a:r>
                        <a:rPr lang="nb-NO" dirty="0"/>
                        <a:t>Antall likepersoner</a:t>
                      </a:r>
                    </a:p>
                  </a:txBody>
                  <a:tcPr/>
                </a:tc>
                <a:tc>
                  <a:txBody>
                    <a:bodyPr/>
                    <a:lstStyle/>
                    <a:p>
                      <a:r>
                        <a:rPr lang="nb-NO" dirty="0"/>
                        <a:t>68</a:t>
                      </a:r>
                    </a:p>
                  </a:txBody>
                  <a:tcPr/>
                </a:tc>
                <a:tc>
                  <a:txBody>
                    <a:bodyPr/>
                    <a:lstStyle/>
                    <a:p>
                      <a:r>
                        <a:rPr lang="nb-NO" dirty="0"/>
                        <a:t>74</a:t>
                      </a:r>
                    </a:p>
                  </a:txBody>
                  <a:tcPr/>
                </a:tc>
                <a:tc>
                  <a:txBody>
                    <a:bodyPr/>
                    <a:lstStyle/>
                    <a:p>
                      <a:r>
                        <a:rPr lang="nb-NO" dirty="0"/>
                        <a:t>76</a:t>
                      </a:r>
                    </a:p>
                  </a:txBody>
                  <a:tcPr/>
                </a:tc>
                <a:tc>
                  <a:txBody>
                    <a:bodyPr/>
                    <a:lstStyle/>
                    <a:p>
                      <a:r>
                        <a:rPr lang="nb-NO" dirty="0"/>
                        <a:t>76</a:t>
                      </a:r>
                    </a:p>
                  </a:txBody>
                  <a:tcPr/>
                </a:tc>
                <a:tc>
                  <a:txBody>
                    <a:bodyPr/>
                    <a:lstStyle/>
                    <a:p>
                      <a:r>
                        <a:rPr lang="nb-NO" dirty="0"/>
                        <a:t>76</a:t>
                      </a:r>
                    </a:p>
                  </a:txBody>
                  <a:tcPr/>
                </a:tc>
                <a:tc>
                  <a:txBody>
                    <a:bodyPr/>
                    <a:lstStyle/>
                    <a:p>
                      <a:r>
                        <a:rPr lang="nb-NO" dirty="0"/>
                        <a:t>88</a:t>
                      </a:r>
                    </a:p>
                  </a:txBody>
                  <a:tcPr/>
                </a:tc>
                <a:extLst>
                  <a:ext uri="{0D108BD9-81ED-4DB2-BD59-A6C34878D82A}">
                    <a16:rowId xmlns:a16="http://schemas.microsoft.com/office/drawing/2014/main" val="2544707713"/>
                  </a:ext>
                </a:extLst>
              </a:tr>
            </a:tbl>
          </a:graphicData>
        </a:graphic>
      </p:graphicFrame>
    </p:spTree>
    <p:extLst>
      <p:ext uri="{BB962C8B-B14F-4D97-AF65-F5344CB8AC3E}">
        <p14:creationId xmlns:p14="http://schemas.microsoft.com/office/powerpoint/2010/main" val="357022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53EF48-2A69-1609-2A29-5AA5CDA07EE2}"/>
              </a:ext>
            </a:extLst>
          </p:cNvPr>
          <p:cNvSpPr>
            <a:spLocks noGrp="1"/>
          </p:cNvSpPr>
          <p:nvPr>
            <p:ph type="title"/>
          </p:nvPr>
        </p:nvSpPr>
        <p:spPr/>
        <p:txBody>
          <a:bodyPr>
            <a:normAutofit/>
          </a:bodyPr>
          <a:lstStyle/>
          <a:p>
            <a:r>
              <a:rPr lang="nb-NO" sz="6000" dirty="0"/>
              <a:t>Dager med likepersonsaktivitet i 2022</a:t>
            </a:r>
          </a:p>
        </p:txBody>
      </p:sp>
      <p:graphicFrame>
        <p:nvGraphicFramePr>
          <p:cNvPr id="4" name="Tabell 4">
            <a:extLst>
              <a:ext uri="{FF2B5EF4-FFF2-40B4-BE49-F238E27FC236}">
                <a16:creationId xmlns:a16="http://schemas.microsoft.com/office/drawing/2014/main" id="{275768EC-9D5C-E70B-C430-E0EBE29E4D6D}"/>
              </a:ext>
            </a:extLst>
          </p:cNvPr>
          <p:cNvGraphicFramePr>
            <a:graphicFrameLocks noGrp="1"/>
          </p:cNvGraphicFramePr>
          <p:nvPr>
            <p:ph idx="1"/>
            <p:extLst>
              <p:ext uri="{D42A27DB-BD31-4B8C-83A1-F6EECF244321}">
                <p14:modId xmlns:p14="http://schemas.microsoft.com/office/powerpoint/2010/main" val="2008752564"/>
              </p:ext>
            </p:extLst>
          </p:nvPr>
        </p:nvGraphicFramePr>
        <p:xfrm>
          <a:off x="1260475" y="2590800"/>
          <a:ext cx="13862048" cy="1828800"/>
        </p:xfrm>
        <a:graphic>
          <a:graphicData uri="http://schemas.openxmlformats.org/drawingml/2006/table">
            <a:tbl>
              <a:tblPr firstRow="1" bandRow="1">
                <a:tableStyleId>{5C22544A-7EE6-4342-B048-85BDC9FD1C3A}</a:tableStyleId>
              </a:tblPr>
              <a:tblGrid>
                <a:gridCol w="6931024">
                  <a:extLst>
                    <a:ext uri="{9D8B030D-6E8A-4147-A177-3AD203B41FA5}">
                      <a16:colId xmlns:a16="http://schemas.microsoft.com/office/drawing/2014/main" val="989168211"/>
                    </a:ext>
                  </a:extLst>
                </a:gridCol>
                <a:gridCol w="6931024">
                  <a:extLst>
                    <a:ext uri="{9D8B030D-6E8A-4147-A177-3AD203B41FA5}">
                      <a16:colId xmlns:a16="http://schemas.microsoft.com/office/drawing/2014/main" val="1059985893"/>
                    </a:ext>
                  </a:extLst>
                </a:gridCol>
              </a:tblGrid>
              <a:tr h="370840">
                <a:tc>
                  <a:txBody>
                    <a:bodyPr/>
                    <a:lstStyle/>
                    <a:p>
                      <a:r>
                        <a:rPr lang="nb-NO" dirty="0"/>
                        <a:t>Dager med likepersonsaktivitet i 2022</a:t>
                      </a:r>
                    </a:p>
                  </a:txBody>
                  <a:tcPr/>
                </a:tc>
                <a:tc>
                  <a:txBody>
                    <a:bodyPr/>
                    <a:lstStyle/>
                    <a:p>
                      <a:r>
                        <a:rPr lang="nb-NO" dirty="0"/>
                        <a:t>Opptelling</a:t>
                      </a:r>
                    </a:p>
                  </a:txBody>
                  <a:tcPr/>
                </a:tc>
                <a:extLst>
                  <a:ext uri="{0D108BD9-81ED-4DB2-BD59-A6C34878D82A}">
                    <a16:rowId xmlns:a16="http://schemas.microsoft.com/office/drawing/2014/main" val="2269393411"/>
                  </a:ext>
                </a:extLst>
              </a:tr>
              <a:tr h="370840">
                <a:tc>
                  <a:txBody>
                    <a:bodyPr/>
                    <a:lstStyle/>
                    <a:p>
                      <a:r>
                        <a:rPr lang="nb-NO" dirty="0"/>
                        <a:t>Dager med likepersonsaktivitet i sentral regi</a:t>
                      </a:r>
                    </a:p>
                  </a:txBody>
                  <a:tcPr/>
                </a:tc>
                <a:tc>
                  <a:txBody>
                    <a:bodyPr/>
                    <a:lstStyle/>
                    <a:p>
                      <a:r>
                        <a:rPr lang="nb-NO" dirty="0"/>
                        <a:t>22</a:t>
                      </a:r>
                    </a:p>
                  </a:txBody>
                  <a:tcPr/>
                </a:tc>
                <a:extLst>
                  <a:ext uri="{0D108BD9-81ED-4DB2-BD59-A6C34878D82A}">
                    <a16:rowId xmlns:a16="http://schemas.microsoft.com/office/drawing/2014/main" val="1621885818"/>
                  </a:ext>
                </a:extLst>
              </a:tr>
              <a:tr h="370840">
                <a:tc>
                  <a:txBody>
                    <a:bodyPr/>
                    <a:lstStyle/>
                    <a:p>
                      <a:r>
                        <a:rPr lang="nb-NO" dirty="0"/>
                        <a:t>Dager med likepersonsaktivitet i fylkene</a:t>
                      </a:r>
                    </a:p>
                  </a:txBody>
                  <a:tcPr/>
                </a:tc>
                <a:tc>
                  <a:txBody>
                    <a:bodyPr/>
                    <a:lstStyle/>
                    <a:p>
                      <a:r>
                        <a:rPr lang="nb-NO" dirty="0"/>
                        <a:t>375</a:t>
                      </a:r>
                    </a:p>
                  </a:txBody>
                  <a:tcPr/>
                </a:tc>
                <a:extLst>
                  <a:ext uri="{0D108BD9-81ED-4DB2-BD59-A6C34878D82A}">
                    <a16:rowId xmlns:a16="http://schemas.microsoft.com/office/drawing/2014/main" val="148686458"/>
                  </a:ext>
                </a:extLst>
              </a:tr>
              <a:tr h="370840">
                <a:tc>
                  <a:txBody>
                    <a:bodyPr/>
                    <a:lstStyle/>
                    <a:p>
                      <a:r>
                        <a:rPr lang="nb-NO" dirty="0"/>
                        <a:t>Totalt antall dager</a:t>
                      </a:r>
                    </a:p>
                  </a:txBody>
                  <a:tcPr/>
                </a:tc>
                <a:tc>
                  <a:txBody>
                    <a:bodyPr/>
                    <a:lstStyle/>
                    <a:p>
                      <a:r>
                        <a:rPr lang="nb-NO" dirty="0"/>
                        <a:t>397</a:t>
                      </a:r>
                    </a:p>
                  </a:txBody>
                  <a:tcPr/>
                </a:tc>
                <a:extLst>
                  <a:ext uri="{0D108BD9-81ED-4DB2-BD59-A6C34878D82A}">
                    <a16:rowId xmlns:a16="http://schemas.microsoft.com/office/drawing/2014/main" val="45190481"/>
                  </a:ext>
                </a:extLst>
              </a:tr>
            </a:tbl>
          </a:graphicData>
        </a:graphic>
      </p:graphicFrame>
    </p:spTree>
    <p:extLst>
      <p:ext uri="{BB962C8B-B14F-4D97-AF65-F5344CB8AC3E}">
        <p14:creationId xmlns:p14="http://schemas.microsoft.com/office/powerpoint/2010/main" val="181606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 </a:t>
            </a:r>
          </a:p>
        </p:txBody>
      </p:sp>
      <p:sp>
        <p:nvSpPr>
          <p:cNvPr id="3" name="Plassholder for innhold 2"/>
          <p:cNvSpPr>
            <a:spLocks noGrp="1"/>
          </p:cNvSpPr>
          <p:nvPr>
            <p:ph idx="1"/>
          </p:nvPr>
        </p:nvSpPr>
        <p:spPr/>
        <p:txBody>
          <a:bodyPr>
            <a:normAutofit/>
          </a:bodyPr>
          <a:lstStyle/>
          <a:p>
            <a:pPr marL="0" indent="0">
              <a:buNone/>
            </a:pPr>
            <a:endParaRPr lang="nb-NO" dirty="0">
              <a:solidFill>
                <a:schemeClr val="tx2"/>
              </a:solidFill>
            </a:endParaRPr>
          </a:p>
          <a:p>
            <a:endParaRPr lang="nb-NO" dirty="0">
              <a:solidFill>
                <a:schemeClr val="tx2"/>
              </a:solidFill>
            </a:endParaRPr>
          </a:p>
        </p:txBody>
      </p:sp>
      <p:graphicFrame>
        <p:nvGraphicFramePr>
          <p:cNvPr id="5" name="Tabell 5">
            <a:extLst>
              <a:ext uri="{FF2B5EF4-FFF2-40B4-BE49-F238E27FC236}">
                <a16:creationId xmlns:a16="http://schemas.microsoft.com/office/drawing/2014/main" id="{2C679A3A-FA29-EFAE-7A2B-69A2071A3D48}"/>
              </a:ext>
            </a:extLst>
          </p:cNvPr>
          <p:cNvGraphicFramePr>
            <a:graphicFrameLocks noGrp="1"/>
          </p:cNvGraphicFramePr>
          <p:nvPr>
            <p:extLst>
              <p:ext uri="{D42A27DB-BD31-4B8C-83A1-F6EECF244321}">
                <p14:modId xmlns:p14="http://schemas.microsoft.com/office/powerpoint/2010/main" val="175745464"/>
              </p:ext>
            </p:extLst>
          </p:nvPr>
        </p:nvGraphicFramePr>
        <p:xfrm>
          <a:off x="1132524" y="691662"/>
          <a:ext cx="12899999" cy="6270675"/>
        </p:xfrm>
        <a:graphic>
          <a:graphicData uri="http://schemas.openxmlformats.org/drawingml/2006/table">
            <a:tbl>
              <a:tblPr firstRow="1" bandRow="1">
                <a:tableStyleId>{5C22544A-7EE6-4342-B048-85BDC9FD1C3A}</a:tableStyleId>
              </a:tblPr>
              <a:tblGrid>
                <a:gridCol w="2525076">
                  <a:extLst>
                    <a:ext uri="{9D8B030D-6E8A-4147-A177-3AD203B41FA5}">
                      <a16:colId xmlns:a16="http://schemas.microsoft.com/office/drawing/2014/main" val="1692203873"/>
                    </a:ext>
                  </a:extLst>
                </a:gridCol>
                <a:gridCol w="10374923">
                  <a:extLst>
                    <a:ext uri="{9D8B030D-6E8A-4147-A177-3AD203B41FA5}">
                      <a16:colId xmlns:a16="http://schemas.microsoft.com/office/drawing/2014/main" val="832596807"/>
                    </a:ext>
                  </a:extLst>
                </a:gridCol>
              </a:tblGrid>
              <a:tr h="749105">
                <a:tc>
                  <a:txBody>
                    <a:bodyPr/>
                    <a:lstStyle/>
                    <a:p>
                      <a:endParaRPr lang="nb-NO" dirty="0"/>
                    </a:p>
                  </a:txBody>
                  <a:tcPr/>
                </a:tc>
                <a:tc>
                  <a:txBody>
                    <a:bodyPr/>
                    <a:lstStyle/>
                    <a:p>
                      <a:r>
                        <a:rPr lang="nb-NO" sz="3200" dirty="0"/>
                        <a:t>Program på lørdagen</a:t>
                      </a:r>
                    </a:p>
                  </a:txBody>
                  <a:tcPr/>
                </a:tc>
                <a:extLst>
                  <a:ext uri="{0D108BD9-81ED-4DB2-BD59-A6C34878D82A}">
                    <a16:rowId xmlns:a16="http://schemas.microsoft.com/office/drawing/2014/main" val="541470812"/>
                  </a:ext>
                </a:extLst>
              </a:tr>
              <a:tr h="749105">
                <a:tc>
                  <a:txBody>
                    <a:bodyPr/>
                    <a:lstStyle/>
                    <a:p>
                      <a:r>
                        <a:rPr lang="nb-NO" dirty="0"/>
                        <a:t>Kl. 09.00</a:t>
                      </a:r>
                    </a:p>
                  </a:txBody>
                  <a:tcPr/>
                </a:tc>
                <a:tc>
                  <a:txBody>
                    <a:bodyPr/>
                    <a:lstStyle/>
                    <a:p>
                      <a:r>
                        <a:rPr lang="nb-NO" dirty="0"/>
                        <a:t>Velkommen</a:t>
                      </a:r>
                      <a:br>
                        <a:rPr lang="nb-NO" dirty="0"/>
                      </a:br>
                      <a:r>
                        <a:rPr lang="nb-NO" dirty="0"/>
                        <a:t>Presentasjon av deltagere og program </a:t>
                      </a:r>
                    </a:p>
                  </a:txBody>
                  <a:tcPr/>
                </a:tc>
                <a:extLst>
                  <a:ext uri="{0D108BD9-81ED-4DB2-BD59-A6C34878D82A}">
                    <a16:rowId xmlns:a16="http://schemas.microsoft.com/office/drawing/2014/main" val="3411767822"/>
                  </a:ext>
                </a:extLst>
              </a:tr>
              <a:tr h="749105">
                <a:tc>
                  <a:txBody>
                    <a:bodyPr/>
                    <a:lstStyle/>
                    <a:p>
                      <a:r>
                        <a:rPr lang="nb-NO" dirty="0"/>
                        <a:t>Kl. 09.30-10.30</a:t>
                      </a:r>
                    </a:p>
                  </a:txBody>
                  <a:tcPr/>
                </a:tc>
                <a:tc>
                  <a:txBody>
                    <a:bodyPr/>
                    <a:lstStyle/>
                    <a:p>
                      <a:r>
                        <a:rPr lang="nb-NO" u="sng" dirty="0"/>
                        <a:t>Del 1:</a:t>
                      </a:r>
                      <a:r>
                        <a:rPr lang="nb-NO" u="none" dirty="0"/>
                        <a:t> </a:t>
                      </a:r>
                      <a:r>
                        <a:rPr lang="nb-NO" dirty="0"/>
                        <a:t>Hva er likepersonarbeid?</a:t>
                      </a:r>
                      <a:br>
                        <a:rPr lang="nb-NO" dirty="0"/>
                      </a:br>
                      <a:r>
                        <a:rPr lang="nb-NO" u="sng" dirty="0"/>
                        <a:t>Del 2:</a:t>
                      </a:r>
                      <a:r>
                        <a:rPr lang="nb-NO" u="none" dirty="0"/>
                        <a:t> </a:t>
                      </a:r>
                      <a:r>
                        <a:rPr lang="nb-NO" dirty="0"/>
                        <a:t>Hva er en likeperson?</a:t>
                      </a:r>
                      <a:br>
                        <a:rPr lang="nb-NO" dirty="0"/>
                      </a:br>
                      <a:r>
                        <a:rPr lang="nb-NO" dirty="0"/>
                        <a:t>En generell innføring i hva likepersonsarbeid er og hvorfor dette er så viktig.</a:t>
                      </a:r>
                    </a:p>
                  </a:txBody>
                  <a:tcPr/>
                </a:tc>
                <a:extLst>
                  <a:ext uri="{0D108BD9-81ED-4DB2-BD59-A6C34878D82A}">
                    <a16:rowId xmlns:a16="http://schemas.microsoft.com/office/drawing/2014/main" val="1054436878"/>
                  </a:ext>
                </a:extLst>
              </a:tr>
              <a:tr h="749105">
                <a:tc>
                  <a:txBody>
                    <a:bodyPr/>
                    <a:lstStyle/>
                    <a:p>
                      <a:r>
                        <a:rPr lang="nb-NO" dirty="0"/>
                        <a:t>Kl. 10.30-10.45</a:t>
                      </a:r>
                    </a:p>
                  </a:txBody>
                  <a:tcPr/>
                </a:tc>
                <a:tc>
                  <a:txBody>
                    <a:bodyPr/>
                    <a:lstStyle/>
                    <a:p>
                      <a:r>
                        <a:rPr lang="nb-NO" dirty="0"/>
                        <a:t>Pause</a:t>
                      </a:r>
                    </a:p>
                  </a:txBody>
                  <a:tcPr/>
                </a:tc>
                <a:extLst>
                  <a:ext uri="{0D108BD9-81ED-4DB2-BD59-A6C34878D82A}">
                    <a16:rowId xmlns:a16="http://schemas.microsoft.com/office/drawing/2014/main" val="1895931793"/>
                  </a:ext>
                </a:extLst>
              </a:tr>
              <a:tr h="749105">
                <a:tc>
                  <a:txBody>
                    <a:bodyPr/>
                    <a:lstStyle/>
                    <a:p>
                      <a:r>
                        <a:rPr lang="nb-NO" dirty="0"/>
                        <a:t>Kl. 10.45-11.45</a:t>
                      </a:r>
                    </a:p>
                  </a:txBody>
                  <a:tcPr>
                    <a:lnB w="12700" cmpd="sng">
                      <a:noFill/>
                    </a:lnB>
                  </a:tcPr>
                </a:tc>
                <a:tc>
                  <a:txBody>
                    <a:bodyPr/>
                    <a:lstStyle/>
                    <a:p>
                      <a:r>
                        <a:rPr lang="nb-NO" u="sng" dirty="0"/>
                        <a:t>Del 3:</a:t>
                      </a:r>
                      <a:r>
                        <a:rPr lang="nb-NO" u="none" dirty="0"/>
                        <a:t>  </a:t>
                      </a:r>
                      <a:r>
                        <a:rPr lang="nb-NO" dirty="0"/>
                        <a:t>Hva skjer av likepersonsarbeid i CP-foreningen?</a:t>
                      </a:r>
                      <a:br>
                        <a:rPr lang="nb-NO" dirty="0"/>
                      </a:br>
                      <a:r>
                        <a:rPr lang="nb-NO" dirty="0"/>
                        <a:t>En beskrivelse av arbeidet vårt og våre viktigste rutiner.</a:t>
                      </a:r>
                    </a:p>
                  </a:txBody>
                  <a:tcPr>
                    <a:lnB w="12700" cmpd="sng">
                      <a:noFill/>
                    </a:lnB>
                  </a:tcPr>
                </a:tc>
                <a:extLst>
                  <a:ext uri="{0D108BD9-81ED-4DB2-BD59-A6C34878D82A}">
                    <a16:rowId xmlns:a16="http://schemas.microsoft.com/office/drawing/2014/main" val="381207036"/>
                  </a:ext>
                </a:extLst>
              </a:tr>
              <a:tr h="749105">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Kl. 11.45-12.00</a:t>
                      </a:r>
                    </a:p>
                    <a:p>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b-NO" u="none" dirty="0"/>
                        <a:t>Pause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129480"/>
                  </a:ext>
                </a:extLst>
              </a:tr>
              <a:tr h="749105">
                <a:tc>
                  <a:txBody>
                    <a:bodyPr/>
                    <a:lstStyle/>
                    <a:p>
                      <a:r>
                        <a:rPr lang="nb-NO" dirty="0"/>
                        <a:t>Kl. 12.00-13.00</a:t>
                      </a:r>
                    </a:p>
                  </a:txBody>
                  <a:tcPr>
                    <a:lnT w="12700" cmpd="sng">
                      <a:noFill/>
                    </a:lnT>
                  </a:tcPr>
                </a:tc>
                <a:tc>
                  <a:txBody>
                    <a:bodyPr/>
                    <a:lstStyle/>
                    <a:p>
                      <a:r>
                        <a:rPr lang="nb-NO" u="none" dirty="0"/>
                        <a:t>Inspirasjonsinnlegg fra ekstern innleder: Bjørn Skar Ødegaard (psykolog)</a:t>
                      </a:r>
                    </a:p>
                  </a:txBody>
                  <a:tcPr>
                    <a:lnT w="12700" cmpd="sng">
                      <a:noFill/>
                    </a:lnT>
                  </a:tcPr>
                </a:tc>
                <a:extLst>
                  <a:ext uri="{0D108BD9-81ED-4DB2-BD59-A6C34878D82A}">
                    <a16:rowId xmlns:a16="http://schemas.microsoft.com/office/drawing/2014/main" val="1044279651"/>
                  </a:ext>
                </a:extLst>
              </a:tr>
            </a:tbl>
          </a:graphicData>
        </a:graphic>
      </p:graphicFrame>
    </p:spTree>
    <p:extLst>
      <p:ext uri="{BB962C8B-B14F-4D97-AF65-F5344CB8AC3E}">
        <p14:creationId xmlns:p14="http://schemas.microsoft.com/office/powerpoint/2010/main" val="100191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8BB13E-FB89-B0FA-47DE-F6C21B774BAC}"/>
              </a:ext>
            </a:extLst>
          </p:cNvPr>
          <p:cNvSpPr>
            <a:spLocks noGrp="1"/>
          </p:cNvSpPr>
          <p:nvPr>
            <p:ph type="title"/>
          </p:nvPr>
        </p:nvSpPr>
        <p:spPr>
          <a:xfrm>
            <a:off x="1260157" y="288037"/>
            <a:ext cx="13862048" cy="1364918"/>
          </a:xfrm>
        </p:spPr>
        <p:txBody>
          <a:bodyPr/>
          <a:lstStyle/>
          <a:p>
            <a:r>
              <a:rPr lang="nb-NO" sz="5400" dirty="0"/>
              <a:t>Dager</a:t>
            </a:r>
            <a:r>
              <a:rPr lang="nb-NO" dirty="0"/>
              <a:t> </a:t>
            </a:r>
            <a:r>
              <a:rPr lang="nb-NO" sz="5400" dirty="0"/>
              <a:t>med aktivitet fordelt på fylkene i 2022</a:t>
            </a:r>
          </a:p>
        </p:txBody>
      </p:sp>
      <p:graphicFrame>
        <p:nvGraphicFramePr>
          <p:cNvPr id="4" name="Tabell 4">
            <a:extLst>
              <a:ext uri="{FF2B5EF4-FFF2-40B4-BE49-F238E27FC236}">
                <a16:creationId xmlns:a16="http://schemas.microsoft.com/office/drawing/2014/main" id="{21A28389-68FD-F455-A146-1C6BB822A70B}"/>
              </a:ext>
            </a:extLst>
          </p:cNvPr>
          <p:cNvGraphicFramePr>
            <a:graphicFrameLocks noGrp="1"/>
          </p:cNvGraphicFramePr>
          <p:nvPr>
            <p:ph idx="1"/>
            <p:extLst>
              <p:ext uri="{D42A27DB-BD31-4B8C-83A1-F6EECF244321}">
                <p14:modId xmlns:p14="http://schemas.microsoft.com/office/powerpoint/2010/main" val="1524389430"/>
              </p:ext>
            </p:extLst>
          </p:nvPr>
        </p:nvGraphicFramePr>
        <p:xfrm>
          <a:off x="861891" y="1926883"/>
          <a:ext cx="13862048" cy="6246446"/>
        </p:xfrm>
        <a:graphic>
          <a:graphicData uri="http://schemas.openxmlformats.org/drawingml/2006/table">
            <a:tbl>
              <a:tblPr firstRow="1" bandRow="1">
                <a:tableStyleId>{5C22544A-7EE6-4342-B048-85BDC9FD1C3A}</a:tableStyleId>
              </a:tblPr>
              <a:tblGrid>
                <a:gridCol w="3721833">
                  <a:extLst>
                    <a:ext uri="{9D8B030D-6E8A-4147-A177-3AD203B41FA5}">
                      <a16:colId xmlns:a16="http://schemas.microsoft.com/office/drawing/2014/main" val="3089623525"/>
                    </a:ext>
                  </a:extLst>
                </a:gridCol>
                <a:gridCol w="10140215">
                  <a:extLst>
                    <a:ext uri="{9D8B030D-6E8A-4147-A177-3AD203B41FA5}">
                      <a16:colId xmlns:a16="http://schemas.microsoft.com/office/drawing/2014/main" val="3260278465"/>
                    </a:ext>
                  </a:extLst>
                </a:gridCol>
              </a:tblGrid>
              <a:tr h="699086">
                <a:tc>
                  <a:txBody>
                    <a:bodyPr/>
                    <a:lstStyle/>
                    <a:p>
                      <a:r>
                        <a:rPr lang="nb-NO" sz="3200" dirty="0"/>
                        <a:t>Fylker</a:t>
                      </a:r>
                    </a:p>
                  </a:txBody>
                  <a:tcPr/>
                </a:tc>
                <a:tc>
                  <a:txBody>
                    <a:bodyPr/>
                    <a:lstStyle/>
                    <a:p>
                      <a:r>
                        <a:rPr lang="nb-NO" sz="3200" dirty="0"/>
                        <a:t>Opptelling</a:t>
                      </a:r>
                    </a:p>
                  </a:txBody>
                  <a:tcPr/>
                </a:tc>
                <a:extLst>
                  <a:ext uri="{0D108BD9-81ED-4DB2-BD59-A6C34878D82A}">
                    <a16:rowId xmlns:a16="http://schemas.microsoft.com/office/drawing/2014/main" val="4079899879"/>
                  </a:ext>
                </a:extLst>
              </a:tr>
              <a:tr h="370840">
                <a:tc>
                  <a:txBody>
                    <a:bodyPr/>
                    <a:lstStyle/>
                    <a:p>
                      <a:r>
                        <a:rPr lang="nb-NO" sz="2000" dirty="0"/>
                        <a:t>Finnmark</a:t>
                      </a:r>
                    </a:p>
                  </a:txBody>
                  <a:tcPr/>
                </a:tc>
                <a:tc>
                  <a:txBody>
                    <a:bodyPr/>
                    <a:lstStyle/>
                    <a:p>
                      <a:pPr>
                        <a:lnSpc>
                          <a:spcPct val="115000"/>
                        </a:lnSpc>
                        <a:spcAft>
                          <a:spcPts val="1000"/>
                        </a:spcAft>
                      </a:pPr>
                      <a:r>
                        <a:rPr lang="nb-NO" sz="2000" dirty="0">
                          <a:effectLst/>
                          <a:latin typeface="Cambria" panose="02040503050406030204" pitchFamily="18" charset="0"/>
                          <a:ea typeface="Cambria" panose="02040503050406030204" pitchFamily="18" charset="0"/>
                          <a:cs typeface="Calibri" panose="020F0502020204030204" pitchFamily="34" charset="0"/>
                        </a:rPr>
                        <a:t>2 (2 aktiviteter)</a:t>
                      </a:r>
                      <a:endParaRPr lang="nb-NO"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66820"/>
                  </a:ext>
                </a:extLst>
              </a:tr>
              <a:tr h="370840">
                <a:tc>
                  <a:txBody>
                    <a:bodyPr/>
                    <a:lstStyle/>
                    <a:p>
                      <a:r>
                        <a:rPr lang="nb-NO" sz="2000" dirty="0"/>
                        <a:t>Troms</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1 (1 aktivitet)</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4911956"/>
                  </a:ext>
                </a:extLst>
              </a:tr>
              <a:tr h="370840">
                <a:tc>
                  <a:txBody>
                    <a:bodyPr/>
                    <a:lstStyle/>
                    <a:p>
                      <a:r>
                        <a:rPr lang="nb-NO" sz="2000" dirty="0"/>
                        <a:t>Nordland</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1 (1 aktivitet)</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8925298"/>
                  </a:ext>
                </a:extLst>
              </a:tr>
              <a:tr h="370840">
                <a:tc>
                  <a:txBody>
                    <a:bodyPr/>
                    <a:lstStyle/>
                    <a:p>
                      <a:r>
                        <a:rPr lang="nb-NO" sz="2000" dirty="0"/>
                        <a:t>Trøndelag</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75 (15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59101285"/>
                  </a:ext>
                </a:extLst>
              </a:tr>
              <a:tr h="370840">
                <a:tc>
                  <a:txBody>
                    <a:bodyPr/>
                    <a:lstStyle/>
                    <a:p>
                      <a:r>
                        <a:rPr lang="nb-NO" sz="2000" dirty="0"/>
                        <a:t>Møre og Romsdal</a:t>
                      </a:r>
                    </a:p>
                  </a:txBody>
                  <a:tcPr/>
                </a:tc>
                <a:tc>
                  <a:txBody>
                    <a:bodyPr/>
                    <a:lstStyle/>
                    <a:p>
                      <a:pPr>
                        <a:lnSpc>
                          <a:spcPct val="115000"/>
                        </a:lnSpc>
                        <a:spcAft>
                          <a:spcPts val="1000"/>
                        </a:spcAft>
                      </a:pPr>
                      <a:r>
                        <a:rPr lang="nb-NO" sz="2000" dirty="0">
                          <a:effectLst/>
                          <a:latin typeface="Cambria" panose="02040503050406030204" pitchFamily="18" charset="0"/>
                          <a:ea typeface="Cambria" panose="02040503050406030204" pitchFamily="18" charset="0"/>
                          <a:cs typeface="Calibri" panose="020F0502020204030204" pitchFamily="34" charset="0"/>
                        </a:rPr>
                        <a:t>1 (1 aktivitet</a:t>
                      </a:r>
                      <a:endParaRPr lang="nb-NO"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8064706"/>
                  </a:ext>
                </a:extLst>
              </a:tr>
              <a:tr h="370840">
                <a:tc>
                  <a:txBody>
                    <a:bodyPr/>
                    <a:lstStyle/>
                    <a:p>
                      <a:r>
                        <a:rPr lang="nb-NO" sz="2000" dirty="0"/>
                        <a:t>Vestland</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28 (9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543315"/>
                  </a:ext>
                </a:extLst>
              </a:tr>
              <a:tr h="370840">
                <a:tc>
                  <a:txBody>
                    <a:bodyPr/>
                    <a:lstStyle/>
                    <a:p>
                      <a:r>
                        <a:rPr lang="nb-NO" sz="2000" dirty="0"/>
                        <a:t>Rogaland</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80 (11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5065899"/>
                  </a:ext>
                </a:extLst>
              </a:tr>
              <a:tr h="370840">
                <a:tc>
                  <a:txBody>
                    <a:bodyPr/>
                    <a:lstStyle/>
                    <a:p>
                      <a:r>
                        <a:rPr lang="nb-NO" sz="2000" dirty="0"/>
                        <a:t>Agder</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38 (11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2591231"/>
                  </a:ext>
                </a:extLst>
              </a:tr>
              <a:tr h="370840">
                <a:tc>
                  <a:txBody>
                    <a:bodyPr/>
                    <a:lstStyle/>
                    <a:p>
                      <a:r>
                        <a:rPr lang="nb-NO" sz="2000" dirty="0"/>
                        <a:t>Telemark</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4 (2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06367926"/>
                  </a:ext>
                </a:extLst>
              </a:tr>
              <a:tr h="370840">
                <a:tc>
                  <a:txBody>
                    <a:bodyPr/>
                    <a:lstStyle/>
                    <a:p>
                      <a:r>
                        <a:rPr lang="nb-NO" sz="2000" dirty="0"/>
                        <a:t>Vestfold</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46 (3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2560029"/>
                  </a:ext>
                </a:extLst>
              </a:tr>
              <a:tr h="370840">
                <a:tc>
                  <a:txBody>
                    <a:bodyPr/>
                    <a:lstStyle/>
                    <a:p>
                      <a:r>
                        <a:rPr lang="nb-NO" sz="2000" dirty="0"/>
                        <a:t>Buskerud</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4 (2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1653723"/>
                  </a:ext>
                </a:extLst>
              </a:tr>
              <a:tr h="370840">
                <a:tc>
                  <a:txBody>
                    <a:bodyPr/>
                    <a:lstStyle/>
                    <a:p>
                      <a:r>
                        <a:rPr lang="nb-NO" sz="2000" dirty="0"/>
                        <a:t>Innlandet</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3 (3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81453902"/>
                  </a:ext>
                </a:extLst>
              </a:tr>
              <a:tr h="370840">
                <a:tc>
                  <a:txBody>
                    <a:bodyPr/>
                    <a:lstStyle/>
                    <a:p>
                      <a:r>
                        <a:rPr lang="nb-NO" sz="2000" dirty="0"/>
                        <a:t>Oslo og Akershus</a:t>
                      </a:r>
                    </a:p>
                  </a:txBody>
                  <a:tcPr/>
                </a:tc>
                <a:tc>
                  <a:txBody>
                    <a:bodyPr/>
                    <a:lstStyle/>
                    <a:p>
                      <a:pPr>
                        <a:lnSpc>
                          <a:spcPct val="115000"/>
                        </a:lnSpc>
                        <a:spcAft>
                          <a:spcPts val="1000"/>
                        </a:spcAft>
                      </a:pPr>
                      <a:r>
                        <a:rPr lang="nb-NO" sz="2000">
                          <a:effectLst/>
                          <a:latin typeface="Cambria" panose="02040503050406030204" pitchFamily="18" charset="0"/>
                          <a:ea typeface="Cambria" panose="02040503050406030204" pitchFamily="18" charset="0"/>
                          <a:cs typeface="Calibri" panose="020F0502020204030204" pitchFamily="34" charset="0"/>
                        </a:rPr>
                        <a:t>83 (6 aktiviteter)</a:t>
                      </a:r>
                      <a:endParaRPr lang="nb-NO" sz="2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5195732"/>
                  </a:ext>
                </a:extLst>
              </a:tr>
              <a:tr h="370840">
                <a:tc>
                  <a:txBody>
                    <a:bodyPr/>
                    <a:lstStyle/>
                    <a:p>
                      <a:r>
                        <a:rPr lang="nb-NO" sz="2000" dirty="0"/>
                        <a:t>Østfold</a:t>
                      </a:r>
                    </a:p>
                  </a:txBody>
                  <a:tcPr/>
                </a:tc>
                <a:tc>
                  <a:txBody>
                    <a:bodyPr/>
                    <a:lstStyle/>
                    <a:p>
                      <a:pPr>
                        <a:lnSpc>
                          <a:spcPct val="115000"/>
                        </a:lnSpc>
                        <a:spcAft>
                          <a:spcPts val="1000"/>
                        </a:spcAft>
                      </a:pPr>
                      <a:r>
                        <a:rPr lang="nb-NO" sz="2000" dirty="0">
                          <a:effectLst/>
                          <a:latin typeface="Cambria" panose="02040503050406030204" pitchFamily="18" charset="0"/>
                          <a:ea typeface="Cambria" panose="02040503050406030204" pitchFamily="18" charset="0"/>
                          <a:cs typeface="Calibri" panose="020F0502020204030204" pitchFamily="34" charset="0"/>
                        </a:rPr>
                        <a:t>9 (4 aktiviteter)</a:t>
                      </a:r>
                      <a:endParaRPr lang="nb-NO"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63912636"/>
                  </a:ext>
                </a:extLst>
              </a:tr>
            </a:tbl>
          </a:graphicData>
        </a:graphic>
      </p:graphicFrame>
    </p:spTree>
    <p:extLst>
      <p:ext uri="{BB962C8B-B14F-4D97-AF65-F5344CB8AC3E}">
        <p14:creationId xmlns:p14="http://schemas.microsoft.com/office/powerpoint/2010/main" val="1432876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C178B0-B752-D021-74F7-E51EF40D9C5D}"/>
              </a:ext>
            </a:extLst>
          </p:cNvPr>
          <p:cNvSpPr>
            <a:spLocks noGrp="1"/>
          </p:cNvSpPr>
          <p:nvPr>
            <p:ph type="title"/>
          </p:nvPr>
        </p:nvSpPr>
        <p:spPr>
          <a:xfrm>
            <a:off x="1260157" y="288036"/>
            <a:ext cx="6480810" cy="1800285"/>
          </a:xfrm>
        </p:spPr>
        <p:txBody>
          <a:bodyPr anchor="b">
            <a:normAutofit/>
          </a:bodyPr>
          <a:lstStyle/>
          <a:p>
            <a:r>
              <a:rPr lang="nb-NO" sz="5400" dirty="0"/>
              <a:t>Innrapportering til myndighetene</a:t>
            </a:r>
          </a:p>
        </p:txBody>
      </p:sp>
      <p:sp>
        <p:nvSpPr>
          <p:cNvPr id="3" name="Plassholder for innhold 2">
            <a:extLst>
              <a:ext uri="{FF2B5EF4-FFF2-40B4-BE49-F238E27FC236}">
                <a16:creationId xmlns:a16="http://schemas.microsoft.com/office/drawing/2014/main" id="{C3E44F6D-82B5-705E-F4FB-E611603FAB5D}"/>
              </a:ext>
            </a:extLst>
          </p:cNvPr>
          <p:cNvSpPr>
            <a:spLocks noGrp="1"/>
          </p:cNvSpPr>
          <p:nvPr>
            <p:ph sz="half" idx="1"/>
          </p:nvPr>
        </p:nvSpPr>
        <p:spPr>
          <a:xfrm>
            <a:off x="1260157" y="2592324"/>
            <a:ext cx="6480810" cy="5472684"/>
          </a:xfrm>
        </p:spPr>
        <p:txBody>
          <a:bodyPr>
            <a:normAutofit/>
          </a:bodyPr>
          <a:lstStyle/>
          <a:p>
            <a:r>
              <a:rPr lang="nb-NO" sz="2600" dirty="0"/>
              <a:t>Vi innrapporterer årlig alle dager med likepersonsaktivitet og antall likepersoner til myndighetene (BUFDIR). Dette har </a:t>
            </a:r>
            <a:r>
              <a:rPr lang="nb-NO" sz="2600" u="sng" dirty="0"/>
              <a:t>stor </a:t>
            </a:r>
            <a:r>
              <a:rPr lang="nb-NO" sz="2600" dirty="0"/>
              <a:t>betydning for beregning av vår statsstøtte.</a:t>
            </a:r>
          </a:p>
          <a:p>
            <a:r>
              <a:rPr lang="nb-NO" sz="2600" dirty="0"/>
              <a:t>Vi har i 2021 og 2022 innrapportert med utgangspunkt i tallene for 2019 på grunn av pandemien.</a:t>
            </a:r>
          </a:p>
          <a:p>
            <a:r>
              <a:rPr lang="nb-NO" sz="2600" dirty="0"/>
              <a:t>I 2023 kommer vi til å innrapportere med utgangspunkt i tall fra 2022.</a:t>
            </a:r>
          </a:p>
          <a:p>
            <a:r>
              <a:rPr lang="nb-NO" sz="2600" dirty="0"/>
              <a:t>Tilskuddsordningen for organisasjoner for funksjonshemmede er regulert i egen forskrift (se bilde).</a:t>
            </a:r>
          </a:p>
          <a:p>
            <a:endParaRPr lang="nb-NO" sz="2600" dirty="0"/>
          </a:p>
          <a:p>
            <a:endParaRPr lang="nb-NO" sz="2600" dirty="0"/>
          </a:p>
          <a:p>
            <a:endParaRPr lang="nb-NO" sz="2600" dirty="0"/>
          </a:p>
          <a:p>
            <a:endParaRPr lang="nb-NO" sz="2600" dirty="0"/>
          </a:p>
          <a:p>
            <a:endParaRPr lang="nb-NO" sz="2600" dirty="0"/>
          </a:p>
          <a:p>
            <a:endParaRPr lang="nb-NO" sz="2600" dirty="0"/>
          </a:p>
        </p:txBody>
      </p:sp>
      <p:pic>
        <p:nvPicPr>
          <p:cNvPr id="6" name="Plassholder for bilde 5" descr="Et bilde som inneholder tekst, kvittering, dokument&#10;&#10;Automatisk generert beskrivelse">
            <a:extLst>
              <a:ext uri="{FF2B5EF4-FFF2-40B4-BE49-F238E27FC236}">
                <a16:creationId xmlns:a16="http://schemas.microsoft.com/office/drawing/2014/main" id="{5D79A6A5-348F-0C72-65CC-F87377B33731}"/>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1664" r="1" b="11837"/>
          <a:stretch/>
        </p:blipFill>
        <p:spPr>
          <a:xfrm>
            <a:off x="8461058" y="1260157"/>
            <a:ext cx="6480810" cy="6610427"/>
          </a:xfrm>
          <a:noFill/>
        </p:spPr>
      </p:pic>
    </p:spTree>
    <p:extLst>
      <p:ext uri="{BB962C8B-B14F-4D97-AF65-F5344CB8AC3E}">
        <p14:creationId xmlns:p14="http://schemas.microsoft.com/office/powerpoint/2010/main" val="3506825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1E50F6-8A64-68EA-943C-658DC3A68DE0}"/>
              </a:ext>
            </a:extLst>
          </p:cNvPr>
          <p:cNvSpPr>
            <a:spLocks noGrp="1"/>
          </p:cNvSpPr>
          <p:nvPr>
            <p:ph type="title"/>
          </p:nvPr>
        </p:nvSpPr>
        <p:spPr/>
        <p:txBody>
          <a:bodyPr>
            <a:normAutofit/>
          </a:bodyPr>
          <a:lstStyle/>
          <a:p>
            <a:r>
              <a:rPr lang="nb-NO" sz="5400" dirty="0"/>
              <a:t>Fylkene har innrapporteringsplikt</a:t>
            </a:r>
          </a:p>
        </p:txBody>
      </p:sp>
      <p:sp>
        <p:nvSpPr>
          <p:cNvPr id="5" name="Plassholder for innhold 4">
            <a:extLst>
              <a:ext uri="{FF2B5EF4-FFF2-40B4-BE49-F238E27FC236}">
                <a16:creationId xmlns:a16="http://schemas.microsoft.com/office/drawing/2014/main" id="{29966A8E-60AF-D2B3-DEC0-502445A39B64}"/>
              </a:ext>
            </a:extLst>
          </p:cNvPr>
          <p:cNvSpPr>
            <a:spLocks noGrp="1"/>
          </p:cNvSpPr>
          <p:nvPr>
            <p:ph idx="1"/>
          </p:nvPr>
        </p:nvSpPr>
        <p:spPr/>
        <p:txBody>
          <a:bodyPr/>
          <a:lstStyle/>
          <a:p>
            <a:pPr>
              <a:buClrTx/>
            </a:pPr>
            <a:r>
              <a:rPr lang="nb-NO" dirty="0"/>
              <a:t>Sekretariatet lager hvert år en samlerapport over likepersonsaktiviteter og likepersoner pr. 31.12 for inneværende år.</a:t>
            </a:r>
          </a:p>
          <a:p>
            <a:pPr>
              <a:buClrTx/>
            </a:pPr>
            <a:r>
              <a:rPr lang="nb-NO" dirty="0"/>
              <a:t>Sekretariatet er derfor avhengig av å få inn rapporter fra hver gjennomført aktivitet fra fylkeslagene og nettverkene.</a:t>
            </a:r>
          </a:p>
          <a:p>
            <a:pPr>
              <a:buClrTx/>
            </a:pPr>
            <a:r>
              <a:rPr lang="nb-NO" dirty="0"/>
              <a:t>Frist for innsending er 31. desember hvert år, men fylkene kan sende inn fortløpende.</a:t>
            </a:r>
          </a:p>
          <a:p>
            <a:pPr>
              <a:buClrTx/>
            </a:pPr>
            <a:r>
              <a:rPr lang="nb-NO" dirty="0">
                <a:hlinkClick r:id="rId2"/>
              </a:rPr>
              <a:t>Innrapporteringsskjemaet ligger på våre nettside om likepersonsarbeid</a:t>
            </a:r>
            <a:endParaRPr lang="nb-NO" dirty="0"/>
          </a:p>
          <a:p>
            <a:pPr>
              <a:buClrTx/>
            </a:pPr>
            <a:r>
              <a:rPr lang="nb-NO" dirty="0"/>
              <a:t>Antall likepersonsaktiviteter i fylkene har betydningen for tildeling av økonomisk støtte til fylkeslagene (vår tilskuddsordning)</a:t>
            </a:r>
          </a:p>
        </p:txBody>
      </p:sp>
    </p:spTree>
    <p:extLst>
      <p:ext uri="{BB962C8B-B14F-4D97-AF65-F5344CB8AC3E}">
        <p14:creationId xmlns:p14="http://schemas.microsoft.com/office/powerpoint/2010/main" val="4288774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1CEE34-23E3-0EA1-F590-89B1BADA43C9}"/>
              </a:ext>
            </a:extLst>
          </p:cNvPr>
          <p:cNvSpPr>
            <a:spLocks noGrp="1"/>
          </p:cNvSpPr>
          <p:nvPr>
            <p:ph type="title"/>
          </p:nvPr>
        </p:nvSpPr>
        <p:spPr/>
        <p:txBody>
          <a:bodyPr>
            <a:normAutofit/>
          </a:bodyPr>
          <a:lstStyle/>
          <a:p>
            <a:r>
              <a:rPr lang="nb-NO" sz="5400" dirty="0"/>
              <a:t>Likepersoner og opplæring</a:t>
            </a:r>
          </a:p>
        </p:txBody>
      </p:sp>
      <p:sp>
        <p:nvSpPr>
          <p:cNvPr id="3" name="Plassholder for innhold 2">
            <a:extLst>
              <a:ext uri="{FF2B5EF4-FFF2-40B4-BE49-F238E27FC236}">
                <a16:creationId xmlns:a16="http://schemas.microsoft.com/office/drawing/2014/main" id="{F58FC91B-127D-4DA8-7ACC-F2ADD5083334}"/>
              </a:ext>
            </a:extLst>
          </p:cNvPr>
          <p:cNvSpPr>
            <a:spLocks noGrp="1"/>
          </p:cNvSpPr>
          <p:nvPr>
            <p:ph sz="half" idx="1"/>
          </p:nvPr>
        </p:nvSpPr>
        <p:spPr/>
        <p:txBody>
          <a:bodyPr>
            <a:normAutofit fontScale="77500" lnSpcReduction="20000"/>
          </a:bodyPr>
          <a:lstStyle/>
          <a:p>
            <a:pPr marL="0" indent="0">
              <a:buClrTx/>
              <a:buNone/>
            </a:pPr>
            <a:r>
              <a:rPr lang="nb-NO" sz="3600" dirty="0">
                <a:solidFill>
                  <a:schemeClr val="tx2"/>
                </a:solidFill>
              </a:rPr>
              <a:t>CP-foreningen har i dag </a:t>
            </a:r>
            <a:r>
              <a:rPr lang="nb-NO" sz="3600" b="1" dirty="0">
                <a:solidFill>
                  <a:schemeClr val="tx2"/>
                </a:solidFill>
              </a:rPr>
              <a:t>to typer </a:t>
            </a:r>
            <a:r>
              <a:rPr lang="nb-NO" sz="3600" dirty="0">
                <a:solidFill>
                  <a:schemeClr val="tx2"/>
                </a:solidFill>
              </a:rPr>
              <a:t>likepersoner:</a:t>
            </a:r>
            <a:br>
              <a:rPr lang="nb-NO" sz="3600" dirty="0">
                <a:solidFill>
                  <a:schemeClr val="tx2"/>
                </a:solidFill>
              </a:rPr>
            </a:br>
            <a:endParaRPr lang="nb-NO" sz="3600" dirty="0">
              <a:solidFill>
                <a:schemeClr val="tx2"/>
              </a:solidFill>
            </a:endParaRPr>
          </a:p>
          <a:p>
            <a:pPr marL="514350" indent="-514350">
              <a:buClrTx/>
              <a:buAutoNum type="alphaLcParenR"/>
            </a:pPr>
            <a:r>
              <a:rPr lang="nb-NO" sz="3600" b="1" dirty="0">
                <a:solidFill>
                  <a:schemeClr val="tx2"/>
                </a:solidFill>
              </a:rPr>
              <a:t>Likepersoner i den nasjonale telefonkontaktordningen: </a:t>
            </a:r>
            <a:r>
              <a:rPr lang="nb-NO" sz="3600" dirty="0">
                <a:solidFill>
                  <a:schemeClr val="tx2"/>
                </a:solidFill>
              </a:rPr>
              <a:t/>
            </a:r>
            <a:br>
              <a:rPr lang="nb-NO" sz="3600" dirty="0">
                <a:solidFill>
                  <a:schemeClr val="tx2"/>
                </a:solidFill>
              </a:rPr>
            </a:br>
            <a:r>
              <a:rPr lang="nb-NO" sz="3600" dirty="0">
                <a:solidFill>
                  <a:schemeClr val="tx2"/>
                </a:solidFill>
              </a:rPr>
              <a:t>Pr. 31.12.22 har </a:t>
            </a:r>
            <a:r>
              <a:rPr lang="nb-NO" sz="3600" b="1" u="sng" dirty="0">
                <a:solidFill>
                  <a:schemeClr val="tx2"/>
                </a:solidFill>
              </a:rPr>
              <a:t>29</a:t>
            </a:r>
            <a:r>
              <a:rPr lang="nb-NO" sz="3600" b="1" dirty="0">
                <a:solidFill>
                  <a:schemeClr val="tx2"/>
                </a:solidFill>
              </a:rPr>
              <a:t> </a:t>
            </a:r>
            <a:r>
              <a:rPr lang="nb-NO" sz="3600" dirty="0">
                <a:solidFill>
                  <a:schemeClr val="tx2"/>
                </a:solidFill>
              </a:rPr>
              <a:t>personer hatt ansvaret for </a:t>
            </a:r>
            <a:r>
              <a:rPr lang="nb-NO" sz="3600" b="1" dirty="0">
                <a:solidFill>
                  <a:schemeClr val="tx2"/>
                </a:solidFill>
              </a:rPr>
              <a:t>en-til-en kontakt.</a:t>
            </a:r>
            <a:r>
              <a:rPr lang="nb-NO" sz="3600" dirty="0">
                <a:solidFill>
                  <a:schemeClr val="tx2"/>
                </a:solidFill>
              </a:rPr>
              <a:t/>
            </a:r>
            <a:br>
              <a:rPr lang="nb-NO" sz="3600" dirty="0">
                <a:solidFill>
                  <a:schemeClr val="tx2"/>
                </a:solidFill>
              </a:rPr>
            </a:br>
            <a:endParaRPr lang="nb-NO" sz="3600" dirty="0">
              <a:solidFill>
                <a:schemeClr val="tx2"/>
              </a:solidFill>
            </a:endParaRPr>
          </a:p>
          <a:p>
            <a:pPr marL="514350" indent="-514350">
              <a:buClrTx/>
              <a:buAutoNum type="alphaLcParenR"/>
            </a:pPr>
            <a:r>
              <a:rPr lang="nb-NO" sz="3600" b="1" dirty="0">
                <a:solidFill>
                  <a:schemeClr val="tx2"/>
                </a:solidFill>
              </a:rPr>
              <a:t>Likepersoner i fylkeslagene (og sentralt) </a:t>
            </a:r>
            <a:r>
              <a:rPr lang="nb-NO" sz="3600" dirty="0">
                <a:solidFill>
                  <a:schemeClr val="tx2"/>
                </a:solidFill>
              </a:rPr>
              <a:t/>
            </a:r>
            <a:br>
              <a:rPr lang="nb-NO" sz="3600" dirty="0">
                <a:solidFill>
                  <a:schemeClr val="tx2"/>
                </a:solidFill>
              </a:rPr>
            </a:br>
            <a:r>
              <a:rPr lang="nb-NO" sz="3600" dirty="0">
                <a:solidFill>
                  <a:schemeClr val="tx2"/>
                </a:solidFill>
              </a:rPr>
              <a:t>Pr. 31.12.22 har </a:t>
            </a:r>
            <a:r>
              <a:rPr lang="nb-NO" sz="3600" b="1" u="sng" dirty="0">
                <a:solidFill>
                  <a:schemeClr val="tx2"/>
                </a:solidFill>
              </a:rPr>
              <a:t>58</a:t>
            </a:r>
            <a:r>
              <a:rPr lang="nb-NO" sz="3600" u="sng" dirty="0">
                <a:solidFill>
                  <a:schemeClr val="tx2"/>
                </a:solidFill>
              </a:rPr>
              <a:t> </a:t>
            </a:r>
            <a:r>
              <a:rPr lang="nb-NO" sz="3600" dirty="0">
                <a:solidFill>
                  <a:schemeClr val="tx2"/>
                </a:solidFill>
              </a:rPr>
              <a:t>personer har hatt ansvaret for å planlegge og gjennomføre likepersonsaktiviteter.</a:t>
            </a:r>
            <a:br>
              <a:rPr lang="nb-NO" sz="3600" dirty="0">
                <a:solidFill>
                  <a:schemeClr val="tx2"/>
                </a:solidFill>
              </a:rPr>
            </a:br>
            <a:r>
              <a:rPr lang="nb-NO" sz="3600" dirty="0">
                <a:solidFill>
                  <a:schemeClr val="tx2"/>
                </a:solidFill>
              </a:rPr>
              <a:t/>
            </a:r>
            <a:br>
              <a:rPr lang="nb-NO" sz="3600" dirty="0">
                <a:solidFill>
                  <a:schemeClr val="tx2"/>
                </a:solidFill>
              </a:rPr>
            </a:br>
            <a:endParaRPr lang="nb-NO" sz="3600" dirty="0">
              <a:solidFill>
                <a:schemeClr val="tx2"/>
              </a:solidFill>
            </a:endParaRPr>
          </a:p>
          <a:p>
            <a:endParaRPr lang="nb-NO" dirty="0"/>
          </a:p>
        </p:txBody>
      </p:sp>
      <p:sp>
        <p:nvSpPr>
          <p:cNvPr id="4" name="Plassholder for innhold 3">
            <a:extLst>
              <a:ext uri="{FF2B5EF4-FFF2-40B4-BE49-F238E27FC236}">
                <a16:creationId xmlns:a16="http://schemas.microsoft.com/office/drawing/2014/main" id="{CE54321F-C56B-967A-744E-82D6158FAAD3}"/>
              </a:ext>
            </a:extLst>
          </p:cNvPr>
          <p:cNvSpPr>
            <a:spLocks noGrp="1"/>
          </p:cNvSpPr>
          <p:nvPr>
            <p:ph sz="half" idx="2"/>
          </p:nvPr>
        </p:nvSpPr>
        <p:spPr/>
        <p:txBody>
          <a:bodyPr>
            <a:normAutofit fontScale="77500" lnSpcReduction="20000"/>
          </a:bodyPr>
          <a:lstStyle/>
          <a:p>
            <a:pPr marL="0" indent="0">
              <a:buNone/>
            </a:pPr>
            <a:endParaRPr lang="nb-NO" dirty="0"/>
          </a:p>
          <a:p>
            <a:pPr marL="0" indent="0">
              <a:buNone/>
            </a:pPr>
            <a:r>
              <a:rPr lang="nb-NO" dirty="0"/>
              <a:t>a) Alle likepersoner i den nasjonale telefonkontaktordningen må delta på opplæringskurs i regi av CP-foreningen. </a:t>
            </a:r>
            <a:br>
              <a:rPr lang="nb-NO" dirty="0"/>
            </a:br>
            <a:endParaRPr lang="nb-NO" dirty="0"/>
          </a:p>
          <a:p>
            <a:pPr marL="0" indent="0">
              <a:buNone/>
            </a:pPr>
            <a:r>
              <a:rPr lang="nb-NO" dirty="0"/>
              <a:t>Sentralstyret godkjenner formelt alle nye telefonkontakter.</a:t>
            </a:r>
          </a:p>
          <a:p>
            <a:pPr marL="0" indent="0">
              <a:buNone/>
            </a:pPr>
            <a:endParaRPr lang="nb-NO" dirty="0"/>
          </a:p>
          <a:p>
            <a:pPr marL="0" indent="0">
              <a:buNone/>
            </a:pPr>
            <a:r>
              <a:rPr lang="nb-NO" dirty="0"/>
              <a:t>b) Det er fylkeslagene som ansvaret for utnevne ansvarlige for aktivitetene i fylkene.</a:t>
            </a:r>
            <a:br>
              <a:rPr lang="nb-NO" dirty="0"/>
            </a:br>
            <a:r>
              <a:rPr lang="nb-NO" dirty="0"/>
              <a:t/>
            </a:r>
            <a:br>
              <a:rPr lang="nb-NO" dirty="0"/>
            </a:br>
            <a:r>
              <a:rPr lang="nb-NO" dirty="0"/>
              <a:t>Vi</a:t>
            </a:r>
            <a:r>
              <a:rPr lang="nb-NO" u="sng" dirty="0"/>
              <a:t> krever </a:t>
            </a:r>
            <a:r>
              <a:rPr lang="nb-NO" dirty="0"/>
              <a:t>ikke opplæring, men vi har begynt å invitere til nasjonale kurs også for denne målgruppa. Neste kurs er 26. april 2023.</a:t>
            </a:r>
            <a:br>
              <a:rPr lang="nb-NO" dirty="0"/>
            </a:br>
            <a:endParaRPr lang="nb-NO" dirty="0"/>
          </a:p>
          <a:p>
            <a:pPr marL="0" indent="0">
              <a:buNone/>
            </a:pPr>
            <a:endParaRPr lang="nb-NO" dirty="0"/>
          </a:p>
          <a:p>
            <a:pPr marL="0" indent="0">
              <a:buNone/>
            </a:pPr>
            <a:endParaRPr lang="nb-NO" dirty="0"/>
          </a:p>
          <a:p>
            <a:pPr marL="514350" indent="-514350">
              <a:buAutoNum type="alphaLcParenR"/>
            </a:pPr>
            <a:endParaRPr lang="nb-NO" dirty="0"/>
          </a:p>
        </p:txBody>
      </p:sp>
    </p:spTree>
    <p:extLst>
      <p:ext uri="{BB962C8B-B14F-4D97-AF65-F5344CB8AC3E}">
        <p14:creationId xmlns:p14="http://schemas.microsoft.com/office/powerpoint/2010/main" val="747604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a:xfrm>
            <a:off x="1260157" y="288036"/>
            <a:ext cx="13861732" cy="1800285"/>
          </a:xfrm>
        </p:spPr>
        <p:txBody>
          <a:bodyPr anchor="b">
            <a:normAutofit/>
          </a:bodyPr>
          <a:lstStyle/>
          <a:p>
            <a:r>
              <a:rPr lang="nb-NO" sz="5400" dirty="0"/>
              <a:t>§ 11 om likepersoner og opplæring i forskriften til </a:t>
            </a:r>
            <a:r>
              <a:rPr lang="nb-NO" sz="5400" dirty="0" err="1"/>
              <a:t>Bufdir</a:t>
            </a:r>
            <a:endParaRPr lang="nb-NO" sz="5400" dirty="0"/>
          </a:p>
        </p:txBody>
      </p:sp>
      <p:graphicFrame>
        <p:nvGraphicFramePr>
          <p:cNvPr id="5" name="Plassholder for innhold 2">
            <a:extLst>
              <a:ext uri="{FF2B5EF4-FFF2-40B4-BE49-F238E27FC236}">
                <a16:creationId xmlns:a16="http://schemas.microsoft.com/office/drawing/2014/main" id="{A0894076-12DE-1121-55B6-4CA672E9C2E5}"/>
              </a:ext>
            </a:extLst>
          </p:cNvPr>
          <p:cNvGraphicFramePr>
            <a:graphicFrameLocks noGrp="1"/>
          </p:cNvGraphicFramePr>
          <p:nvPr>
            <p:ph idx="1"/>
            <p:extLst>
              <p:ext uri="{D42A27DB-BD31-4B8C-83A1-F6EECF244321}">
                <p14:modId xmlns:p14="http://schemas.microsoft.com/office/powerpoint/2010/main" val="1640566285"/>
              </p:ext>
            </p:extLst>
          </p:nvPr>
        </p:nvGraphicFramePr>
        <p:xfrm>
          <a:off x="1260157" y="2590799"/>
          <a:ext cx="13861732" cy="5472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9979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a:xfrm>
            <a:off x="1260157" y="288036"/>
            <a:ext cx="13861732" cy="1800285"/>
          </a:xfrm>
        </p:spPr>
        <p:txBody>
          <a:bodyPr anchor="b">
            <a:normAutofit fontScale="90000"/>
          </a:bodyPr>
          <a:lstStyle/>
          <a:p>
            <a:r>
              <a:rPr lang="nb-NO"/>
              <a:t>Halvårige rapporter til sentralstyret</a:t>
            </a:r>
          </a:p>
        </p:txBody>
      </p:sp>
      <p:graphicFrame>
        <p:nvGraphicFramePr>
          <p:cNvPr id="5" name="Plassholder for innhold 2">
            <a:extLst>
              <a:ext uri="{FF2B5EF4-FFF2-40B4-BE49-F238E27FC236}">
                <a16:creationId xmlns:a16="http://schemas.microsoft.com/office/drawing/2014/main" id="{3F48D9F5-6B88-00B8-FE16-5ACDD1AA891F}"/>
              </a:ext>
            </a:extLst>
          </p:cNvPr>
          <p:cNvGraphicFramePr>
            <a:graphicFrameLocks noGrp="1"/>
          </p:cNvGraphicFramePr>
          <p:nvPr>
            <p:ph idx="1"/>
            <p:extLst>
              <p:ext uri="{D42A27DB-BD31-4B8C-83A1-F6EECF244321}">
                <p14:modId xmlns:p14="http://schemas.microsoft.com/office/powerpoint/2010/main" val="797773101"/>
              </p:ext>
            </p:extLst>
          </p:nvPr>
        </p:nvGraphicFramePr>
        <p:xfrm>
          <a:off x="1260157" y="2590799"/>
          <a:ext cx="13861732" cy="5472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2540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a:xfrm>
            <a:off x="1260157" y="288036"/>
            <a:ext cx="13861732" cy="1800285"/>
          </a:xfrm>
        </p:spPr>
        <p:txBody>
          <a:bodyPr anchor="b">
            <a:normAutofit/>
          </a:bodyPr>
          <a:lstStyle/>
          <a:p>
            <a:r>
              <a:rPr lang="nb-NO"/>
              <a:t>CP-skolen og nettsidene</a:t>
            </a:r>
          </a:p>
        </p:txBody>
      </p:sp>
      <p:graphicFrame>
        <p:nvGraphicFramePr>
          <p:cNvPr id="5" name="Plassholder for innhold 2">
            <a:extLst>
              <a:ext uri="{FF2B5EF4-FFF2-40B4-BE49-F238E27FC236}">
                <a16:creationId xmlns:a16="http://schemas.microsoft.com/office/drawing/2014/main" id="{AB4509EC-19A6-6F2E-2471-451392DBCB4C}"/>
              </a:ext>
            </a:extLst>
          </p:cNvPr>
          <p:cNvGraphicFramePr>
            <a:graphicFrameLocks noGrp="1"/>
          </p:cNvGraphicFramePr>
          <p:nvPr>
            <p:ph idx="1"/>
            <p:extLst>
              <p:ext uri="{D42A27DB-BD31-4B8C-83A1-F6EECF244321}">
                <p14:modId xmlns:p14="http://schemas.microsoft.com/office/powerpoint/2010/main" val="1057564976"/>
              </p:ext>
            </p:extLst>
          </p:nvPr>
        </p:nvGraphicFramePr>
        <p:xfrm>
          <a:off x="1260157" y="2590799"/>
          <a:ext cx="13861732" cy="5472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523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3DC74-7265-7660-55DD-D2B4D19F0B92}"/>
              </a:ext>
            </a:extLst>
          </p:cNvPr>
          <p:cNvSpPr>
            <a:spLocks noGrp="1"/>
          </p:cNvSpPr>
          <p:nvPr>
            <p:ph type="title"/>
          </p:nvPr>
        </p:nvSpPr>
        <p:spPr/>
        <p:txBody>
          <a:bodyPr>
            <a:normAutofit/>
          </a:bodyPr>
          <a:lstStyle/>
          <a:p>
            <a:r>
              <a:rPr lang="nb-NO" sz="5400" dirty="0"/>
              <a:t>Positivt i 2022/2023: Nettverkene</a:t>
            </a:r>
          </a:p>
        </p:txBody>
      </p:sp>
      <p:sp>
        <p:nvSpPr>
          <p:cNvPr id="3" name="Plassholder for innhold 2">
            <a:extLst>
              <a:ext uri="{FF2B5EF4-FFF2-40B4-BE49-F238E27FC236}">
                <a16:creationId xmlns:a16="http://schemas.microsoft.com/office/drawing/2014/main" id="{E92C91D6-4010-93CF-101F-6644E7D3252D}"/>
              </a:ext>
            </a:extLst>
          </p:cNvPr>
          <p:cNvSpPr>
            <a:spLocks noGrp="1"/>
          </p:cNvSpPr>
          <p:nvPr>
            <p:ph sz="half" idx="1"/>
          </p:nvPr>
        </p:nvSpPr>
        <p:spPr/>
        <p:txBody>
          <a:bodyPr>
            <a:normAutofit fontScale="85000" lnSpcReduction="20000"/>
          </a:bodyPr>
          <a:lstStyle/>
          <a:p>
            <a:r>
              <a:rPr lang="nb-NO" sz="2400" b="1" u="sng" dirty="0"/>
              <a:t>Ungdomsnettverket (CPU) </a:t>
            </a:r>
            <a:br>
              <a:rPr lang="nb-NO" sz="2400" b="1" u="sng" dirty="0"/>
            </a:br>
            <a:r>
              <a:rPr lang="nb-NO" sz="2400" dirty="0"/>
              <a:t>Etablert i 2008, egen arbeidsgruppe med blant annet Even (likepersonskandidat)</a:t>
            </a:r>
            <a:br>
              <a:rPr lang="nb-NO" sz="2400" dirty="0"/>
            </a:br>
            <a:endParaRPr lang="nb-NO" sz="2400" dirty="0"/>
          </a:p>
          <a:p>
            <a:r>
              <a:rPr lang="nb-NO" sz="2400" b="1" u="sng" dirty="0"/>
              <a:t>Nettverket for småbarnsforeldre</a:t>
            </a:r>
            <a:br>
              <a:rPr lang="nb-NO" sz="2400" b="1" u="sng" dirty="0"/>
            </a:br>
            <a:r>
              <a:rPr lang="nb-NO" sz="2400" dirty="0"/>
              <a:t>Formelt etablert høsten 2022, men er en forlengelse prosjektet: digital </a:t>
            </a:r>
            <a:r>
              <a:rPr lang="nb-NO" sz="2400" dirty="0" err="1"/>
              <a:t>småbarnsgruppe</a:t>
            </a:r>
            <a:r>
              <a:rPr lang="nb-NO" sz="2400" dirty="0"/>
              <a:t/>
            </a:r>
            <a:br>
              <a:rPr lang="nb-NO" sz="2400" dirty="0"/>
            </a:br>
            <a:r>
              <a:rPr lang="nb-NO" sz="2400" dirty="0"/>
              <a:t>Ledet av Annette Berge (likeperson)</a:t>
            </a:r>
            <a:br>
              <a:rPr lang="nb-NO" sz="2400" dirty="0"/>
            </a:br>
            <a:endParaRPr lang="nb-NO" sz="2400" dirty="0"/>
          </a:p>
          <a:p>
            <a:r>
              <a:rPr lang="nb-NO" sz="2400" b="1" u="sng" dirty="0"/>
              <a:t>Nettverket for voksne med lett grad av CP</a:t>
            </a:r>
            <a:br>
              <a:rPr lang="nb-NO" sz="2400" b="1" u="sng" dirty="0"/>
            </a:br>
            <a:r>
              <a:rPr lang="nb-NO" sz="2400" dirty="0"/>
              <a:t>Formelt etablert høsten 2022, men arbeidsgruppa har eksistert lenge, med blant annet Jenny (likeperson), Alexander (likepersonskandidat) og Aina (likepersonskandidat)</a:t>
            </a:r>
          </a:p>
          <a:p>
            <a:r>
              <a:rPr lang="nb-NO" sz="2400" b="1" u="sng" dirty="0"/>
              <a:t>Også andre grupper</a:t>
            </a:r>
            <a:br>
              <a:rPr lang="nb-NO" sz="2400" b="1" u="sng" dirty="0"/>
            </a:br>
            <a:r>
              <a:rPr lang="nb-NO" sz="2400" dirty="0"/>
              <a:t>Seniorgrupper (Ewy, Maiken)</a:t>
            </a:r>
            <a:br>
              <a:rPr lang="nb-NO" sz="2400" dirty="0"/>
            </a:br>
            <a:r>
              <a:rPr lang="nb-NO" sz="2400" dirty="0"/>
              <a:t>Foreldre til tenåringer med alvorlig grad av CP</a:t>
            </a:r>
            <a:br>
              <a:rPr lang="nb-NO" sz="2400" dirty="0"/>
            </a:br>
            <a:r>
              <a:rPr lang="nb-NO" sz="2400" dirty="0"/>
              <a:t>(Ingvild som ikke er her)</a:t>
            </a:r>
            <a:br>
              <a:rPr lang="nb-NO" sz="2400" dirty="0"/>
            </a:br>
            <a:r>
              <a:rPr lang="nb-NO" sz="2400" dirty="0"/>
              <a:t>Besteforeldre.</a:t>
            </a:r>
            <a:r>
              <a:rPr lang="nb-NO" sz="2400" b="1" u="sng" dirty="0"/>
              <a:t/>
            </a:r>
            <a:br>
              <a:rPr lang="nb-NO" sz="2400" b="1" u="sng" dirty="0"/>
            </a:br>
            <a:r>
              <a:rPr lang="nb-NO" sz="2400" dirty="0"/>
              <a:t/>
            </a:r>
            <a:br>
              <a:rPr lang="nb-NO" sz="2400" dirty="0"/>
            </a:br>
            <a:endParaRPr lang="nb-NO" sz="2400" dirty="0"/>
          </a:p>
          <a:p>
            <a:endParaRPr lang="nb-NO" dirty="0"/>
          </a:p>
        </p:txBody>
      </p:sp>
      <p:sp>
        <p:nvSpPr>
          <p:cNvPr id="4" name="Plassholder for innhold 3">
            <a:extLst>
              <a:ext uri="{FF2B5EF4-FFF2-40B4-BE49-F238E27FC236}">
                <a16:creationId xmlns:a16="http://schemas.microsoft.com/office/drawing/2014/main" id="{5BB04F40-9124-5CFA-140B-500B967F8736}"/>
              </a:ext>
            </a:extLst>
          </p:cNvPr>
          <p:cNvSpPr>
            <a:spLocks noGrp="1"/>
          </p:cNvSpPr>
          <p:nvPr>
            <p:ph sz="half" idx="2"/>
          </p:nvPr>
        </p:nvSpPr>
        <p:spPr/>
        <p:txBody>
          <a:bodyPr>
            <a:normAutofit fontScale="85000" lnSpcReduction="20000"/>
          </a:bodyPr>
          <a:lstStyle/>
          <a:p>
            <a:endParaRPr lang="nb-NO" dirty="0"/>
          </a:p>
          <a:p>
            <a:r>
              <a:rPr lang="nb-NO" sz="2800" dirty="0"/>
              <a:t>Landsmøtet i 2022 vedtok retningslinjer for etablering og oppfølging av nettverk</a:t>
            </a:r>
          </a:p>
          <a:p>
            <a:r>
              <a:rPr lang="nb-NO" sz="2800" dirty="0"/>
              <a:t>Målet med nettverkene er å skape mer aktivitet, få flere til å føle tilhørighet til foreningen, få innspill til viktige saker.</a:t>
            </a:r>
          </a:p>
          <a:p>
            <a:r>
              <a:rPr lang="nb-NO" sz="2800" dirty="0"/>
              <a:t>Vi begynner å lykkes med å få til aktiviteter lokalt.</a:t>
            </a:r>
            <a:br>
              <a:rPr lang="nb-NO" sz="2800" dirty="0"/>
            </a:br>
            <a:r>
              <a:rPr lang="nb-NO" sz="2000" dirty="0"/>
              <a:t>CPU-Agder</a:t>
            </a:r>
            <a:br>
              <a:rPr lang="nb-NO" sz="2000" dirty="0"/>
            </a:br>
            <a:r>
              <a:rPr lang="nb-NO" sz="2000" dirty="0"/>
              <a:t>Jevnlige treff for voksne med lett grad av CP i Oslo og Akershus</a:t>
            </a:r>
            <a:br>
              <a:rPr lang="nb-NO" sz="2000" dirty="0"/>
            </a:br>
            <a:r>
              <a:rPr lang="nb-NO" sz="2000" dirty="0"/>
              <a:t>Oppstartsmøter i Trøndelag og Telemark/Vestfold</a:t>
            </a:r>
            <a:br>
              <a:rPr lang="nb-NO" sz="2000" dirty="0"/>
            </a:br>
            <a:r>
              <a:rPr lang="nb-NO" sz="2000" dirty="0"/>
              <a:t>Spredte foreldretreff (ikke noe nytt)</a:t>
            </a:r>
            <a:br>
              <a:rPr lang="nb-NO" sz="2000" dirty="0"/>
            </a:br>
            <a:r>
              <a:rPr lang="nb-NO" sz="2000" dirty="0"/>
              <a:t>Spredte seniortreff (ikke noe nytt)</a:t>
            </a:r>
            <a:endParaRPr lang="nb-NO" dirty="0"/>
          </a:p>
        </p:txBody>
      </p:sp>
    </p:spTree>
    <p:extLst>
      <p:ext uri="{BB962C8B-B14F-4D97-AF65-F5344CB8AC3E}">
        <p14:creationId xmlns:p14="http://schemas.microsoft.com/office/powerpoint/2010/main" val="817941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vindu, innendørs, stående&#10;&#10;Automatisk generert beskrivelse">
            <a:extLst>
              <a:ext uri="{FF2B5EF4-FFF2-40B4-BE49-F238E27FC236}">
                <a16:creationId xmlns:a16="http://schemas.microsoft.com/office/drawing/2014/main" id="{217C2110-F9F5-F485-E64D-72BA74670F3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930" r="8930"/>
          <a:stretch>
            <a:fillRect/>
          </a:stretch>
        </p:blipFill>
        <p:spPr/>
      </p:pic>
    </p:spTree>
    <p:extLst>
      <p:ext uri="{BB962C8B-B14F-4D97-AF65-F5344CB8AC3E}">
        <p14:creationId xmlns:p14="http://schemas.microsoft.com/office/powerpoint/2010/main" val="169768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innendørs, gulv, tak, rom&#10;&#10;Automatisk generert beskrivelse">
            <a:extLst>
              <a:ext uri="{FF2B5EF4-FFF2-40B4-BE49-F238E27FC236}">
                <a16:creationId xmlns:a16="http://schemas.microsoft.com/office/drawing/2014/main" id="{EFF20877-BC31-4460-CE9B-FDD0E42886C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96" b="12496"/>
          <a:stretch>
            <a:fillRect/>
          </a:stretch>
        </p:blipFill>
        <p:spPr/>
      </p:pic>
    </p:spTree>
    <p:extLst>
      <p:ext uri="{BB962C8B-B14F-4D97-AF65-F5344CB8AC3E}">
        <p14:creationId xmlns:p14="http://schemas.microsoft.com/office/powerpoint/2010/main" val="4000028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 </a:t>
            </a:r>
          </a:p>
        </p:txBody>
      </p:sp>
      <p:sp>
        <p:nvSpPr>
          <p:cNvPr id="3" name="Plassholder for innhold 2"/>
          <p:cNvSpPr>
            <a:spLocks noGrp="1"/>
          </p:cNvSpPr>
          <p:nvPr>
            <p:ph idx="1"/>
          </p:nvPr>
        </p:nvSpPr>
        <p:spPr/>
        <p:txBody>
          <a:bodyPr>
            <a:normAutofit/>
          </a:bodyPr>
          <a:lstStyle/>
          <a:p>
            <a:pPr marL="0" indent="0">
              <a:buNone/>
            </a:pPr>
            <a:endParaRPr lang="nb-NO" dirty="0">
              <a:solidFill>
                <a:schemeClr val="tx2"/>
              </a:solidFill>
            </a:endParaRPr>
          </a:p>
          <a:p>
            <a:endParaRPr lang="nb-NO" dirty="0">
              <a:solidFill>
                <a:schemeClr val="tx2"/>
              </a:solidFill>
            </a:endParaRPr>
          </a:p>
        </p:txBody>
      </p:sp>
      <p:graphicFrame>
        <p:nvGraphicFramePr>
          <p:cNvPr id="5" name="Tabell 5">
            <a:extLst>
              <a:ext uri="{FF2B5EF4-FFF2-40B4-BE49-F238E27FC236}">
                <a16:creationId xmlns:a16="http://schemas.microsoft.com/office/drawing/2014/main" id="{2C679A3A-FA29-EFAE-7A2B-69A2071A3D48}"/>
              </a:ext>
            </a:extLst>
          </p:cNvPr>
          <p:cNvGraphicFramePr>
            <a:graphicFrameLocks noGrp="1"/>
          </p:cNvGraphicFramePr>
          <p:nvPr>
            <p:extLst>
              <p:ext uri="{D42A27DB-BD31-4B8C-83A1-F6EECF244321}">
                <p14:modId xmlns:p14="http://schemas.microsoft.com/office/powerpoint/2010/main" val="1438858259"/>
              </p:ext>
            </p:extLst>
          </p:nvPr>
        </p:nvGraphicFramePr>
        <p:xfrm>
          <a:off x="1132524" y="691662"/>
          <a:ext cx="12899999" cy="5465300"/>
        </p:xfrm>
        <a:graphic>
          <a:graphicData uri="http://schemas.openxmlformats.org/drawingml/2006/table">
            <a:tbl>
              <a:tblPr firstRow="1" bandRow="1">
                <a:tableStyleId>{5C22544A-7EE6-4342-B048-85BDC9FD1C3A}</a:tableStyleId>
              </a:tblPr>
              <a:tblGrid>
                <a:gridCol w="2525076">
                  <a:extLst>
                    <a:ext uri="{9D8B030D-6E8A-4147-A177-3AD203B41FA5}">
                      <a16:colId xmlns:a16="http://schemas.microsoft.com/office/drawing/2014/main" val="1692203873"/>
                    </a:ext>
                  </a:extLst>
                </a:gridCol>
                <a:gridCol w="10374923">
                  <a:extLst>
                    <a:ext uri="{9D8B030D-6E8A-4147-A177-3AD203B41FA5}">
                      <a16:colId xmlns:a16="http://schemas.microsoft.com/office/drawing/2014/main" val="832596807"/>
                    </a:ext>
                  </a:extLst>
                </a:gridCol>
              </a:tblGrid>
              <a:tr h="749105">
                <a:tc>
                  <a:txBody>
                    <a:bodyPr/>
                    <a:lstStyle/>
                    <a:p>
                      <a:endParaRPr lang="nb-NO" dirty="0"/>
                    </a:p>
                  </a:txBody>
                  <a:tcPr/>
                </a:tc>
                <a:tc>
                  <a:txBody>
                    <a:bodyPr/>
                    <a:lstStyle/>
                    <a:p>
                      <a:r>
                        <a:rPr lang="nb-NO" sz="3200" dirty="0"/>
                        <a:t>Program på lørdagen (fortsettelse)</a:t>
                      </a:r>
                    </a:p>
                  </a:txBody>
                  <a:tcPr/>
                </a:tc>
                <a:extLst>
                  <a:ext uri="{0D108BD9-81ED-4DB2-BD59-A6C34878D82A}">
                    <a16:rowId xmlns:a16="http://schemas.microsoft.com/office/drawing/2014/main" val="541470812"/>
                  </a:ext>
                </a:extLst>
              </a:tr>
              <a:tr h="749105">
                <a:tc>
                  <a:txBody>
                    <a:bodyPr/>
                    <a:lstStyle/>
                    <a:p>
                      <a:r>
                        <a:rPr lang="nb-NO" dirty="0"/>
                        <a:t>Kl. 13.00-14.00</a:t>
                      </a:r>
                    </a:p>
                  </a:txBody>
                  <a:tcPr/>
                </a:tc>
                <a:tc>
                  <a:txBody>
                    <a:bodyPr/>
                    <a:lstStyle/>
                    <a:p>
                      <a:r>
                        <a:rPr lang="nb-NO" dirty="0"/>
                        <a:t>Lunsj</a:t>
                      </a:r>
                    </a:p>
                  </a:txBody>
                  <a:tcPr/>
                </a:tc>
                <a:extLst>
                  <a:ext uri="{0D108BD9-81ED-4DB2-BD59-A6C34878D82A}">
                    <a16:rowId xmlns:a16="http://schemas.microsoft.com/office/drawing/2014/main" val="3411767822"/>
                  </a:ext>
                </a:extLst>
              </a:tr>
              <a:tr h="749105">
                <a:tc>
                  <a:txBody>
                    <a:bodyPr/>
                    <a:lstStyle/>
                    <a:p>
                      <a:r>
                        <a:rPr lang="nb-NO" dirty="0"/>
                        <a:t>Kl. 14.00-14.45</a:t>
                      </a:r>
                    </a:p>
                  </a:txBody>
                  <a:tcPr/>
                </a:tc>
                <a:tc>
                  <a:txBody>
                    <a:bodyPr/>
                    <a:lstStyle/>
                    <a:p>
                      <a:r>
                        <a:rPr lang="nb-NO" u="sng" dirty="0"/>
                        <a:t>Del 4:</a:t>
                      </a:r>
                      <a:r>
                        <a:rPr lang="nb-NO" u="none" dirty="0"/>
                        <a:t> Kommunikasjon i likepersonsarbeidet</a:t>
                      </a:r>
                      <a:br>
                        <a:rPr lang="nb-NO" u="none" dirty="0"/>
                      </a:br>
                      <a:r>
                        <a:rPr lang="nb-NO" u="none" dirty="0"/>
                        <a:t>Våre erfaringer med sosiale medier, facebook-grupper og nettsiden vår.</a:t>
                      </a:r>
                      <a:endParaRPr lang="nb-NO" dirty="0"/>
                    </a:p>
                  </a:txBody>
                  <a:tcPr/>
                </a:tc>
                <a:extLst>
                  <a:ext uri="{0D108BD9-81ED-4DB2-BD59-A6C34878D82A}">
                    <a16:rowId xmlns:a16="http://schemas.microsoft.com/office/drawing/2014/main" val="1054436878"/>
                  </a:ext>
                </a:extLst>
              </a:tr>
              <a:tr h="749105">
                <a:tc>
                  <a:txBody>
                    <a:bodyPr/>
                    <a:lstStyle/>
                    <a:p>
                      <a:r>
                        <a:rPr lang="nb-NO" dirty="0"/>
                        <a:t>Kl. 14.45-15.00</a:t>
                      </a:r>
                    </a:p>
                  </a:txBody>
                  <a:tcPr/>
                </a:tc>
                <a:tc>
                  <a:txBody>
                    <a:bodyPr/>
                    <a:lstStyle/>
                    <a:p>
                      <a:r>
                        <a:rPr lang="nb-NO" dirty="0"/>
                        <a:t>Pause</a:t>
                      </a:r>
                    </a:p>
                  </a:txBody>
                  <a:tcPr/>
                </a:tc>
                <a:extLst>
                  <a:ext uri="{0D108BD9-81ED-4DB2-BD59-A6C34878D82A}">
                    <a16:rowId xmlns:a16="http://schemas.microsoft.com/office/drawing/2014/main" val="1895931793"/>
                  </a:ext>
                </a:extLst>
              </a:tr>
              <a:tr h="749105">
                <a:tc>
                  <a:txBody>
                    <a:bodyPr/>
                    <a:lstStyle/>
                    <a:p>
                      <a:r>
                        <a:rPr lang="nb-NO" dirty="0"/>
                        <a:t>Kl. 15.00-17.00</a:t>
                      </a:r>
                    </a:p>
                  </a:txBody>
                  <a:tcPr>
                    <a:lnB w="12700" cmpd="sng">
                      <a:noFill/>
                    </a:lnB>
                  </a:tcPr>
                </a:tc>
                <a:tc>
                  <a:txBody>
                    <a:bodyPr/>
                    <a:lstStyle/>
                    <a:p>
                      <a:r>
                        <a:rPr lang="nb-NO" dirty="0"/>
                        <a:t>Likepersonsarbeid i praksis</a:t>
                      </a:r>
                      <a:br>
                        <a:rPr lang="nb-NO" dirty="0"/>
                      </a:br>
                      <a:r>
                        <a:rPr lang="nb-NO" dirty="0"/>
                        <a:t>Øvelser i grupper</a:t>
                      </a:r>
                    </a:p>
                  </a:txBody>
                  <a:tcPr>
                    <a:lnB w="12700" cmpd="sng">
                      <a:noFill/>
                    </a:lnB>
                  </a:tcPr>
                </a:tc>
                <a:extLst>
                  <a:ext uri="{0D108BD9-81ED-4DB2-BD59-A6C34878D82A}">
                    <a16:rowId xmlns:a16="http://schemas.microsoft.com/office/drawing/2014/main" val="381207036"/>
                  </a:ext>
                </a:extLst>
              </a:tr>
              <a:tr h="749105">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Kl. 17.00</a:t>
                      </a:r>
                    </a:p>
                    <a:p>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b-NO" u="none" dirty="0"/>
                        <a:t>Møteslutt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129480"/>
                  </a:ext>
                </a:extLst>
              </a:tr>
              <a:tr h="749105">
                <a:tc>
                  <a:txBody>
                    <a:bodyPr/>
                    <a:lstStyle/>
                    <a:p>
                      <a:r>
                        <a:rPr lang="nb-NO" dirty="0"/>
                        <a:t>Kl. 19.oo</a:t>
                      </a:r>
                    </a:p>
                  </a:txBody>
                  <a:tcPr>
                    <a:lnT w="12700" cmpd="sng">
                      <a:noFill/>
                    </a:lnT>
                  </a:tcPr>
                </a:tc>
                <a:tc>
                  <a:txBody>
                    <a:bodyPr/>
                    <a:lstStyle/>
                    <a:p>
                      <a:r>
                        <a:rPr lang="nb-NO" u="none" dirty="0"/>
                        <a:t>Middag på hotellet</a:t>
                      </a:r>
                    </a:p>
                  </a:txBody>
                  <a:tcPr>
                    <a:lnT w="12700" cmpd="sng">
                      <a:noFill/>
                    </a:lnT>
                  </a:tcPr>
                </a:tc>
                <a:extLst>
                  <a:ext uri="{0D108BD9-81ED-4DB2-BD59-A6C34878D82A}">
                    <a16:rowId xmlns:a16="http://schemas.microsoft.com/office/drawing/2014/main" val="1044279651"/>
                  </a:ext>
                </a:extLst>
              </a:tr>
            </a:tbl>
          </a:graphicData>
        </a:graphic>
      </p:graphicFrame>
    </p:spTree>
    <p:extLst>
      <p:ext uri="{BB962C8B-B14F-4D97-AF65-F5344CB8AC3E}">
        <p14:creationId xmlns:p14="http://schemas.microsoft.com/office/powerpoint/2010/main" val="12798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Inspirasjonsinnlegg fra psykolog</a:t>
            </a:r>
            <a:br>
              <a:rPr lang="nb-NO" sz="5400" dirty="0"/>
            </a:br>
            <a:r>
              <a:rPr lang="nb-NO" sz="5400" dirty="0"/>
              <a:t>Bjørn Skar Ødegaard</a:t>
            </a:r>
          </a:p>
        </p:txBody>
      </p:sp>
      <p:sp>
        <p:nvSpPr>
          <p:cNvPr id="5" name="Undertittel 4"/>
          <p:cNvSpPr>
            <a:spLocks noGrp="1"/>
          </p:cNvSpPr>
          <p:nvPr>
            <p:ph type="subTitle" idx="1"/>
          </p:nvPr>
        </p:nvSpPr>
        <p:spPr/>
        <p:txBody>
          <a:bodyPr>
            <a:normAutofit/>
          </a:bodyPr>
          <a:lstStyle/>
          <a:p>
            <a:endParaRPr lang="nb-NO" dirty="0"/>
          </a:p>
        </p:txBody>
      </p:sp>
      <p:sp>
        <p:nvSpPr>
          <p:cNvPr id="6" name="Plassholder for tekst 5"/>
          <p:cNvSpPr>
            <a:spLocks noGrp="1"/>
          </p:cNvSpPr>
          <p:nvPr>
            <p:ph type="body" sz="quarter" idx="10"/>
          </p:nvPr>
        </p:nvSpPr>
        <p:spPr/>
        <p:txBody>
          <a:bodyPr/>
          <a:lstStyle/>
          <a:p>
            <a:endParaRPr lang="nb-NO" dirty="0"/>
          </a:p>
        </p:txBody>
      </p:sp>
    </p:spTree>
    <p:extLst>
      <p:ext uri="{BB962C8B-B14F-4D97-AF65-F5344CB8AC3E}">
        <p14:creationId xmlns:p14="http://schemas.microsoft.com/office/powerpoint/2010/main" val="14918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Del 4 Kommunikasjon i likepersonsarbeidet</a:t>
            </a:r>
          </a:p>
        </p:txBody>
      </p:sp>
      <p:sp>
        <p:nvSpPr>
          <p:cNvPr id="5" name="Undertittel 4"/>
          <p:cNvSpPr>
            <a:spLocks noGrp="1"/>
          </p:cNvSpPr>
          <p:nvPr>
            <p:ph type="subTitle" idx="1"/>
          </p:nvPr>
        </p:nvSpPr>
        <p:spPr/>
        <p:txBody>
          <a:bodyPr>
            <a:normAutofit fontScale="85000" lnSpcReduction="20000"/>
          </a:bodyPr>
          <a:lstStyle/>
          <a:p>
            <a:r>
              <a:rPr lang="nb-NO" dirty="0"/>
              <a:t>Erfaringer med sosiale medier</a:t>
            </a:r>
            <a:br>
              <a:rPr lang="nb-NO" dirty="0"/>
            </a:br>
            <a:r>
              <a:rPr lang="nb-NO" dirty="0"/>
              <a:t>Erfaringer med facebook-grupper</a:t>
            </a:r>
            <a:br>
              <a:rPr lang="nb-NO" dirty="0"/>
            </a:br>
            <a:r>
              <a:rPr lang="nb-NO" dirty="0"/>
              <a:t>Erfaringer med nettsiden vår (oversikt over likepersoner)</a:t>
            </a:r>
          </a:p>
        </p:txBody>
      </p:sp>
      <p:sp>
        <p:nvSpPr>
          <p:cNvPr id="6" name="Plassholder for tekst 5"/>
          <p:cNvSpPr>
            <a:spLocks noGrp="1"/>
          </p:cNvSpPr>
          <p:nvPr>
            <p:ph type="body" sz="quarter" idx="10"/>
          </p:nvPr>
        </p:nvSpPr>
        <p:spPr/>
        <p:txBody>
          <a:bodyPr/>
          <a:lstStyle/>
          <a:p>
            <a:r>
              <a:rPr lang="nb-NO" dirty="0"/>
              <a:t>v/ rådgiver Kristin Benestad</a:t>
            </a:r>
          </a:p>
        </p:txBody>
      </p:sp>
    </p:spTree>
    <p:extLst>
      <p:ext uri="{BB962C8B-B14F-4D97-AF65-F5344CB8AC3E}">
        <p14:creationId xmlns:p14="http://schemas.microsoft.com/office/powerpoint/2010/main" val="306235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Erfaringer med sosiale medier</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a:bodyPr>
          <a:lstStyle/>
          <a:p>
            <a:r>
              <a:rPr lang="nb-NO" dirty="0"/>
              <a:t>Epost og telefon er foretrukne kommunikasjonsmidler, det er det vi formidler på nettsidene våre.</a:t>
            </a:r>
          </a:p>
          <a:p>
            <a:r>
              <a:rPr lang="nb-NO" dirty="0"/>
              <a:t>Pr. dags dato har vi ikke kapasitet til å etablere noe egen kommunikasjonsløsning for likepersonstjenesten eller chatløsning.</a:t>
            </a:r>
          </a:p>
          <a:p>
            <a:r>
              <a:rPr lang="nb-NO" b="1" dirty="0"/>
              <a:t>Men hva med </a:t>
            </a:r>
            <a:r>
              <a:rPr lang="nb-NO" b="1" dirty="0" err="1"/>
              <a:t>facebook</a:t>
            </a:r>
            <a:r>
              <a:rPr lang="nb-NO" b="1" dirty="0"/>
              <a:t>? </a:t>
            </a:r>
            <a:br>
              <a:rPr lang="nb-NO" b="1" dirty="0"/>
            </a:br>
            <a:r>
              <a:rPr lang="nb-NO" dirty="0"/>
              <a:t>Hva er deres erfaringer med å kommunisere en- til-en via Messenger? Er det forventet å gi umiddelbar respons? Er det et krevende format?</a:t>
            </a:r>
            <a:br>
              <a:rPr lang="nb-NO" dirty="0"/>
            </a:br>
            <a:r>
              <a:rPr lang="nb-NO" dirty="0"/>
              <a:t>Blir dere kontaktet på andre kanaler?</a:t>
            </a:r>
          </a:p>
          <a:p>
            <a:pPr marL="0" indent="0">
              <a:buNone/>
            </a:pPr>
            <a:r>
              <a:rPr lang="nb-NO" dirty="0"/>
              <a:t/>
            </a:r>
            <a:br>
              <a:rPr lang="nb-NO" dirty="0"/>
            </a:br>
            <a:endParaRPr lang="nb-NO" dirty="0"/>
          </a:p>
          <a:p>
            <a:endParaRPr lang="nb-NO" dirty="0"/>
          </a:p>
        </p:txBody>
      </p:sp>
    </p:spTree>
    <p:extLst>
      <p:ext uri="{BB962C8B-B14F-4D97-AF65-F5344CB8AC3E}">
        <p14:creationId xmlns:p14="http://schemas.microsoft.com/office/powerpoint/2010/main" val="1619232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3DC74-7265-7660-55DD-D2B4D19F0B92}"/>
              </a:ext>
            </a:extLst>
          </p:cNvPr>
          <p:cNvSpPr>
            <a:spLocks noGrp="1"/>
          </p:cNvSpPr>
          <p:nvPr>
            <p:ph type="title"/>
          </p:nvPr>
        </p:nvSpPr>
        <p:spPr/>
        <p:txBody>
          <a:bodyPr>
            <a:normAutofit/>
          </a:bodyPr>
          <a:lstStyle/>
          <a:p>
            <a:r>
              <a:rPr lang="nb-NO" sz="5400" dirty="0"/>
              <a:t>Erfaringer med facebook-grupper</a:t>
            </a:r>
          </a:p>
        </p:txBody>
      </p:sp>
      <p:sp>
        <p:nvSpPr>
          <p:cNvPr id="3" name="Plassholder for innhold 2">
            <a:extLst>
              <a:ext uri="{FF2B5EF4-FFF2-40B4-BE49-F238E27FC236}">
                <a16:creationId xmlns:a16="http://schemas.microsoft.com/office/drawing/2014/main" id="{E92C91D6-4010-93CF-101F-6644E7D3252D}"/>
              </a:ext>
            </a:extLst>
          </p:cNvPr>
          <p:cNvSpPr>
            <a:spLocks noGrp="1"/>
          </p:cNvSpPr>
          <p:nvPr>
            <p:ph sz="half" idx="1"/>
          </p:nvPr>
        </p:nvSpPr>
        <p:spPr/>
        <p:txBody>
          <a:bodyPr>
            <a:normAutofit fontScale="62500" lnSpcReduction="20000"/>
          </a:bodyPr>
          <a:lstStyle/>
          <a:p>
            <a:r>
              <a:rPr lang="nb-NO" b="1" u="sng" dirty="0"/>
              <a:t>CP-foreningen: Ungdomsnettverket (CPU) </a:t>
            </a:r>
            <a:r>
              <a:rPr lang="nb-NO" dirty="0"/>
              <a:t/>
            </a:r>
            <a:br>
              <a:rPr lang="nb-NO" dirty="0"/>
            </a:br>
            <a:r>
              <a:rPr lang="nb-NO" dirty="0"/>
              <a:t>22 medlemmer, CP-foreningen er moderator.</a:t>
            </a:r>
          </a:p>
          <a:p>
            <a:r>
              <a:rPr lang="nb-NO" b="1" u="sng" dirty="0"/>
              <a:t>CP-foreningen: Nettverket for småbarnsforeldre</a:t>
            </a:r>
            <a:r>
              <a:rPr lang="nb-NO" dirty="0"/>
              <a:t/>
            </a:r>
            <a:br>
              <a:rPr lang="nb-NO" dirty="0"/>
            </a:br>
            <a:r>
              <a:rPr lang="nb-NO" dirty="0"/>
              <a:t>170 medlemmer, CP-foreningen er moderator</a:t>
            </a:r>
          </a:p>
          <a:p>
            <a:r>
              <a:rPr lang="nb-NO" b="1" u="sng" dirty="0"/>
              <a:t>For oss med mild grad av CP </a:t>
            </a:r>
            <a:r>
              <a:rPr lang="nb-NO" dirty="0"/>
              <a:t/>
            </a:r>
            <a:br>
              <a:rPr lang="nb-NO" dirty="0"/>
            </a:br>
            <a:r>
              <a:rPr lang="nb-NO" dirty="0"/>
              <a:t>481 medlemmer, Tone Telnes og Jenny- Irene Holte er moderatorer.</a:t>
            </a:r>
            <a:br>
              <a:rPr lang="nb-NO" dirty="0"/>
            </a:br>
            <a:r>
              <a:rPr lang="nb-NO" dirty="0"/>
              <a:t>Begge er med i arbeidsgruppa for voksne med lett grad av CP og Jenny er også likeperson.</a:t>
            </a:r>
          </a:p>
          <a:p>
            <a:r>
              <a:rPr lang="nb-NO" b="1" u="sng" dirty="0"/>
              <a:t>Enda bedre med Beste – Besteforeldre til barn med CP </a:t>
            </a:r>
            <a:r>
              <a:rPr lang="nb-NO" dirty="0"/>
              <a:t/>
            </a:r>
            <a:br>
              <a:rPr lang="nb-NO" dirty="0"/>
            </a:br>
            <a:r>
              <a:rPr lang="nb-NO" dirty="0"/>
              <a:t>37 medlemmer, Hans Gustav Engen (bestefar)</a:t>
            </a:r>
          </a:p>
          <a:p>
            <a:r>
              <a:rPr lang="nb-NO" b="1" u="sng" dirty="0"/>
              <a:t>Foreldre til tenåringer med alvorlig grad av CP</a:t>
            </a:r>
            <a:r>
              <a:rPr lang="nb-NO" dirty="0"/>
              <a:t/>
            </a:r>
            <a:br>
              <a:rPr lang="nb-NO" dirty="0"/>
            </a:br>
            <a:r>
              <a:rPr lang="nb-NO" dirty="0"/>
              <a:t>Har en egen tråd/chat på Messenger</a:t>
            </a:r>
          </a:p>
          <a:p>
            <a:pPr marL="0" indent="0">
              <a:buNone/>
            </a:pPr>
            <a:endParaRPr lang="nb-NO" dirty="0"/>
          </a:p>
          <a:p>
            <a:endParaRPr lang="nb-NO" dirty="0"/>
          </a:p>
          <a:p>
            <a:endParaRPr lang="nb-NO" dirty="0"/>
          </a:p>
        </p:txBody>
      </p:sp>
      <p:sp>
        <p:nvSpPr>
          <p:cNvPr id="4" name="Plassholder for innhold 3">
            <a:extLst>
              <a:ext uri="{FF2B5EF4-FFF2-40B4-BE49-F238E27FC236}">
                <a16:creationId xmlns:a16="http://schemas.microsoft.com/office/drawing/2014/main" id="{5BB04F40-9124-5CFA-140B-500B967F8736}"/>
              </a:ext>
            </a:extLst>
          </p:cNvPr>
          <p:cNvSpPr>
            <a:spLocks noGrp="1"/>
          </p:cNvSpPr>
          <p:nvPr>
            <p:ph sz="half" idx="2"/>
          </p:nvPr>
        </p:nvSpPr>
        <p:spPr/>
        <p:txBody>
          <a:bodyPr>
            <a:normAutofit fontScale="62500" lnSpcReduction="20000"/>
          </a:bodyPr>
          <a:lstStyle/>
          <a:p>
            <a:endParaRPr lang="nb-NO" dirty="0"/>
          </a:p>
          <a:p>
            <a:r>
              <a:rPr lang="nb-NO" sz="5100" dirty="0"/>
              <a:t>Har vi større potensial når det gjelder facebook-grupper? </a:t>
            </a:r>
          </a:p>
          <a:p>
            <a:r>
              <a:rPr lang="nb-NO" sz="5100" dirty="0"/>
              <a:t>Hva kan likepersoner bidra med i disse facebook-gruppene? </a:t>
            </a:r>
          </a:p>
          <a:p>
            <a:r>
              <a:rPr lang="nb-NO" sz="5100" dirty="0"/>
              <a:t>Er vi bevisste nok på likepersonsrollen?</a:t>
            </a:r>
            <a:br>
              <a:rPr lang="nb-NO" sz="5100" dirty="0"/>
            </a:br>
            <a:r>
              <a:rPr lang="nb-NO" sz="5100" dirty="0"/>
              <a:t/>
            </a:r>
            <a:br>
              <a:rPr lang="nb-NO" sz="5100" dirty="0"/>
            </a:br>
            <a:endParaRPr lang="nb-NO" sz="5100" dirty="0"/>
          </a:p>
          <a:p>
            <a:endParaRPr lang="nb-NO" dirty="0"/>
          </a:p>
        </p:txBody>
      </p:sp>
    </p:spTree>
    <p:extLst>
      <p:ext uri="{BB962C8B-B14F-4D97-AF65-F5344CB8AC3E}">
        <p14:creationId xmlns:p14="http://schemas.microsoft.com/office/powerpoint/2010/main" val="2445902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Erfaringer med Instagram</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lstStyle/>
          <a:p>
            <a:r>
              <a:rPr lang="nb-NO" u="sng" dirty="0" err="1"/>
              <a:t>Cpunorge</a:t>
            </a:r>
            <a:r>
              <a:rPr lang="nb-NO" dirty="0"/>
              <a:t> – ukentlige hoster – deler hverdagsglimt, tips og triks.</a:t>
            </a:r>
            <a:br>
              <a:rPr lang="nb-NO" dirty="0"/>
            </a:br>
            <a:r>
              <a:rPr lang="nb-NO" dirty="0"/>
              <a:t>739 </a:t>
            </a:r>
            <a:r>
              <a:rPr lang="nb-NO" dirty="0" err="1"/>
              <a:t>følgere</a:t>
            </a:r>
            <a:r>
              <a:rPr lang="nb-NO" dirty="0"/>
              <a:t> – veldig vellykket</a:t>
            </a:r>
          </a:p>
          <a:p>
            <a:r>
              <a:rPr lang="nb-NO" u="sng" dirty="0" err="1"/>
              <a:t>Funkisstine</a:t>
            </a:r>
            <a:r>
              <a:rPr lang="nb-NO" dirty="0"/>
              <a:t> – Erfaringer, tips og informasjon om det å ha synlig/usynlig funksjonsnedsettelser – allerede 368 </a:t>
            </a:r>
            <a:r>
              <a:rPr lang="nb-NO" dirty="0" err="1"/>
              <a:t>følgere</a:t>
            </a:r>
            <a:endParaRPr lang="nb-NO" dirty="0"/>
          </a:p>
        </p:txBody>
      </p:sp>
    </p:spTree>
    <p:extLst>
      <p:ext uri="{BB962C8B-B14F-4D97-AF65-F5344CB8AC3E}">
        <p14:creationId xmlns:p14="http://schemas.microsoft.com/office/powerpoint/2010/main" val="3251653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Erfaringer med nettsiden vår</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fontScale="92500" lnSpcReduction="10000"/>
          </a:bodyPr>
          <a:lstStyle/>
          <a:p>
            <a:r>
              <a:rPr lang="nb-NO" dirty="0"/>
              <a:t>I dag er vi delt inn i unge med CP, voksne med CP, foreldre til barn under 18 år og foreldre til barn over 18 år.</a:t>
            </a:r>
          </a:p>
          <a:p>
            <a:r>
              <a:rPr lang="nb-NO" dirty="0"/>
              <a:t>Alle har bilde, telefonnummer, epostadresse, bosted og fødselsdato (eller fødselsdato på barnet)</a:t>
            </a:r>
          </a:p>
          <a:p>
            <a:r>
              <a:rPr lang="nb-NO" dirty="0"/>
              <a:t>I tillegg en tekst om diagnose, erfaringsområder og kompetanseområder.</a:t>
            </a:r>
          </a:p>
          <a:p>
            <a:r>
              <a:rPr lang="nb-NO" dirty="0"/>
              <a:t>Har noen innspill til endringer? Fornyelser?</a:t>
            </a:r>
            <a:br>
              <a:rPr lang="nb-NO" dirty="0"/>
            </a:br>
            <a:r>
              <a:rPr lang="nb-NO" dirty="0"/>
              <a:t>Vi kan differensiere mer enn vi gjør i dag? For eksempel på alder?</a:t>
            </a:r>
            <a:br>
              <a:rPr lang="nb-NO" dirty="0"/>
            </a:br>
            <a:r>
              <a:rPr lang="nb-NO" dirty="0"/>
              <a:t>Mer på bosted?</a:t>
            </a:r>
          </a:p>
          <a:p>
            <a:pPr marL="0" indent="0">
              <a:buNone/>
            </a:pPr>
            <a:r>
              <a:rPr lang="nb-NO" dirty="0"/>
              <a:t/>
            </a:r>
            <a:br>
              <a:rPr lang="nb-NO" dirty="0"/>
            </a:br>
            <a:endParaRPr lang="nb-NO" dirty="0"/>
          </a:p>
          <a:p>
            <a:pPr marL="0" indent="0">
              <a:buNone/>
            </a:pPr>
            <a:r>
              <a:rPr lang="nb-NO" dirty="0"/>
              <a:t/>
            </a:r>
            <a:br>
              <a:rPr lang="nb-NO" dirty="0"/>
            </a:br>
            <a:endParaRPr lang="nb-NO" dirty="0"/>
          </a:p>
        </p:txBody>
      </p:sp>
    </p:spTree>
    <p:extLst>
      <p:ext uri="{BB962C8B-B14F-4D97-AF65-F5344CB8AC3E}">
        <p14:creationId xmlns:p14="http://schemas.microsoft.com/office/powerpoint/2010/main" val="3625505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Kommunikasjon utad – innspill?</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lstStyle/>
          <a:p>
            <a:r>
              <a:rPr lang="nb-NO" dirty="0"/>
              <a:t>Nettsiden</a:t>
            </a:r>
          </a:p>
          <a:p>
            <a:r>
              <a:rPr lang="nb-NO" dirty="0"/>
              <a:t>CP-bladet (fast spalte/oversikt)</a:t>
            </a:r>
          </a:p>
          <a:p>
            <a:r>
              <a:rPr lang="nb-NO" dirty="0"/>
              <a:t>Velkomstbrevet til nye medlemmer</a:t>
            </a:r>
          </a:p>
          <a:p>
            <a:r>
              <a:rPr lang="nb-NO" dirty="0"/>
              <a:t>Redaksjonell omtale (blant annet i neste CP-blad)</a:t>
            </a:r>
          </a:p>
          <a:p>
            <a:r>
              <a:rPr lang="nb-NO" dirty="0"/>
              <a:t>Omtale på Facebook, presentere gruppevis ukentlig framover?</a:t>
            </a:r>
          </a:p>
          <a:p>
            <a:r>
              <a:rPr lang="nb-NO" dirty="0"/>
              <a:t>Omtale på Instagram</a:t>
            </a:r>
          </a:p>
          <a:p>
            <a:r>
              <a:rPr lang="nb-NO" dirty="0"/>
              <a:t>Har dere andre innspill?</a:t>
            </a:r>
            <a:br>
              <a:rPr lang="nb-NO" dirty="0"/>
            </a:br>
            <a:endParaRPr lang="nb-NO" dirty="0"/>
          </a:p>
        </p:txBody>
      </p:sp>
    </p:spTree>
    <p:extLst>
      <p:ext uri="{BB962C8B-B14F-4D97-AF65-F5344CB8AC3E}">
        <p14:creationId xmlns:p14="http://schemas.microsoft.com/office/powerpoint/2010/main" val="324966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Likepersonsarbeid i praksis</a:t>
            </a:r>
          </a:p>
        </p:txBody>
      </p:sp>
      <p:sp>
        <p:nvSpPr>
          <p:cNvPr id="5" name="Undertittel 4"/>
          <p:cNvSpPr>
            <a:spLocks noGrp="1"/>
          </p:cNvSpPr>
          <p:nvPr>
            <p:ph type="subTitle" idx="1"/>
          </p:nvPr>
        </p:nvSpPr>
        <p:spPr/>
        <p:txBody>
          <a:bodyPr>
            <a:normAutofit/>
          </a:bodyPr>
          <a:lstStyle/>
          <a:p>
            <a:r>
              <a:rPr lang="nb-NO" dirty="0"/>
              <a:t>Øvelser i grupper</a:t>
            </a:r>
          </a:p>
        </p:txBody>
      </p:sp>
      <p:sp>
        <p:nvSpPr>
          <p:cNvPr id="6" name="Plassholder for tekst 5"/>
          <p:cNvSpPr>
            <a:spLocks noGrp="1"/>
          </p:cNvSpPr>
          <p:nvPr>
            <p:ph type="body" sz="quarter" idx="10"/>
          </p:nvPr>
        </p:nvSpPr>
        <p:spPr/>
        <p:txBody>
          <a:bodyPr/>
          <a:lstStyle/>
          <a:p>
            <a:r>
              <a:rPr lang="nb-NO" dirty="0"/>
              <a:t>v/ generalsekretær Eva Buschmann</a:t>
            </a:r>
          </a:p>
        </p:txBody>
      </p:sp>
    </p:spTree>
    <p:extLst>
      <p:ext uri="{BB962C8B-B14F-4D97-AF65-F5344CB8AC3E}">
        <p14:creationId xmlns:p14="http://schemas.microsoft.com/office/powerpoint/2010/main" val="1648390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Forslag til gruppearbeid og øvelser</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fontScale="55000" lnSpcReduction="20000"/>
          </a:bodyPr>
          <a:lstStyle/>
          <a:p>
            <a:r>
              <a:rPr lang="nb-NO" sz="5100" dirty="0"/>
              <a:t>Vi deler inn i grupper </a:t>
            </a:r>
            <a:br>
              <a:rPr lang="nb-NO" sz="5100" dirty="0"/>
            </a:br>
            <a:r>
              <a:rPr lang="nb-NO" sz="5100" dirty="0"/>
              <a:t>(bestående av nye og erfarne, se forslag i mappe)</a:t>
            </a:r>
          </a:p>
          <a:p>
            <a:r>
              <a:rPr lang="nb-NO" sz="5100" dirty="0"/>
              <a:t>Deretter øver vi på en samtale </a:t>
            </a:r>
            <a:br>
              <a:rPr lang="nb-NO" sz="5100" dirty="0"/>
            </a:br>
            <a:r>
              <a:rPr lang="nb-NO" sz="5100" dirty="0"/>
              <a:t>(legge opp til et rollespill, fortrinnsvis to og to?)</a:t>
            </a:r>
          </a:p>
          <a:p>
            <a:r>
              <a:rPr lang="nb-NO" sz="5100" dirty="0"/>
              <a:t>Tenk på egenskapene til en likeperson – lytte, empati, legge vekt på muligheter framfor begrensinger,  informere gjennom egne erfaringer,  unngå ekspertrolle.</a:t>
            </a:r>
          </a:p>
          <a:p>
            <a:r>
              <a:rPr lang="nb-NO" sz="5100" dirty="0"/>
              <a:t>Tenk også på grensesetting</a:t>
            </a:r>
          </a:p>
          <a:p>
            <a:r>
              <a:rPr lang="nb-NO" sz="5100" dirty="0"/>
              <a:t>Til slutt, diskuter og evaluer, lær av hverandre.</a:t>
            </a:r>
          </a:p>
          <a:p>
            <a:pPr marL="0" indent="0">
              <a:buNone/>
            </a:pPr>
            <a:r>
              <a:rPr lang="nb-NO" sz="5100" dirty="0"/>
              <a:t/>
            </a:r>
            <a:br>
              <a:rPr lang="nb-NO" sz="5100" dirty="0"/>
            </a:br>
            <a:endParaRPr lang="nb-NO" sz="5100" dirty="0"/>
          </a:p>
          <a:p>
            <a:pPr marL="0" indent="0">
              <a:buNone/>
            </a:pPr>
            <a:r>
              <a:rPr lang="nb-NO" sz="4200" dirty="0"/>
              <a:t/>
            </a:r>
            <a:br>
              <a:rPr lang="nb-NO" sz="4200" dirty="0"/>
            </a:br>
            <a:r>
              <a:rPr lang="nb-NO" dirty="0"/>
              <a:t/>
            </a:r>
            <a:br>
              <a:rPr lang="nb-NO" dirty="0"/>
            </a:br>
            <a:r>
              <a:rPr lang="nb-NO" dirty="0"/>
              <a:t/>
            </a:r>
            <a:br>
              <a:rPr lang="nb-NO" dirty="0"/>
            </a:br>
            <a:endParaRPr lang="nb-NO" dirty="0"/>
          </a:p>
        </p:txBody>
      </p:sp>
    </p:spTree>
    <p:extLst>
      <p:ext uri="{BB962C8B-B14F-4D97-AF65-F5344CB8AC3E}">
        <p14:creationId xmlns:p14="http://schemas.microsoft.com/office/powerpoint/2010/main" val="2208133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093764-41E1-BFFC-2130-2962024C96FF}"/>
              </a:ext>
            </a:extLst>
          </p:cNvPr>
          <p:cNvSpPr>
            <a:spLocks noGrp="1"/>
          </p:cNvSpPr>
          <p:nvPr>
            <p:ph type="title"/>
          </p:nvPr>
        </p:nvSpPr>
        <p:spPr/>
        <p:txBody>
          <a:bodyPr>
            <a:normAutofit/>
          </a:bodyPr>
          <a:lstStyle/>
          <a:p>
            <a:r>
              <a:rPr lang="nb-NO" sz="5400" dirty="0"/>
              <a:t>Forslag til ulike tematikker/scener</a:t>
            </a:r>
          </a:p>
        </p:txBody>
      </p:sp>
      <p:sp>
        <p:nvSpPr>
          <p:cNvPr id="3" name="Plassholder for innhold 2">
            <a:extLst>
              <a:ext uri="{FF2B5EF4-FFF2-40B4-BE49-F238E27FC236}">
                <a16:creationId xmlns:a16="http://schemas.microsoft.com/office/drawing/2014/main" id="{0D426B7F-B06B-82E4-79CE-E66F57A1DB69}"/>
              </a:ext>
            </a:extLst>
          </p:cNvPr>
          <p:cNvSpPr>
            <a:spLocks noGrp="1"/>
          </p:cNvSpPr>
          <p:nvPr>
            <p:ph sz="half" idx="1"/>
          </p:nvPr>
        </p:nvSpPr>
        <p:spPr/>
        <p:txBody>
          <a:bodyPr/>
          <a:lstStyle/>
          <a:p>
            <a:r>
              <a:rPr lang="nb-NO" b="1" dirty="0"/>
              <a:t>Tematikk:</a:t>
            </a:r>
          </a:p>
          <a:p>
            <a:r>
              <a:rPr lang="nb-NO" sz="2400" dirty="0"/>
              <a:t>Nylig fått barn med CP-diagnose</a:t>
            </a:r>
          </a:p>
          <a:p>
            <a:r>
              <a:rPr lang="nb-NO" sz="2400" dirty="0"/>
              <a:t>Aksept rundt det å ha en diagnose</a:t>
            </a:r>
          </a:p>
          <a:p>
            <a:r>
              <a:rPr lang="nb-NO" sz="2400" dirty="0"/>
              <a:t>Tilrettelegging (manglede tilrettelegging) i barnehage, skole, fagbrev og universitet.</a:t>
            </a:r>
          </a:p>
          <a:p>
            <a:r>
              <a:rPr lang="nb-NO" sz="2400" dirty="0"/>
              <a:t>Utfordringer i arbeidslivet, behov for oppfølging, trygd</a:t>
            </a:r>
          </a:p>
          <a:p>
            <a:r>
              <a:rPr lang="nb-NO" sz="2400" dirty="0"/>
              <a:t>Psykisk helse, råd og tips til en bedre livskvalitet.</a:t>
            </a:r>
          </a:p>
          <a:p>
            <a:r>
              <a:rPr lang="nb-NO" sz="2400" dirty="0"/>
              <a:t>Mer aktiv fritid, hva skal til?</a:t>
            </a:r>
          </a:p>
          <a:p>
            <a:r>
              <a:rPr lang="nb-NO" sz="2400" dirty="0"/>
              <a:t>Tilrettelegging for god alderdom, hva bør jeg tenke på?</a:t>
            </a:r>
          </a:p>
        </p:txBody>
      </p:sp>
      <p:sp>
        <p:nvSpPr>
          <p:cNvPr id="4" name="Plassholder for innhold 3">
            <a:extLst>
              <a:ext uri="{FF2B5EF4-FFF2-40B4-BE49-F238E27FC236}">
                <a16:creationId xmlns:a16="http://schemas.microsoft.com/office/drawing/2014/main" id="{8EA52D81-5F7A-8525-B25B-18E007134E22}"/>
              </a:ext>
            </a:extLst>
          </p:cNvPr>
          <p:cNvSpPr>
            <a:spLocks noGrp="1"/>
          </p:cNvSpPr>
          <p:nvPr>
            <p:ph sz="half" idx="2"/>
          </p:nvPr>
        </p:nvSpPr>
        <p:spPr>
          <a:xfrm>
            <a:off x="8461058" y="2592324"/>
            <a:ext cx="6480810" cy="5877306"/>
          </a:xfrm>
        </p:spPr>
        <p:txBody>
          <a:bodyPr/>
          <a:lstStyle/>
          <a:p>
            <a:pPr marL="0" indent="0">
              <a:buNone/>
            </a:pPr>
            <a:r>
              <a:rPr lang="nb-NO" b="1" dirty="0"/>
              <a:t>Karakterer/ulike scenarier</a:t>
            </a:r>
            <a:br>
              <a:rPr lang="nb-NO" b="1" dirty="0"/>
            </a:br>
            <a:r>
              <a:rPr lang="nb-NO" b="1" dirty="0"/>
              <a:t/>
            </a:r>
            <a:br>
              <a:rPr lang="nb-NO" b="1" dirty="0"/>
            </a:br>
            <a:r>
              <a:rPr lang="nb-NO" dirty="0"/>
              <a:t>Spørsmålsstilleren kan ha ulike uttrykk: Sint, resignert, forvirret, fortvilet, naiv…</a:t>
            </a:r>
            <a:br>
              <a:rPr lang="nb-NO" dirty="0"/>
            </a:br>
            <a:endParaRPr lang="nb-NO" dirty="0"/>
          </a:p>
          <a:p>
            <a:pPr marL="0" indent="0">
              <a:buNone/>
            </a:pPr>
            <a:endParaRPr lang="nb-NO" dirty="0"/>
          </a:p>
          <a:p>
            <a:pPr marL="0" indent="0">
              <a:buNone/>
            </a:pPr>
            <a:endParaRPr lang="nb-NO" dirty="0"/>
          </a:p>
        </p:txBody>
      </p:sp>
      <p:sp>
        <p:nvSpPr>
          <p:cNvPr id="5" name="Rektangel: avrundede hjørner 4">
            <a:extLst>
              <a:ext uri="{FF2B5EF4-FFF2-40B4-BE49-F238E27FC236}">
                <a16:creationId xmlns:a16="http://schemas.microsoft.com/office/drawing/2014/main" id="{BFE85C7E-367D-5006-3F13-73DC8E62C86F}"/>
              </a:ext>
            </a:extLst>
          </p:cNvPr>
          <p:cNvSpPr/>
          <p:nvPr/>
        </p:nvSpPr>
        <p:spPr>
          <a:xfrm>
            <a:off x="9101138" y="5429250"/>
            <a:ext cx="5200650" cy="17716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Bruk fantasien? </a:t>
            </a:r>
            <a:br>
              <a:rPr lang="nb-NO" dirty="0"/>
            </a:br>
            <a:r>
              <a:rPr lang="nb-NO" dirty="0"/>
              <a:t>Gå gjerne litt ut av komfortsonen </a:t>
            </a:r>
            <a:r>
              <a:rPr lang="nb-NO" dirty="0">
                <a:sym typeface="Wingdings" panose="05000000000000000000" pitchFamily="2" charset="2"/>
              </a:rPr>
              <a:t></a:t>
            </a:r>
            <a:endParaRPr lang="nb-NO" dirty="0"/>
          </a:p>
        </p:txBody>
      </p:sp>
    </p:spTree>
    <p:extLst>
      <p:ext uri="{BB962C8B-B14F-4D97-AF65-F5344CB8AC3E}">
        <p14:creationId xmlns:p14="http://schemas.microsoft.com/office/powerpoint/2010/main" val="661029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 </a:t>
            </a:r>
          </a:p>
        </p:txBody>
      </p:sp>
      <p:sp>
        <p:nvSpPr>
          <p:cNvPr id="3" name="Plassholder for innhold 2"/>
          <p:cNvSpPr>
            <a:spLocks noGrp="1"/>
          </p:cNvSpPr>
          <p:nvPr>
            <p:ph idx="1"/>
          </p:nvPr>
        </p:nvSpPr>
        <p:spPr/>
        <p:txBody>
          <a:bodyPr>
            <a:normAutofit/>
          </a:bodyPr>
          <a:lstStyle/>
          <a:p>
            <a:pPr marL="0" indent="0">
              <a:buNone/>
            </a:pPr>
            <a:endParaRPr lang="nb-NO" dirty="0">
              <a:solidFill>
                <a:schemeClr val="tx2"/>
              </a:solidFill>
            </a:endParaRPr>
          </a:p>
          <a:p>
            <a:endParaRPr lang="nb-NO" dirty="0">
              <a:solidFill>
                <a:schemeClr val="tx2"/>
              </a:solidFill>
            </a:endParaRPr>
          </a:p>
        </p:txBody>
      </p:sp>
      <p:graphicFrame>
        <p:nvGraphicFramePr>
          <p:cNvPr id="5" name="Tabell 5">
            <a:extLst>
              <a:ext uri="{FF2B5EF4-FFF2-40B4-BE49-F238E27FC236}">
                <a16:creationId xmlns:a16="http://schemas.microsoft.com/office/drawing/2014/main" id="{2C679A3A-FA29-EFAE-7A2B-69A2071A3D48}"/>
              </a:ext>
            </a:extLst>
          </p:cNvPr>
          <p:cNvGraphicFramePr>
            <a:graphicFrameLocks noGrp="1"/>
          </p:cNvGraphicFramePr>
          <p:nvPr>
            <p:extLst>
              <p:ext uri="{D42A27DB-BD31-4B8C-83A1-F6EECF244321}">
                <p14:modId xmlns:p14="http://schemas.microsoft.com/office/powerpoint/2010/main" val="2872754445"/>
              </p:ext>
            </p:extLst>
          </p:nvPr>
        </p:nvGraphicFramePr>
        <p:xfrm>
          <a:off x="1132524" y="691662"/>
          <a:ext cx="12899999" cy="7768885"/>
        </p:xfrm>
        <a:graphic>
          <a:graphicData uri="http://schemas.openxmlformats.org/drawingml/2006/table">
            <a:tbl>
              <a:tblPr firstRow="1" bandRow="1">
                <a:tableStyleId>{5C22544A-7EE6-4342-B048-85BDC9FD1C3A}</a:tableStyleId>
              </a:tblPr>
              <a:tblGrid>
                <a:gridCol w="2525076">
                  <a:extLst>
                    <a:ext uri="{9D8B030D-6E8A-4147-A177-3AD203B41FA5}">
                      <a16:colId xmlns:a16="http://schemas.microsoft.com/office/drawing/2014/main" val="1692203873"/>
                    </a:ext>
                  </a:extLst>
                </a:gridCol>
                <a:gridCol w="10374923">
                  <a:extLst>
                    <a:ext uri="{9D8B030D-6E8A-4147-A177-3AD203B41FA5}">
                      <a16:colId xmlns:a16="http://schemas.microsoft.com/office/drawing/2014/main" val="832596807"/>
                    </a:ext>
                  </a:extLst>
                </a:gridCol>
              </a:tblGrid>
              <a:tr h="749105">
                <a:tc>
                  <a:txBody>
                    <a:bodyPr/>
                    <a:lstStyle/>
                    <a:p>
                      <a:endParaRPr lang="nb-NO" dirty="0"/>
                    </a:p>
                  </a:txBody>
                  <a:tcPr/>
                </a:tc>
                <a:tc>
                  <a:txBody>
                    <a:bodyPr/>
                    <a:lstStyle/>
                    <a:p>
                      <a:r>
                        <a:rPr lang="nb-NO" sz="3200" dirty="0"/>
                        <a:t>Program på søndagen</a:t>
                      </a:r>
                    </a:p>
                  </a:txBody>
                  <a:tcPr/>
                </a:tc>
                <a:extLst>
                  <a:ext uri="{0D108BD9-81ED-4DB2-BD59-A6C34878D82A}">
                    <a16:rowId xmlns:a16="http://schemas.microsoft.com/office/drawing/2014/main" val="541470812"/>
                  </a:ext>
                </a:extLst>
              </a:tr>
              <a:tr h="749105">
                <a:tc>
                  <a:txBody>
                    <a:bodyPr/>
                    <a:lstStyle/>
                    <a:p>
                      <a:r>
                        <a:rPr lang="nb-NO" dirty="0"/>
                        <a:t>Kl. 09.00</a:t>
                      </a:r>
                    </a:p>
                  </a:txBody>
                  <a:tcPr/>
                </a:tc>
                <a:tc>
                  <a:txBody>
                    <a:bodyPr/>
                    <a:lstStyle/>
                    <a:p>
                      <a:r>
                        <a:rPr lang="nb-NO" dirty="0"/>
                        <a:t>Velkommen og møtestart</a:t>
                      </a:r>
                    </a:p>
                  </a:txBody>
                  <a:tcPr/>
                </a:tc>
                <a:extLst>
                  <a:ext uri="{0D108BD9-81ED-4DB2-BD59-A6C34878D82A}">
                    <a16:rowId xmlns:a16="http://schemas.microsoft.com/office/drawing/2014/main" val="3411767822"/>
                  </a:ext>
                </a:extLst>
              </a:tr>
              <a:tr h="749105">
                <a:tc>
                  <a:txBody>
                    <a:bodyPr/>
                    <a:lstStyle/>
                    <a:p>
                      <a:r>
                        <a:rPr lang="nb-NO" dirty="0"/>
                        <a:t>Kl. 09.15-10.00</a:t>
                      </a:r>
                    </a:p>
                  </a:txBody>
                  <a:tcPr/>
                </a:tc>
                <a:tc>
                  <a:txBody>
                    <a:bodyPr/>
                    <a:lstStyle/>
                    <a:p>
                      <a:r>
                        <a:rPr lang="nb-NO" u="sng" dirty="0"/>
                        <a:t>Del 5:</a:t>
                      </a:r>
                      <a:r>
                        <a:rPr lang="nb-NO" u="none" dirty="0"/>
                        <a:t> Digitalt likepersonsarbeid</a:t>
                      </a:r>
                      <a:r>
                        <a:rPr lang="nb-NO" u="sng" dirty="0"/>
                        <a:t/>
                      </a:r>
                      <a:br>
                        <a:rPr lang="nb-NO" u="sng" dirty="0"/>
                      </a:br>
                      <a:r>
                        <a:rPr lang="nb-NO" u="none" dirty="0"/>
                        <a:t>Erfaringer med digitale møter og møteledelse (møtelederrollen).</a:t>
                      </a:r>
                      <a:endParaRPr lang="nb-NO" dirty="0"/>
                    </a:p>
                  </a:txBody>
                  <a:tcPr/>
                </a:tc>
                <a:extLst>
                  <a:ext uri="{0D108BD9-81ED-4DB2-BD59-A6C34878D82A}">
                    <a16:rowId xmlns:a16="http://schemas.microsoft.com/office/drawing/2014/main" val="1054436878"/>
                  </a:ext>
                </a:extLst>
              </a:tr>
              <a:tr h="749105">
                <a:tc>
                  <a:txBody>
                    <a:bodyPr/>
                    <a:lstStyle/>
                    <a:p>
                      <a:r>
                        <a:rPr lang="nb-NO" dirty="0"/>
                        <a:t>Kl. 10.00-10.15</a:t>
                      </a:r>
                    </a:p>
                  </a:txBody>
                  <a:tcPr/>
                </a:tc>
                <a:tc>
                  <a:txBody>
                    <a:bodyPr/>
                    <a:lstStyle/>
                    <a:p>
                      <a:r>
                        <a:rPr lang="nb-NO" dirty="0"/>
                        <a:t>Pause</a:t>
                      </a:r>
                    </a:p>
                  </a:txBody>
                  <a:tcPr/>
                </a:tc>
                <a:extLst>
                  <a:ext uri="{0D108BD9-81ED-4DB2-BD59-A6C34878D82A}">
                    <a16:rowId xmlns:a16="http://schemas.microsoft.com/office/drawing/2014/main" val="1895931793"/>
                  </a:ext>
                </a:extLst>
              </a:tr>
              <a:tr h="749105">
                <a:tc>
                  <a:txBody>
                    <a:bodyPr/>
                    <a:lstStyle/>
                    <a:p>
                      <a:r>
                        <a:rPr lang="nb-NO" dirty="0"/>
                        <a:t>Kl. 10.15-11.oo</a:t>
                      </a:r>
                    </a:p>
                  </a:txBody>
                  <a:tcPr>
                    <a:lnB w="12700" cmpd="sng">
                      <a:noFill/>
                    </a:lnB>
                  </a:tcPr>
                </a:tc>
                <a:tc>
                  <a:txBody>
                    <a:bodyPr/>
                    <a:lstStyle/>
                    <a:p>
                      <a:r>
                        <a:rPr lang="nb-NO" dirty="0"/>
                        <a:t>Nytt materiell: Brosjyre til foreldre som har fått barn med CP-diagnose.</a:t>
                      </a:r>
                      <a:br>
                        <a:rPr lang="nb-NO" dirty="0"/>
                      </a:br>
                      <a:r>
                        <a:rPr lang="nb-NO" dirty="0"/>
                        <a:t>Felles diskusjon om hvordan vi best utnytter det nye materiellet.</a:t>
                      </a:r>
                    </a:p>
                  </a:txBody>
                  <a:tcPr>
                    <a:lnB w="12700" cmpd="sng">
                      <a:noFill/>
                    </a:lnB>
                  </a:tcPr>
                </a:tc>
                <a:extLst>
                  <a:ext uri="{0D108BD9-81ED-4DB2-BD59-A6C34878D82A}">
                    <a16:rowId xmlns:a16="http://schemas.microsoft.com/office/drawing/2014/main" val="381207036"/>
                  </a:ext>
                </a:extLst>
              </a:tr>
              <a:tr h="749105">
                <a:tc>
                  <a:txBody>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lang="nb-NO" dirty="0"/>
                        <a:t>Kl. 11.00-11.30</a:t>
                      </a:r>
                    </a:p>
                    <a:p>
                      <a:endParaRPr lang="nb-NO"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b-NO" u="none" dirty="0"/>
                        <a:t>Pause med utsjekk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01129480"/>
                  </a:ext>
                </a:extLst>
              </a:tr>
              <a:tr h="749105">
                <a:tc>
                  <a:txBody>
                    <a:bodyPr/>
                    <a:lstStyle/>
                    <a:p>
                      <a:r>
                        <a:rPr lang="nb-NO" dirty="0"/>
                        <a:t>Kl. 11.30-12.45</a:t>
                      </a:r>
                    </a:p>
                  </a:txBody>
                  <a:tcPr>
                    <a:lnT w="12700" cmpd="sng">
                      <a:noFill/>
                    </a:lnT>
                    <a:lnB w="12700" cmpd="sng">
                      <a:noFill/>
                    </a:lnB>
                  </a:tcPr>
                </a:tc>
                <a:tc>
                  <a:txBody>
                    <a:bodyPr/>
                    <a:lstStyle/>
                    <a:p>
                      <a:r>
                        <a:rPr lang="nb-NO" u="none" dirty="0"/>
                        <a:t>Hvordan formidler vi best mulig om rettigheter?</a:t>
                      </a:r>
                      <a:br>
                        <a:rPr lang="nb-NO" u="none" dirty="0"/>
                      </a:br>
                      <a:r>
                        <a:rPr lang="nb-NO" u="none" dirty="0"/>
                        <a:t>Erfaringer fra den nasjonale rådgivningstelefonen</a:t>
                      </a:r>
                      <a:br>
                        <a:rPr lang="nb-NO" u="none" dirty="0"/>
                      </a:br>
                      <a:r>
                        <a:rPr lang="nb-NO" u="none" dirty="0"/>
                        <a:t>Felles diskusjon/erfaringsdeling om formidling av rettigheter</a:t>
                      </a:r>
                      <a:br>
                        <a:rPr lang="nb-NO" u="none" dirty="0"/>
                      </a:br>
                      <a:r>
                        <a:rPr lang="nb-NO" u="none" dirty="0"/>
                        <a:t>(enten i grupper eller i plenum).</a:t>
                      </a:r>
                    </a:p>
                  </a:txBody>
                  <a:tcPr>
                    <a:lnT w="12700" cmpd="sng">
                      <a:noFill/>
                    </a:lnT>
                    <a:lnB w="12700" cmpd="sng">
                      <a:noFill/>
                    </a:lnB>
                  </a:tcPr>
                </a:tc>
                <a:extLst>
                  <a:ext uri="{0D108BD9-81ED-4DB2-BD59-A6C34878D82A}">
                    <a16:rowId xmlns:a16="http://schemas.microsoft.com/office/drawing/2014/main" val="1044279651"/>
                  </a:ext>
                </a:extLst>
              </a:tr>
              <a:tr h="749105">
                <a:tc>
                  <a:txBody>
                    <a:bodyPr/>
                    <a:lstStyle/>
                    <a:p>
                      <a:r>
                        <a:rPr lang="nb-NO" dirty="0"/>
                        <a:t>Kl. 12.45-13.00</a:t>
                      </a:r>
                    </a:p>
                  </a:txBody>
                  <a:tcPr>
                    <a:lnT w="12700" cmpd="sng">
                      <a:noFill/>
                    </a:lnT>
                    <a:lnB w="12700" cmpd="sng">
                      <a:noFill/>
                    </a:lnB>
                  </a:tcPr>
                </a:tc>
                <a:tc>
                  <a:txBody>
                    <a:bodyPr/>
                    <a:lstStyle/>
                    <a:p>
                      <a:r>
                        <a:rPr lang="nb-NO" u="none" dirty="0"/>
                        <a:t>Oppsummering av helga</a:t>
                      </a:r>
                    </a:p>
                  </a:txBody>
                  <a:tcPr>
                    <a:lnT w="12700" cmpd="sng">
                      <a:noFill/>
                    </a:lnT>
                    <a:lnB w="12700" cmpd="sng">
                      <a:noFill/>
                    </a:lnB>
                  </a:tcPr>
                </a:tc>
                <a:extLst>
                  <a:ext uri="{0D108BD9-81ED-4DB2-BD59-A6C34878D82A}">
                    <a16:rowId xmlns:a16="http://schemas.microsoft.com/office/drawing/2014/main" val="2145171311"/>
                  </a:ext>
                </a:extLst>
              </a:tr>
              <a:tr h="749105">
                <a:tc>
                  <a:txBody>
                    <a:bodyPr/>
                    <a:lstStyle/>
                    <a:p>
                      <a:r>
                        <a:rPr lang="nb-NO" dirty="0"/>
                        <a:t>Kl. 13.00</a:t>
                      </a:r>
                    </a:p>
                  </a:txBody>
                  <a:tcPr>
                    <a:lnT w="12700" cmpd="sng">
                      <a:noFill/>
                    </a:lnT>
                  </a:tcPr>
                </a:tc>
                <a:tc>
                  <a:txBody>
                    <a:bodyPr/>
                    <a:lstStyle/>
                    <a:p>
                      <a:r>
                        <a:rPr lang="nb-NO" u="none" dirty="0"/>
                        <a:t>Lunsj og avreise</a:t>
                      </a:r>
                    </a:p>
                  </a:txBody>
                  <a:tcPr>
                    <a:lnT w="12700" cmpd="sng">
                      <a:noFill/>
                    </a:lnT>
                  </a:tcPr>
                </a:tc>
                <a:extLst>
                  <a:ext uri="{0D108BD9-81ED-4DB2-BD59-A6C34878D82A}">
                    <a16:rowId xmlns:a16="http://schemas.microsoft.com/office/drawing/2014/main" val="540382161"/>
                  </a:ext>
                </a:extLst>
              </a:tr>
            </a:tbl>
          </a:graphicData>
        </a:graphic>
      </p:graphicFrame>
    </p:spTree>
    <p:extLst>
      <p:ext uri="{BB962C8B-B14F-4D97-AF65-F5344CB8AC3E}">
        <p14:creationId xmlns:p14="http://schemas.microsoft.com/office/powerpoint/2010/main" val="2113067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Velkommen til dag 2</a:t>
            </a:r>
          </a:p>
        </p:txBody>
      </p:sp>
      <p:sp>
        <p:nvSpPr>
          <p:cNvPr id="5" name="Undertittel 4"/>
          <p:cNvSpPr>
            <a:spLocks noGrp="1"/>
          </p:cNvSpPr>
          <p:nvPr>
            <p:ph type="subTitle" idx="1"/>
          </p:nvPr>
        </p:nvSpPr>
        <p:spPr/>
        <p:txBody>
          <a:bodyPr>
            <a:normAutofit/>
          </a:bodyPr>
          <a:lstStyle/>
          <a:p>
            <a:r>
              <a:rPr lang="nb-NO" dirty="0"/>
              <a:t>Rise and </a:t>
            </a:r>
            <a:r>
              <a:rPr lang="nb-NO" dirty="0" err="1"/>
              <a:t>shine</a:t>
            </a:r>
            <a:r>
              <a:rPr lang="nb-NO" dirty="0"/>
              <a:t> </a:t>
            </a:r>
            <a:r>
              <a:rPr lang="nb-NO" dirty="0">
                <a:sym typeface="Wingdings" panose="05000000000000000000" pitchFamily="2" charset="2"/>
              </a:rPr>
              <a:t></a:t>
            </a:r>
            <a:endParaRPr lang="nb-NO" dirty="0"/>
          </a:p>
        </p:txBody>
      </p:sp>
      <p:sp>
        <p:nvSpPr>
          <p:cNvPr id="6" name="Plassholder for tekst 5"/>
          <p:cNvSpPr>
            <a:spLocks noGrp="1"/>
          </p:cNvSpPr>
          <p:nvPr>
            <p:ph type="body" sz="quarter" idx="10"/>
          </p:nvPr>
        </p:nvSpPr>
        <p:spPr/>
        <p:txBody>
          <a:bodyPr/>
          <a:lstStyle/>
          <a:p>
            <a:endParaRPr lang="nb-NO" dirty="0"/>
          </a:p>
        </p:txBody>
      </p:sp>
    </p:spTree>
    <p:extLst>
      <p:ext uri="{BB962C8B-B14F-4D97-AF65-F5344CB8AC3E}">
        <p14:creationId xmlns:p14="http://schemas.microsoft.com/office/powerpoint/2010/main" val="3303345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Del 5 Digitalt likepersonsarbeid</a:t>
            </a:r>
          </a:p>
        </p:txBody>
      </p:sp>
      <p:sp>
        <p:nvSpPr>
          <p:cNvPr id="5" name="Undertittel 4"/>
          <p:cNvSpPr>
            <a:spLocks noGrp="1"/>
          </p:cNvSpPr>
          <p:nvPr>
            <p:ph type="subTitle" idx="1"/>
          </p:nvPr>
        </p:nvSpPr>
        <p:spPr/>
        <p:txBody>
          <a:bodyPr>
            <a:normAutofit/>
          </a:bodyPr>
          <a:lstStyle/>
          <a:p>
            <a:r>
              <a:rPr lang="nb-NO" dirty="0"/>
              <a:t>Erfaringer med digitale møter</a:t>
            </a:r>
            <a:br>
              <a:rPr lang="nb-NO" dirty="0"/>
            </a:br>
            <a:r>
              <a:rPr lang="nb-NO" dirty="0"/>
              <a:t>Erfaringer med møteledelse</a:t>
            </a:r>
          </a:p>
        </p:txBody>
      </p:sp>
      <p:sp>
        <p:nvSpPr>
          <p:cNvPr id="6" name="Plassholder for tekst 5"/>
          <p:cNvSpPr>
            <a:spLocks noGrp="1"/>
          </p:cNvSpPr>
          <p:nvPr>
            <p:ph type="body" sz="quarter" idx="10"/>
          </p:nvPr>
        </p:nvSpPr>
        <p:spPr/>
        <p:txBody>
          <a:bodyPr/>
          <a:lstStyle/>
          <a:p>
            <a:r>
              <a:rPr lang="nb-NO" dirty="0"/>
              <a:t>v/ rådgiver Kristin Benestad</a:t>
            </a:r>
          </a:p>
        </p:txBody>
      </p:sp>
    </p:spTree>
    <p:extLst>
      <p:ext uri="{BB962C8B-B14F-4D97-AF65-F5344CB8AC3E}">
        <p14:creationId xmlns:p14="http://schemas.microsoft.com/office/powerpoint/2010/main" val="360252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Erfaringer med digitale møter</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fontScale="92500" lnSpcReduction="10000"/>
          </a:bodyPr>
          <a:lstStyle/>
          <a:p>
            <a:r>
              <a:rPr lang="nb-NO" dirty="0"/>
              <a:t>Mye digitale møter under koronapandemien.</a:t>
            </a:r>
          </a:p>
          <a:p>
            <a:r>
              <a:rPr lang="nb-NO" dirty="0"/>
              <a:t>Men vi har også gode erfaringer etter pandemien.</a:t>
            </a:r>
          </a:p>
          <a:p>
            <a:r>
              <a:rPr lang="nb-NO" u="sng" dirty="0"/>
              <a:t>Likevel er nok erfaringer delte</a:t>
            </a:r>
            <a:r>
              <a:rPr lang="nb-NO" dirty="0"/>
              <a:t>, med tanke på ulike funksjonsnedsettelser: kognisjon, </a:t>
            </a:r>
            <a:r>
              <a:rPr lang="nb-NO" dirty="0" err="1"/>
              <a:t>fatique</a:t>
            </a:r>
            <a:r>
              <a:rPr lang="nb-NO" dirty="0"/>
              <a:t>, hørsel</a:t>
            </a:r>
          </a:p>
          <a:p>
            <a:r>
              <a:rPr lang="nb-NO" u="sng" dirty="0"/>
              <a:t>Den opplagte fordel:</a:t>
            </a:r>
            <a:r>
              <a:rPr lang="nb-NO" dirty="0"/>
              <a:t> du kan logge deg på hvor som helst i landet!</a:t>
            </a:r>
          </a:p>
          <a:p>
            <a:r>
              <a:rPr lang="nb-NO" dirty="0"/>
              <a:t>Vi har erfaringer med plattformer som Teams, Zoom og </a:t>
            </a:r>
            <a:r>
              <a:rPr lang="nb-NO" dirty="0" err="1"/>
              <a:t>Pexip</a:t>
            </a:r>
            <a:endParaRPr lang="nb-NO" dirty="0"/>
          </a:p>
          <a:p>
            <a:r>
              <a:rPr lang="nb-NO" dirty="0"/>
              <a:t>Alle fylkesledere har fått tilgang til Microsoft 365 og teams gjennom foreningen.</a:t>
            </a:r>
          </a:p>
          <a:p>
            <a:pPr marL="0" indent="0">
              <a:buNone/>
            </a:pPr>
            <a:endParaRPr lang="nb-NO" dirty="0"/>
          </a:p>
          <a:p>
            <a:pPr marL="0" indent="0">
              <a:buNone/>
            </a:pPr>
            <a:r>
              <a:rPr lang="nb-NO" dirty="0"/>
              <a:t/>
            </a:r>
            <a:br>
              <a:rPr lang="nb-NO" dirty="0"/>
            </a:br>
            <a:endParaRPr lang="nb-NO" dirty="0"/>
          </a:p>
        </p:txBody>
      </p:sp>
    </p:spTree>
    <p:extLst>
      <p:ext uri="{BB962C8B-B14F-4D97-AF65-F5344CB8AC3E}">
        <p14:creationId xmlns:p14="http://schemas.microsoft.com/office/powerpoint/2010/main" val="2450061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Eksempler på (gjennomførte) digitale møter</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a:bodyPr>
          <a:lstStyle/>
          <a:p>
            <a:r>
              <a:rPr lang="nb-NO" dirty="0"/>
              <a:t>Kveldsprat og lunsjprat med Helle</a:t>
            </a:r>
          </a:p>
          <a:p>
            <a:r>
              <a:rPr lang="nb-NO" dirty="0"/>
              <a:t>Temamøter i nettverket for småbarnsforeldre</a:t>
            </a:r>
          </a:p>
          <a:p>
            <a:r>
              <a:rPr lang="nb-NO" dirty="0"/>
              <a:t>Temamøter i nettverket for voksne med lett grad av CP</a:t>
            </a:r>
          </a:p>
          <a:p>
            <a:r>
              <a:rPr lang="nb-NO" dirty="0"/>
              <a:t>Temamøter i ungdomsnettverket</a:t>
            </a:r>
          </a:p>
          <a:p>
            <a:r>
              <a:rPr lang="nb-NO" dirty="0"/>
              <a:t>Jevnlige møter for foreldre til tenåringer med alvorlig grad av CP</a:t>
            </a:r>
          </a:p>
          <a:p>
            <a:r>
              <a:rPr lang="nb-NO" dirty="0"/>
              <a:t>Enkelte temamøter i fylkene, blant annet et møte i Møre og Romsdal der habiliteringstjenesten ble invitert. </a:t>
            </a:r>
          </a:p>
          <a:p>
            <a:r>
              <a:rPr lang="nb-NO" b="1" dirty="0"/>
              <a:t>Vi har trolig potensial til å gjøre mer…</a:t>
            </a:r>
            <a:r>
              <a:rPr lang="nb-NO" dirty="0"/>
              <a:t/>
            </a:r>
            <a:br>
              <a:rPr lang="nb-NO" dirty="0"/>
            </a:br>
            <a:endParaRPr lang="nb-NO" dirty="0"/>
          </a:p>
        </p:txBody>
      </p:sp>
    </p:spTree>
    <p:extLst>
      <p:ext uri="{BB962C8B-B14F-4D97-AF65-F5344CB8AC3E}">
        <p14:creationId xmlns:p14="http://schemas.microsoft.com/office/powerpoint/2010/main" val="976189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5400" dirty="0"/>
              <a:t>Flere likepersoner som møteledere?</a:t>
            </a:r>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a:bodyPr>
          <a:lstStyle/>
          <a:p>
            <a:pPr marL="0" indent="0">
              <a:buNone/>
            </a:pPr>
            <a:endParaRPr lang="nb-NO" dirty="0"/>
          </a:p>
          <a:p>
            <a:r>
              <a:rPr lang="nb-NO" b="1" dirty="0"/>
              <a:t>§ 11 i forskriften (</a:t>
            </a:r>
            <a:r>
              <a:rPr lang="nb-NO" b="1" dirty="0" err="1"/>
              <a:t>Bufdir</a:t>
            </a:r>
            <a:r>
              <a:rPr lang="nb-NO" b="1" dirty="0"/>
              <a:t>):</a:t>
            </a:r>
          </a:p>
          <a:p>
            <a:r>
              <a:rPr lang="nb-NO" b="1" dirty="0"/>
              <a:t>Samtale og aktivitetsgruppe: </a:t>
            </a:r>
            <a:r>
              <a:rPr lang="nb-NO" dirty="0"/>
              <a:t>en tidsavgrenset (minimum 45 min) samling ledet av en likeperson</a:t>
            </a:r>
          </a:p>
          <a:p>
            <a:r>
              <a:rPr lang="nb-NO" b="1" dirty="0"/>
              <a:t>Vi trenger flere likepersoner til å lede samtaler og møter med erfaringsutveksling mellom deltagerne!</a:t>
            </a:r>
          </a:p>
          <a:p>
            <a:r>
              <a:rPr lang="nb-NO" dirty="0"/>
              <a:t>Både fysiske møter (eksempelvis storsamlingen) og digitale møter.</a:t>
            </a:r>
          </a:p>
          <a:p>
            <a:r>
              <a:rPr lang="nb-NO" dirty="0"/>
              <a:t>Hva er erfaringene? Hva gjør oss trygge i rollen som møteleder?</a:t>
            </a:r>
            <a:br>
              <a:rPr lang="nb-NO" dirty="0"/>
            </a:br>
            <a:endParaRPr lang="nb-NO" dirty="0"/>
          </a:p>
        </p:txBody>
      </p:sp>
    </p:spTree>
    <p:extLst>
      <p:ext uri="{BB962C8B-B14F-4D97-AF65-F5344CB8AC3E}">
        <p14:creationId xmlns:p14="http://schemas.microsoft.com/office/powerpoint/2010/main" val="3458001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4000" dirty="0"/>
              <a:t>Møtelederrollen til diskusjon (med utgangspunkt digitalt)</a:t>
            </a:r>
            <a:br>
              <a:rPr lang="nb-NO" sz="4000" dirty="0"/>
            </a:br>
            <a:endParaRPr lang="nb-NO" sz="4000" dirty="0"/>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lnSpcReduction="10000"/>
          </a:bodyPr>
          <a:lstStyle/>
          <a:p>
            <a:r>
              <a:rPr lang="nb-NO" sz="3200" dirty="0"/>
              <a:t>Sett av tid til å forberede deg. Gjør deg kjent med deltagerlista, tema og program på forhånd.</a:t>
            </a:r>
          </a:p>
          <a:p>
            <a:r>
              <a:rPr lang="nb-NO" sz="3200" dirty="0"/>
              <a:t>Gjør deg kjent med den digitale plattformen, blant annet hvordan man skal dele dokumenter.</a:t>
            </a:r>
          </a:p>
          <a:p>
            <a:r>
              <a:rPr lang="nb-NO" sz="3200" dirty="0"/>
              <a:t>Forbered en kort innledning på møte, der du ønsker velkommen og introduserer tema og eventuelt innledere.</a:t>
            </a:r>
          </a:p>
          <a:p>
            <a:r>
              <a:rPr lang="nb-NO" sz="3200" dirty="0"/>
              <a:t>Informer om praktiske ting, blant annet hvordan deltagerne skal ta ordet, fastsette/bli enige om antall pauser, redusere unødvendig støy (mute deltagere)</a:t>
            </a:r>
          </a:p>
          <a:p>
            <a:pPr marL="0" indent="0">
              <a:buNone/>
            </a:pPr>
            <a:r>
              <a:rPr lang="nb-NO" sz="3200" dirty="0"/>
              <a:t/>
            </a:r>
            <a:br>
              <a:rPr lang="nb-NO" sz="3200" dirty="0"/>
            </a:br>
            <a:r>
              <a:rPr lang="nb-NO" dirty="0"/>
              <a:t/>
            </a:r>
            <a:br>
              <a:rPr lang="nb-NO" dirty="0"/>
            </a:br>
            <a:endParaRPr lang="nb-NO" dirty="0"/>
          </a:p>
        </p:txBody>
      </p:sp>
    </p:spTree>
    <p:extLst>
      <p:ext uri="{BB962C8B-B14F-4D97-AF65-F5344CB8AC3E}">
        <p14:creationId xmlns:p14="http://schemas.microsoft.com/office/powerpoint/2010/main" val="2233989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7D25ED-A988-A37E-F23B-A0180D3CDFAA}"/>
              </a:ext>
            </a:extLst>
          </p:cNvPr>
          <p:cNvSpPr>
            <a:spLocks noGrp="1"/>
          </p:cNvSpPr>
          <p:nvPr>
            <p:ph type="title"/>
          </p:nvPr>
        </p:nvSpPr>
        <p:spPr/>
        <p:txBody>
          <a:bodyPr>
            <a:normAutofit/>
          </a:bodyPr>
          <a:lstStyle/>
          <a:p>
            <a:r>
              <a:rPr lang="nb-NO" sz="4000" dirty="0"/>
              <a:t>Møtelederrollen (fortsettelse)</a:t>
            </a:r>
            <a:br>
              <a:rPr lang="nb-NO" sz="4000" dirty="0"/>
            </a:br>
            <a:endParaRPr lang="nb-NO" sz="4000" dirty="0"/>
          </a:p>
        </p:txBody>
      </p:sp>
      <p:sp>
        <p:nvSpPr>
          <p:cNvPr id="3" name="Plassholder for innhold 2">
            <a:extLst>
              <a:ext uri="{FF2B5EF4-FFF2-40B4-BE49-F238E27FC236}">
                <a16:creationId xmlns:a16="http://schemas.microsoft.com/office/drawing/2014/main" id="{3DC605C8-9FAD-4E83-ACFE-8BA768555527}"/>
              </a:ext>
            </a:extLst>
          </p:cNvPr>
          <p:cNvSpPr>
            <a:spLocks noGrp="1"/>
          </p:cNvSpPr>
          <p:nvPr>
            <p:ph idx="1"/>
          </p:nvPr>
        </p:nvSpPr>
        <p:spPr/>
        <p:txBody>
          <a:bodyPr>
            <a:normAutofit fontScale="92500" lnSpcReduction="10000"/>
          </a:bodyPr>
          <a:lstStyle/>
          <a:p>
            <a:r>
              <a:rPr lang="nb-NO" sz="3900" dirty="0"/>
              <a:t>Sett av god tid til </a:t>
            </a:r>
            <a:r>
              <a:rPr lang="nb-NO" sz="3900" u="sng" dirty="0"/>
              <a:t>erfaringsutveksling og spørsmålsrunde</a:t>
            </a:r>
            <a:r>
              <a:rPr lang="nb-NO" sz="3900" dirty="0"/>
              <a:t>. </a:t>
            </a:r>
            <a:br>
              <a:rPr lang="nb-NO" sz="3900" dirty="0"/>
            </a:br>
            <a:r>
              <a:rPr lang="nb-NO" sz="3900" dirty="0"/>
              <a:t>Sørg for at </a:t>
            </a:r>
            <a:r>
              <a:rPr lang="nb-NO" sz="3900" u="sng" dirty="0"/>
              <a:t>alle</a:t>
            </a:r>
            <a:r>
              <a:rPr lang="nb-NO" sz="3900" dirty="0"/>
              <a:t> som ber om ordet </a:t>
            </a:r>
            <a:r>
              <a:rPr lang="nb-NO" sz="3900" u="sng" dirty="0"/>
              <a:t>får</a:t>
            </a:r>
            <a:r>
              <a:rPr lang="nb-NO" sz="3900" dirty="0"/>
              <a:t> det. </a:t>
            </a:r>
          </a:p>
          <a:p>
            <a:r>
              <a:rPr lang="nb-NO" sz="3900" dirty="0"/>
              <a:t>Bidra til å gjøre deltagerne trygge, oppfordre til spørsmål og erfaringsutveksling. </a:t>
            </a:r>
          </a:p>
          <a:p>
            <a:r>
              <a:rPr lang="nb-NO" sz="3900" dirty="0"/>
              <a:t>Styre og holde tiden. Det kan være nødvendig å stoppe/korrigere enkelte dersom noen bruker for lang tid.</a:t>
            </a:r>
          </a:p>
          <a:p>
            <a:r>
              <a:rPr lang="nb-NO" sz="3900" dirty="0"/>
              <a:t>Sekretariatet hjelper til, med blant annet</a:t>
            </a:r>
            <a:br>
              <a:rPr lang="nb-NO" sz="3900" dirty="0"/>
            </a:br>
            <a:r>
              <a:rPr lang="nb-NO" sz="3900" dirty="0"/>
              <a:t>lage invitasjon, ta i mot påmeldinger, sende ut lenke til Teams eller andre digitale plattformer. </a:t>
            </a:r>
          </a:p>
          <a:p>
            <a:pPr marL="0" indent="0">
              <a:buNone/>
            </a:pPr>
            <a:r>
              <a:rPr lang="nb-NO" dirty="0"/>
              <a:t/>
            </a:r>
            <a:br>
              <a:rPr lang="nb-NO" dirty="0"/>
            </a:br>
            <a:endParaRPr lang="nb-NO" dirty="0"/>
          </a:p>
        </p:txBody>
      </p:sp>
    </p:spTree>
    <p:extLst>
      <p:ext uri="{BB962C8B-B14F-4D97-AF65-F5344CB8AC3E}">
        <p14:creationId xmlns:p14="http://schemas.microsoft.com/office/powerpoint/2010/main" val="938457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Nytt informasjonsmateriell: til foreldre som har fått et barn med CP-diagnose</a:t>
            </a:r>
          </a:p>
        </p:txBody>
      </p:sp>
      <p:sp>
        <p:nvSpPr>
          <p:cNvPr id="6" name="Plassholder for tekst 5"/>
          <p:cNvSpPr>
            <a:spLocks noGrp="1"/>
          </p:cNvSpPr>
          <p:nvPr>
            <p:ph type="body" sz="quarter" idx="10"/>
          </p:nvPr>
        </p:nvSpPr>
        <p:spPr>
          <a:xfrm>
            <a:off x="2108993" y="6792913"/>
            <a:ext cx="7670800" cy="469900"/>
          </a:xfrm>
        </p:spPr>
        <p:txBody>
          <a:bodyPr/>
          <a:lstStyle/>
          <a:p>
            <a:r>
              <a:rPr lang="nb-NO" dirty="0"/>
              <a:t>v/rådgiver Anita Hanken</a:t>
            </a:r>
          </a:p>
        </p:txBody>
      </p:sp>
    </p:spTree>
    <p:extLst>
      <p:ext uri="{BB962C8B-B14F-4D97-AF65-F5344CB8AC3E}">
        <p14:creationId xmlns:p14="http://schemas.microsoft.com/office/powerpoint/2010/main" val="2811486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Informasjonspakke til nye foreldre</a:t>
            </a:r>
          </a:p>
        </p:txBody>
      </p:sp>
      <p:pic>
        <p:nvPicPr>
          <p:cNvPr id="4" name="Plassholder for innhol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68326" y="2733674"/>
            <a:ext cx="4459632" cy="5472113"/>
          </a:xfrm>
        </p:spPr>
      </p:pic>
      <p:sp>
        <p:nvSpPr>
          <p:cNvPr id="5" name="TekstSylinder 4"/>
          <p:cNvSpPr txBox="1"/>
          <p:nvPr/>
        </p:nvSpPr>
        <p:spPr>
          <a:xfrm>
            <a:off x="1443039" y="2682864"/>
            <a:ext cx="7375206" cy="3908762"/>
          </a:xfrm>
          <a:prstGeom prst="rect">
            <a:avLst/>
          </a:prstGeom>
          <a:noFill/>
        </p:spPr>
        <p:txBody>
          <a:bodyPr wrap="square" rtlCol="0">
            <a:spAutoFit/>
          </a:bodyPr>
          <a:lstStyle/>
          <a:p>
            <a:r>
              <a:rPr lang="nb-NO" sz="2800" b="1" dirty="0"/>
              <a:t>Fire brosjyrer </a:t>
            </a:r>
          </a:p>
          <a:p>
            <a:endParaRPr lang="nb-NO" sz="2800" dirty="0"/>
          </a:p>
          <a:p>
            <a:pPr marL="342900" indent="-342900">
              <a:buFont typeface="Arial" panose="020B0604020202020204" pitchFamily="34" charset="0"/>
              <a:buChar char="•"/>
            </a:pPr>
            <a:r>
              <a:rPr lang="nb-NO" sz="2800" dirty="0"/>
              <a:t>Barn med cerebral parese</a:t>
            </a:r>
          </a:p>
          <a:p>
            <a:pPr marL="342900" indent="-342900">
              <a:buFont typeface="Arial" panose="020B0604020202020204" pitchFamily="34" charset="0"/>
              <a:buChar char="•"/>
            </a:pPr>
            <a:r>
              <a:rPr lang="nb-NO" sz="2800" dirty="0"/>
              <a:t>Rettigheter for barn med cerebral parese</a:t>
            </a:r>
          </a:p>
          <a:p>
            <a:pPr marL="342900" indent="-342900">
              <a:buFont typeface="Arial" panose="020B0604020202020204" pitchFamily="34" charset="0"/>
              <a:buChar char="•"/>
            </a:pPr>
            <a:r>
              <a:rPr lang="nb-NO" sz="2800" dirty="0"/>
              <a:t>Behandling og hjelpemidler</a:t>
            </a:r>
          </a:p>
          <a:p>
            <a:pPr marL="342900" indent="-342900">
              <a:buFont typeface="Arial" panose="020B0604020202020204" pitchFamily="34" charset="0"/>
              <a:buChar char="•"/>
            </a:pPr>
            <a:r>
              <a:rPr lang="nb-NO" sz="2800" dirty="0"/>
              <a:t>Familieliv og søsken</a:t>
            </a:r>
          </a:p>
          <a:p>
            <a:endParaRPr lang="nb-NO" sz="2800" dirty="0"/>
          </a:p>
          <a:p>
            <a:r>
              <a:rPr lang="nb-NO" sz="2800" dirty="0"/>
              <a:t>Utgitt med støtte fra Helsedirektoratet</a:t>
            </a:r>
          </a:p>
          <a:p>
            <a:endParaRPr lang="nb-NO" dirty="0"/>
          </a:p>
        </p:txBody>
      </p:sp>
    </p:spTree>
    <p:extLst>
      <p:ext uri="{BB962C8B-B14F-4D97-AF65-F5344CB8AC3E}">
        <p14:creationId xmlns:p14="http://schemas.microsoft.com/office/powerpoint/2010/main" val="2533627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p:cNvSpPr>
            <a:spLocks noGrp="1"/>
          </p:cNvSpPr>
          <p:nvPr>
            <p:ph type="body" sz="quarter" idx="10"/>
          </p:nvPr>
        </p:nvSpPr>
        <p:spPr>
          <a:xfrm>
            <a:off x="2167413" y="8056723"/>
            <a:ext cx="13321666" cy="617796"/>
          </a:xfrm>
        </p:spPr>
        <p:txBody>
          <a:bodyPr>
            <a:noAutofit/>
          </a:bodyPr>
          <a:lstStyle/>
          <a:p>
            <a:r>
              <a:rPr lang="nb-NO" sz="4800" dirty="0"/>
              <a:t>Foreldre som deler erfaringer = gull verdt!</a:t>
            </a:r>
          </a:p>
        </p:txBody>
      </p:sp>
      <p:sp>
        <p:nvSpPr>
          <p:cNvPr id="3" name="Plassholder for tekst 2"/>
          <p:cNvSpPr>
            <a:spLocks noGrp="1"/>
          </p:cNvSpPr>
          <p:nvPr>
            <p:ph type="body" sz="quarter" idx="11"/>
          </p:nvPr>
        </p:nvSpPr>
        <p:spPr>
          <a:xfrm>
            <a:off x="1260157" y="285750"/>
            <a:ext cx="13321666" cy="7715249"/>
          </a:xfrm>
        </p:spPr>
        <p:txBody>
          <a:bodyPr>
            <a:normAutofit fontScale="55000" lnSpcReduction="20000"/>
          </a:bodyPr>
          <a:lstStyle/>
          <a:p>
            <a:pPr>
              <a:lnSpc>
                <a:spcPct val="120000"/>
              </a:lnSpc>
            </a:pPr>
            <a:r>
              <a:rPr lang="nb-NO" sz="4900" dirty="0"/>
              <a:t>«Vi opplevde å få svært lite informasjon om selve diagnosen cp, både de motoriske utfordringene og hvordan man graderer cp, men ikke minst kognitive vansker og eventuelt </a:t>
            </a:r>
            <a:r>
              <a:rPr lang="nb-NO" sz="4900" dirty="0" err="1"/>
              <a:t>tilleggsdiagnoser</a:t>
            </a:r>
            <a:r>
              <a:rPr lang="nb-NO" sz="4900" dirty="0"/>
              <a:t> som er vanlige. Barnet vårt fikk diagnosen da han var 1 år. Da var vi forberedt på dette, men absolutt ikke på alt som følger med! Vi fikk ingen info om rettigheter, stønader eller hvordan man søker om dette, avlastning og rettigheter rundt dette, hjelpemidler eller at det var lurt å ha en ergoterapeut involvert, IP-plan og koordinator, hva PPT gjør og når det er lurt å koble dem på, pårørendestøtte for oss foreldre og søsken - ingenting! ALT har vi funnet ut av selv, tilfeldigvis hørt om via andre foreldre, </a:t>
            </a:r>
            <a:r>
              <a:rPr lang="nb-NO" sz="4900" dirty="0" err="1"/>
              <a:t>googlet</a:t>
            </a:r>
            <a:r>
              <a:rPr lang="nb-NO" sz="4900" dirty="0"/>
              <a:t> osv. Vi har selv oppsøkt sosionom for å få mer informasjon, det ble ikke automatisk koblet på. Når jeg ser tilbake syns jeg det er helt hårreisende - at vi i vår tyngste tid som foreldre, midt i sorgen og mens vi forsøker å sjonglere familieliv, minimalt med søvn og å akseptere at sønnen vår har en varig funksjonsnedsettelse - ikke automatisk fikk et team rundt oss, eller i det minste en skikkelig informasjonspakke med ALT jeg har nevnt ovenfor slik at det kunne bli litt lettere for oss å navigere i denne ukjente informasjonsjungelen! Mitt håp er at foreldre til barn som får diagnosen cp skal slippe å måtte bruke energi på å finne denne informasjonen selv i en tøff tid, og at de skal føle seg bedre ivaretatt og få bedre informasjon enn vi gjorde».</a:t>
            </a:r>
          </a:p>
          <a:p>
            <a:endParaRPr lang="nb-NO" dirty="0"/>
          </a:p>
        </p:txBody>
      </p:sp>
    </p:spTree>
    <p:extLst>
      <p:ext uri="{BB962C8B-B14F-4D97-AF65-F5344CB8AC3E}">
        <p14:creationId xmlns:p14="http://schemas.microsoft.com/office/powerpoint/2010/main" val="119148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5307DA-E7F6-6F0F-BC51-4624796E1F15}"/>
              </a:ext>
            </a:extLst>
          </p:cNvPr>
          <p:cNvSpPr>
            <a:spLocks noGrp="1"/>
          </p:cNvSpPr>
          <p:nvPr>
            <p:ph type="title"/>
          </p:nvPr>
        </p:nvSpPr>
        <p:spPr/>
        <p:txBody>
          <a:bodyPr>
            <a:normAutofit/>
          </a:bodyPr>
          <a:lstStyle/>
          <a:p>
            <a:r>
              <a:rPr lang="nb-NO" sz="5400" dirty="0"/>
              <a:t>Målsettinger med kurset</a:t>
            </a:r>
          </a:p>
        </p:txBody>
      </p:sp>
      <p:sp>
        <p:nvSpPr>
          <p:cNvPr id="3" name="Plassholder for innhold 2">
            <a:extLst>
              <a:ext uri="{FF2B5EF4-FFF2-40B4-BE49-F238E27FC236}">
                <a16:creationId xmlns:a16="http://schemas.microsoft.com/office/drawing/2014/main" id="{B2932DEE-F9C2-903B-2DB4-9A43CA92B811}"/>
              </a:ext>
            </a:extLst>
          </p:cNvPr>
          <p:cNvSpPr>
            <a:spLocks noGrp="1"/>
          </p:cNvSpPr>
          <p:nvPr>
            <p:ph idx="1"/>
          </p:nvPr>
        </p:nvSpPr>
        <p:spPr/>
        <p:txBody>
          <a:bodyPr>
            <a:normAutofit/>
          </a:bodyPr>
          <a:lstStyle/>
          <a:p>
            <a:r>
              <a:rPr lang="nb-NO" sz="3600" dirty="0"/>
              <a:t>Gi en innføring i likepersonsarbeid </a:t>
            </a:r>
          </a:p>
          <a:p>
            <a:r>
              <a:rPr lang="nb-NO" sz="3600" dirty="0"/>
              <a:t>Vise viktigheten av likepersonsarbeidet i CP-foreningen</a:t>
            </a:r>
          </a:p>
          <a:p>
            <a:r>
              <a:rPr lang="nb-NO" sz="3600" dirty="0"/>
              <a:t>Gjøre det interessant  både for nye og erfarne</a:t>
            </a:r>
          </a:p>
          <a:p>
            <a:r>
              <a:rPr lang="nb-NO" sz="3600" dirty="0"/>
              <a:t>Rekruttere/lære opp nye/innstille til sentralstyret</a:t>
            </a:r>
          </a:p>
          <a:p>
            <a:r>
              <a:rPr lang="nb-NO" sz="3600" dirty="0"/>
              <a:t>Dele erfaringer (på tvers av grupper, alder og erfaring)</a:t>
            </a:r>
          </a:p>
          <a:p>
            <a:r>
              <a:rPr lang="nb-NO" sz="3600" dirty="0"/>
              <a:t>Diskutere noen nye problemstillinger som f. eks sosiale medier, facebook-grupper, digitale møter</a:t>
            </a:r>
          </a:p>
          <a:p>
            <a:r>
              <a:rPr lang="nb-NO" sz="3600" dirty="0"/>
              <a:t>Motta innspill til likepersonsarbeidet og videre prioriteringer</a:t>
            </a:r>
            <a:endParaRPr lang="nb-NO" sz="4400" dirty="0"/>
          </a:p>
        </p:txBody>
      </p:sp>
    </p:spTree>
    <p:extLst>
      <p:ext uri="{BB962C8B-B14F-4D97-AF65-F5344CB8AC3E}">
        <p14:creationId xmlns:p14="http://schemas.microsoft.com/office/powerpoint/2010/main" val="947517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Barn med cerebral parese</a:t>
            </a:r>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0157" y="2557334"/>
            <a:ext cx="4783456" cy="5842332"/>
          </a:xfr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50" y="2077799"/>
            <a:ext cx="6450805" cy="6673629"/>
          </a:xfrm>
          <a:prstGeom prst="rect">
            <a:avLst/>
          </a:prstGeom>
        </p:spPr>
      </p:pic>
    </p:spTree>
    <p:extLst>
      <p:ext uri="{BB962C8B-B14F-4D97-AF65-F5344CB8AC3E}">
        <p14:creationId xmlns:p14="http://schemas.microsoft.com/office/powerpoint/2010/main" val="2076889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400" dirty="0"/>
              <a:t>Medisinsk info er kvalitetssikret av barnelege Guro Andersen og psykologspesialist Kristine Stadskleiv</a:t>
            </a:r>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8945" y="2357288"/>
            <a:ext cx="10301482" cy="6043762"/>
          </a:xfrm>
        </p:spPr>
      </p:pic>
    </p:spTree>
    <p:extLst>
      <p:ext uri="{BB962C8B-B14F-4D97-AF65-F5344CB8AC3E}">
        <p14:creationId xmlns:p14="http://schemas.microsoft.com/office/powerpoint/2010/main" val="3021596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7"/>
            <a:ext cx="13861732" cy="1326452"/>
          </a:xfrm>
        </p:spPr>
        <p:txBody>
          <a:bodyPr/>
          <a:lstStyle/>
          <a:p>
            <a:r>
              <a:rPr lang="nb-NO" dirty="0"/>
              <a:t>Rettigheter</a:t>
            </a:r>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4832" y="2137099"/>
            <a:ext cx="5238856" cy="6370708"/>
          </a:xfrm>
        </p:spPr>
      </p:pic>
      <p:pic>
        <p:nvPicPr>
          <p:cNvPr id="5" name="Bilde 4"/>
          <p:cNvPicPr>
            <a:picLocks noChangeAspect="1"/>
          </p:cNvPicPr>
          <p:nvPr/>
        </p:nvPicPr>
        <p:blipFill>
          <a:blip r:embed="rId3"/>
          <a:stretch>
            <a:fillRect/>
          </a:stretch>
        </p:blipFill>
        <p:spPr>
          <a:xfrm>
            <a:off x="7014795" y="1306658"/>
            <a:ext cx="8222824" cy="7388430"/>
          </a:xfrm>
          <a:prstGeom prst="rect">
            <a:avLst/>
          </a:prstGeom>
        </p:spPr>
      </p:pic>
    </p:spTree>
    <p:extLst>
      <p:ext uri="{BB962C8B-B14F-4D97-AF65-F5344CB8AC3E}">
        <p14:creationId xmlns:p14="http://schemas.microsoft.com/office/powerpoint/2010/main" val="13087080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521494"/>
            <a:ext cx="13861732" cy="1566827"/>
          </a:xfrm>
        </p:spPr>
        <p:txBody>
          <a:bodyPr>
            <a:normAutofit/>
          </a:bodyPr>
          <a:lstStyle/>
          <a:p>
            <a:r>
              <a:rPr lang="nb-NO" sz="3600" dirty="0"/>
              <a:t>Kvalitetssikret av Atle Larsen, jurist v/</a:t>
            </a:r>
            <a:r>
              <a:rPr lang="nb-NO" sz="3600" dirty="0" err="1"/>
              <a:t>FFOs</a:t>
            </a:r>
            <a:r>
              <a:rPr lang="nb-NO" sz="3600" dirty="0"/>
              <a:t> rettighetssenter</a:t>
            </a:r>
            <a:br>
              <a:rPr lang="nb-NO" sz="3600" dirty="0"/>
            </a:br>
            <a:endParaRPr lang="nb-NO" sz="3600" dirty="0"/>
          </a:p>
        </p:txBody>
      </p:sp>
      <p:pic>
        <p:nvPicPr>
          <p:cNvPr id="4" name="Plassholder for innhold 3"/>
          <p:cNvPicPr>
            <a:picLocks noGrp="1" noChangeAspect="1"/>
          </p:cNvPicPr>
          <p:nvPr>
            <p:ph idx="1"/>
          </p:nvPr>
        </p:nvPicPr>
        <p:blipFill>
          <a:blip r:embed="rId2"/>
          <a:stretch>
            <a:fillRect/>
          </a:stretch>
        </p:blipFill>
        <p:spPr>
          <a:xfrm>
            <a:off x="2683191" y="2088321"/>
            <a:ext cx="11015664" cy="6700815"/>
          </a:xfrm>
          <a:prstGeom prst="rect">
            <a:avLst/>
          </a:prstGeom>
        </p:spPr>
      </p:pic>
    </p:spTree>
    <p:extLst>
      <p:ext uri="{BB962C8B-B14F-4D97-AF65-F5344CB8AC3E}">
        <p14:creationId xmlns:p14="http://schemas.microsoft.com/office/powerpoint/2010/main" val="956688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Hjelpemidler og behandling</a:t>
            </a:r>
          </a:p>
        </p:txBody>
      </p:sp>
      <p:pic>
        <p:nvPicPr>
          <p:cNvPr id="4" name="Plassholder for innhold 3"/>
          <p:cNvPicPr>
            <a:picLocks noGrp="1" noChangeAspect="1"/>
          </p:cNvPicPr>
          <p:nvPr>
            <p:ph idx="1"/>
          </p:nvPr>
        </p:nvPicPr>
        <p:blipFill>
          <a:blip r:embed="rId2"/>
          <a:stretch>
            <a:fillRect/>
          </a:stretch>
        </p:blipFill>
        <p:spPr>
          <a:xfrm>
            <a:off x="1361989" y="2697957"/>
            <a:ext cx="4615035" cy="5472113"/>
          </a:xfrm>
          <a:prstGeom prst="rect">
            <a:avLst/>
          </a:prstGeom>
        </p:spPr>
      </p:pic>
      <p:pic>
        <p:nvPicPr>
          <p:cNvPr id="5" name="Bilde 4"/>
          <p:cNvPicPr>
            <a:picLocks noChangeAspect="1"/>
          </p:cNvPicPr>
          <p:nvPr/>
        </p:nvPicPr>
        <p:blipFill>
          <a:blip r:embed="rId3"/>
          <a:stretch>
            <a:fillRect/>
          </a:stretch>
        </p:blipFill>
        <p:spPr>
          <a:xfrm>
            <a:off x="7641085" y="2165028"/>
            <a:ext cx="7167909" cy="6364609"/>
          </a:xfrm>
          <a:prstGeom prst="rect">
            <a:avLst/>
          </a:prstGeom>
        </p:spPr>
      </p:pic>
    </p:spTree>
    <p:extLst>
      <p:ext uri="{BB962C8B-B14F-4D97-AF65-F5344CB8AC3E}">
        <p14:creationId xmlns:p14="http://schemas.microsoft.com/office/powerpoint/2010/main" val="2726051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800" dirty="0"/>
              <a:t>Kvalitetssikret av Guro Andersen og Kristine Stadskleiv</a:t>
            </a:r>
          </a:p>
        </p:txBody>
      </p:sp>
      <p:pic>
        <p:nvPicPr>
          <p:cNvPr id="4" name="Plassholder for innhold 3"/>
          <p:cNvPicPr>
            <a:picLocks noGrp="1" noChangeAspect="1"/>
          </p:cNvPicPr>
          <p:nvPr>
            <p:ph idx="1"/>
          </p:nvPr>
        </p:nvPicPr>
        <p:blipFill>
          <a:blip r:embed="rId2"/>
          <a:stretch>
            <a:fillRect/>
          </a:stretch>
        </p:blipFill>
        <p:spPr>
          <a:xfrm>
            <a:off x="8592387" y="3205162"/>
            <a:ext cx="7585951" cy="3759993"/>
          </a:xfrm>
          <a:prstGeom prst="rect">
            <a:avLst/>
          </a:prstGeom>
        </p:spPr>
      </p:pic>
      <p:pic>
        <p:nvPicPr>
          <p:cNvPr id="6" name="Bilde 5"/>
          <p:cNvPicPr>
            <a:picLocks noChangeAspect="1"/>
          </p:cNvPicPr>
          <p:nvPr/>
        </p:nvPicPr>
        <p:blipFill>
          <a:blip r:embed="rId3"/>
          <a:stretch>
            <a:fillRect/>
          </a:stretch>
        </p:blipFill>
        <p:spPr>
          <a:xfrm>
            <a:off x="1006395" y="3007519"/>
            <a:ext cx="6558855" cy="4086225"/>
          </a:xfrm>
          <a:prstGeom prst="rect">
            <a:avLst/>
          </a:prstGeom>
        </p:spPr>
      </p:pic>
    </p:spTree>
    <p:extLst>
      <p:ext uri="{BB962C8B-B14F-4D97-AF65-F5344CB8AC3E}">
        <p14:creationId xmlns:p14="http://schemas.microsoft.com/office/powerpoint/2010/main" val="4149508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107156"/>
            <a:ext cx="13861732" cy="1593057"/>
          </a:xfrm>
        </p:spPr>
        <p:txBody>
          <a:bodyPr>
            <a:normAutofit/>
          </a:bodyPr>
          <a:lstStyle/>
          <a:p>
            <a:r>
              <a:rPr lang="nb-NO" sz="5400" dirty="0"/>
              <a:t>Sitater fra foreldre gjennom alle  brosjyrene</a:t>
            </a:r>
          </a:p>
        </p:txBody>
      </p:sp>
      <p:pic>
        <p:nvPicPr>
          <p:cNvPr id="4" name="Plassholder for innhold 3"/>
          <p:cNvPicPr>
            <a:picLocks noGrp="1" noChangeAspect="1"/>
          </p:cNvPicPr>
          <p:nvPr>
            <p:ph idx="1"/>
          </p:nvPr>
        </p:nvPicPr>
        <p:blipFill>
          <a:blip r:embed="rId2"/>
          <a:stretch>
            <a:fillRect/>
          </a:stretch>
        </p:blipFill>
        <p:spPr>
          <a:xfrm>
            <a:off x="2957513" y="2590800"/>
            <a:ext cx="10758487" cy="6492484"/>
          </a:xfrm>
          <a:prstGeom prst="rect">
            <a:avLst/>
          </a:prstGeom>
        </p:spPr>
      </p:pic>
    </p:spTree>
    <p:extLst>
      <p:ext uri="{BB962C8B-B14F-4D97-AF65-F5344CB8AC3E}">
        <p14:creationId xmlns:p14="http://schemas.microsoft.com/office/powerpoint/2010/main" val="3927386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7207" y="280927"/>
            <a:ext cx="13861732" cy="1376423"/>
          </a:xfrm>
        </p:spPr>
        <p:txBody>
          <a:bodyPr/>
          <a:lstStyle/>
          <a:p>
            <a:r>
              <a:rPr lang="nb-NO" dirty="0"/>
              <a:t>Familieliv og søsken</a:t>
            </a:r>
          </a:p>
        </p:txBody>
      </p:sp>
      <p:pic>
        <p:nvPicPr>
          <p:cNvPr id="4" name="Plassholder for innhold 3"/>
          <p:cNvPicPr>
            <a:picLocks noGrp="1" noChangeAspect="1"/>
          </p:cNvPicPr>
          <p:nvPr>
            <p:ph idx="1"/>
          </p:nvPr>
        </p:nvPicPr>
        <p:blipFill>
          <a:blip r:embed="rId2"/>
          <a:stretch>
            <a:fillRect/>
          </a:stretch>
        </p:blipFill>
        <p:spPr>
          <a:xfrm>
            <a:off x="1260157" y="2208955"/>
            <a:ext cx="5347811" cy="6407284"/>
          </a:xfrm>
          <a:prstGeom prst="rect">
            <a:avLst/>
          </a:prstGeom>
        </p:spPr>
      </p:pic>
      <p:pic>
        <p:nvPicPr>
          <p:cNvPr id="5" name="Bilde 4"/>
          <p:cNvPicPr>
            <a:picLocks noChangeAspect="1"/>
          </p:cNvPicPr>
          <p:nvPr/>
        </p:nvPicPr>
        <p:blipFill>
          <a:blip r:embed="rId3"/>
          <a:stretch>
            <a:fillRect/>
          </a:stretch>
        </p:blipFill>
        <p:spPr>
          <a:xfrm>
            <a:off x="8451055" y="1911088"/>
            <a:ext cx="6919480" cy="6497106"/>
          </a:xfrm>
          <a:prstGeom prst="rect">
            <a:avLst/>
          </a:prstGeom>
        </p:spPr>
      </p:pic>
    </p:spTree>
    <p:extLst>
      <p:ext uri="{BB962C8B-B14F-4D97-AF65-F5344CB8AC3E}">
        <p14:creationId xmlns:p14="http://schemas.microsoft.com/office/powerpoint/2010/main" val="2263709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800" dirty="0"/>
              <a:t>Kvalitetssikret av Nettverket for småbarnsforeldre </a:t>
            </a:r>
          </a:p>
        </p:txBody>
      </p:sp>
      <p:pic>
        <p:nvPicPr>
          <p:cNvPr id="4" name="Plassholder for innhold 3"/>
          <p:cNvPicPr>
            <a:picLocks noGrp="1" noChangeAspect="1"/>
          </p:cNvPicPr>
          <p:nvPr>
            <p:ph idx="1"/>
          </p:nvPr>
        </p:nvPicPr>
        <p:blipFill>
          <a:blip r:embed="rId2"/>
          <a:stretch>
            <a:fillRect/>
          </a:stretch>
        </p:blipFill>
        <p:spPr>
          <a:xfrm>
            <a:off x="2250281" y="2334261"/>
            <a:ext cx="11344275" cy="6283263"/>
          </a:xfrm>
          <a:prstGeom prst="rect">
            <a:avLst/>
          </a:prstGeom>
        </p:spPr>
      </p:pic>
    </p:spTree>
    <p:extLst>
      <p:ext uri="{BB962C8B-B14F-4D97-AF65-F5344CB8AC3E}">
        <p14:creationId xmlns:p14="http://schemas.microsoft.com/office/powerpoint/2010/main" val="26309167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Noen spørsmål til slutt…</a:t>
            </a:r>
          </a:p>
        </p:txBody>
      </p:sp>
      <p:sp>
        <p:nvSpPr>
          <p:cNvPr id="3" name="Plassholder for innhold 2"/>
          <p:cNvSpPr>
            <a:spLocks noGrp="1"/>
          </p:cNvSpPr>
          <p:nvPr>
            <p:ph idx="1"/>
          </p:nvPr>
        </p:nvSpPr>
        <p:spPr>
          <a:xfrm>
            <a:off x="1260157" y="3243263"/>
            <a:ext cx="13861732" cy="4820220"/>
          </a:xfrm>
        </p:spPr>
        <p:txBody>
          <a:bodyPr/>
          <a:lstStyle/>
          <a:p>
            <a:r>
              <a:rPr lang="nb-NO" sz="4000" dirty="0"/>
              <a:t>Hvordan kan vi bruke informasjonsmateriell i </a:t>
            </a:r>
            <a:r>
              <a:rPr lang="nb-NO" sz="4000" dirty="0" err="1"/>
              <a:t>likepersonsarbeidet</a:t>
            </a:r>
            <a:r>
              <a:rPr lang="nb-NO" sz="4000" dirty="0"/>
              <a:t>?</a:t>
            </a:r>
          </a:p>
          <a:p>
            <a:endParaRPr lang="nb-NO" sz="4000" dirty="0"/>
          </a:p>
          <a:p>
            <a:r>
              <a:rPr lang="nb-NO" sz="4000" dirty="0"/>
              <a:t>Hvordan trøste og si ting på en god måte? Hvordan møte den som oppsøker en likeperson? </a:t>
            </a:r>
          </a:p>
        </p:txBody>
      </p:sp>
    </p:spTree>
    <p:extLst>
      <p:ext uri="{BB962C8B-B14F-4D97-AF65-F5344CB8AC3E}">
        <p14:creationId xmlns:p14="http://schemas.microsoft.com/office/powerpoint/2010/main" val="390855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1930400" y="2098430"/>
            <a:ext cx="12723431" cy="2389987"/>
          </a:xfrm>
        </p:spPr>
        <p:txBody>
          <a:bodyPr>
            <a:normAutofit fontScale="90000"/>
          </a:bodyPr>
          <a:lstStyle/>
          <a:p>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6700" dirty="0"/>
              <a:t/>
            </a:r>
            <a:br>
              <a:rPr lang="nb-NO" sz="6700" dirty="0"/>
            </a:br>
            <a:r>
              <a:rPr lang="nb-NO" sz="5300" dirty="0"/>
              <a:t>Del 1: Hva er likepersonsarbeid? </a:t>
            </a:r>
            <a:br>
              <a:rPr lang="nb-NO" sz="5300" dirty="0"/>
            </a:br>
            <a:r>
              <a:rPr lang="nb-NO" sz="5300" dirty="0"/>
              <a:t>Del 2: Hva er en likeperson? </a:t>
            </a:r>
            <a:r>
              <a:rPr lang="nb-NO" dirty="0"/>
              <a:t/>
            </a:r>
            <a:br>
              <a:rPr lang="nb-NO" dirty="0"/>
            </a:br>
            <a:endParaRPr lang="nb-NO" dirty="0"/>
          </a:p>
        </p:txBody>
      </p:sp>
      <p:sp>
        <p:nvSpPr>
          <p:cNvPr id="5" name="Undertittel 4"/>
          <p:cNvSpPr>
            <a:spLocks noGrp="1"/>
          </p:cNvSpPr>
          <p:nvPr>
            <p:ph type="subTitle" idx="1"/>
          </p:nvPr>
        </p:nvSpPr>
        <p:spPr/>
        <p:txBody>
          <a:bodyPr>
            <a:normAutofit/>
          </a:bodyPr>
          <a:lstStyle/>
          <a:p>
            <a:r>
              <a:rPr lang="nb-NO" sz="4800" dirty="0"/>
              <a:t>En generell innføring i likepersonsarbeid og hvorfor det er så viktig?</a:t>
            </a:r>
          </a:p>
        </p:txBody>
      </p:sp>
      <p:sp>
        <p:nvSpPr>
          <p:cNvPr id="6" name="Plassholder for tekst 5"/>
          <p:cNvSpPr>
            <a:spLocks noGrp="1"/>
          </p:cNvSpPr>
          <p:nvPr>
            <p:ph type="body" sz="quarter" idx="10"/>
          </p:nvPr>
        </p:nvSpPr>
        <p:spPr/>
        <p:txBody>
          <a:bodyPr/>
          <a:lstStyle/>
          <a:p>
            <a:r>
              <a:rPr lang="nb-NO" dirty="0"/>
              <a:t>v/ rådgiver Kristin Benestad</a:t>
            </a:r>
          </a:p>
        </p:txBody>
      </p:sp>
    </p:spTree>
    <p:extLst>
      <p:ext uri="{BB962C8B-B14F-4D97-AF65-F5344CB8AC3E}">
        <p14:creationId xmlns:p14="http://schemas.microsoft.com/office/powerpoint/2010/main" val="1255270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normAutofit/>
          </a:bodyPr>
          <a:lstStyle/>
          <a:p>
            <a:r>
              <a:rPr lang="nb-NO" sz="4400" dirty="0"/>
              <a:t>Hva motiverer deg til å være likeperson?</a:t>
            </a:r>
          </a:p>
          <a:p>
            <a:endParaRPr lang="nb-NO" sz="4400" dirty="0"/>
          </a:p>
          <a:p>
            <a:r>
              <a:rPr lang="nb-NO" sz="4400" dirty="0"/>
              <a:t>Hva skjer når vi deler erfaringer? </a:t>
            </a:r>
          </a:p>
          <a:p>
            <a:endParaRPr lang="nb-NO" sz="4400" dirty="0"/>
          </a:p>
          <a:p>
            <a:r>
              <a:rPr lang="nb-NO" sz="4400" dirty="0"/>
              <a:t>Hvor mye skal likepersonen dele av egne erfaringer?  </a:t>
            </a:r>
          </a:p>
        </p:txBody>
      </p:sp>
    </p:spTree>
    <p:extLst>
      <p:ext uri="{BB962C8B-B14F-4D97-AF65-F5344CB8AC3E}">
        <p14:creationId xmlns:p14="http://schemas.microsoft.com/office/powerpoint/2010/main" val="886730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6679406" y="1521619"/>
            <a:ext cx="7679531" cy="2464595"/>
          </a:xfrm>
        </p:spPr>
        <p:txBody>
          <a:bodyPr/>
          <a:lstStyle/>
          <a:p>
            <a:pPr marL="0" indent="0">
              <a:buNone/>
            </a:pPr>
            <a:r>
              <a:rPr lang="nb-NO" sz="4000" dirty="0"/>
              <a:t>CP-foreningen søker stadig midler til nye prosjekter. </a:t>
            </a:r>
          </a:p>
          <a:p>
            <a:pPr marL="0" indent="0">
              <a:buNone/>
            </a:pPr>
            <a:r>
              <a:rPr lang="nb-NO" sz="4000" dirty="0"/>
              <a:t>Har dere ideer til nye prosjekter? </a:t>
            </a:r>
          </a:p>
          <a:p>
            <a:endParaRPr lang="nb-NO" dirty="0"/>
          </a:p>
        </p:txBody>
      </p:sp>
      <p:pic>
        <p:nvPicPr>
          <p:cNvPr id="4" name="Bil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7762" y="1521619"/>
            <a:ext cx="4491037" cy="6736556"/>
          </a:xfrm>
          <a:prstGeom prst="rect">
            <a:avLst/>
          </a:prstGeom>
        </p:spPr>
      </p:pic>
    </p:spTree>
    <p:extLst>
      <p:ext uri="{BB962C8B-B14F-4D97-AF65-F5344CB8AC3E}">
        <p14:creationId xmlns:p14="http://schemas.microsoft.com/office/powerpoint/2010/main" val="8361606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Hvordan formidler vi best mulig om rettigheter?</a:t>
            </a:r>
          </a:p>
        </p:txBody>
      </p:sp>
      <p:sp>
        <p:nvSpPr>
          <p:cNvPr id="5" name="Undertittel 4"/>
          <p:cNvSpPr>
            <a:spLocks noGrp="1"/>
          </p:cNvSpPr>
          <p:nvPr>
            <p:ph type="subTitle" idx="1"/>
          </p:nvPr>
        </p:nvSpPr>
        <p:spPr/>
        <p:txBody>
          <a:bodyPr>
            <a:normAutofit/>
          </a:bodyPr>
          <a:lstStyle/>
          <a:p>
            <a:r>
              <a:rPr lang="nb-NO" sz="4000" dirty="0" smtClean="0"/>
              <a:t>Erfaringer fra den nasjonale rådgivningstelefonen</a:t>
            </a:r>
            <a:endParaRPr lang="nb-NO" sz="4000" dirty="0"/>
          </a:p>
        </p:txBody>
      </p:sp>
      <p:sp>
        <p:nvSpPr>
          <p:cNvPr id="6" name="Plassholder for tekst 5"/>
          <p:cNvSpPr>
            <a:spLocks noGrp="1"/>
          </p:cNvSpPr>
          <p:nvPr>
            <p:ph type="body" sz="quarter" idx="10"/>
          </p:nvPr>
        </p:nvSpPr>
        <p:spPr/>
        <p:txBody>
          <a:bodyPr/>
          <a:lstStyle/>
          <a:p>
            <a:r>
              <a:rPr lang="nb-NO" dirty="0"/>
              <a:t>v/rådgiver Helle </a:t>
            </a:r>
            <a:r>
              <a:rPr lang="nb-NO" dirty="0" smtClean="0"/>
              <a:t>B. Aasheim</a:t>
            </a:r>
            <a:endParaRPr lang="nb-NO" dirty="0"/>
          </a:p>
        </p:txBody>
      </p:sp>
    </p:spTree>
    <p:extLst>
      <p:ext uri="{BB962C8B-B14F-4D97-AF65-F5344CB8AC3E}">
        <p14:creationId xmlns:p14="http://schemas.microsoft.com/office/powerpoint/2010/main" val="3096483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089189" y="1828800"/>
            <a:ext cx="9662983" cy="4806778"/>
          </a:xfrm>
          <a:prstGeom prst="rect">
            <a:avLst/>
          </a:prstGeom>
        </p:spPr>
      </p:pic>
    </p:spTree>
    <p:extLst>
      <p:ext uri="{BB962C8B-B14F-4D97-AF65-F5344CB8AC3E}">
        <p14:creationId xmlns:p14="http://schemas.microsoft.com/office/powerpoint/2010/main" val="4136197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7"/>
            <a:ext cx="6480810" cy="1343056"/>
          </a:xfrm>
        </p:spPr>
        <p:txBody>
          <a:bodyPr>
            <a:normAutofit/>
          </a:bodyPr>
          <a:lstStyle/>
          <a:p>
            <a:r>
              <a:rPr lang="nb-NO" sz="5400" dirty="0" smtClean="0"/>
              <a:t>Antall henvendelser</a:t>
            </a:r>
            <a:endParaRPr lang="nb-NO" sz="5400" dirty="0"/>
          </a:p>
        </p:txBody>
      </p:sp>
      <p:sp>
        <p:nvSpPr>
          <p:cNvPr id="3" name="Plassholder for innhold 2"/>
          <p:cNvSpPr>
            <a:spLocks noGrp="1"/>
          </p:cNvSpPr>
          <p:nvPr>
            <p:ph sz="half" idx="1"/>
          </p:nvPr>
        </p:nvSpPr>
        <p:spPr/>
        <p:txBody>
          <a:bodyPr/>
          <a:lstStyle/>
          <a:p>
            <a:pPr marL="0" indent="0">
              <a:buNone/>
            </a:pPr>
            <a:r>
              <a:rPr lang="nb-NO" dirty="0"/>
              <a:t>I 2019 var det 51 samtaler og 43 </a:t>
            </a:r>
            <a:r>
              <a:rPr lang="nb-NO" dirty="0" smtClean="0"/>
              <a:t>e-poster</a:t>
            </a:r>
          </a:p>
          <a:p>
            <a:pPr marL="0" indent="0">
              <a:buNone/>
            </a:pPr>
            <a:endParaRPr lang="nb-NO" dirty="0"/>
          </a:p>
          <a:p>
            <a:pPr marL="0" indent="0">
              <a:buNone/>
            </a:pPr>
            <a:r>
              <a:rPr lang="nb-NO" dirty="0" smtClean="0"/>
              <a:t>I 2020 registrerte vi cirka 80 henvendelser, på epost og telefon </a:t>
            </a:r>
          </a:p>
          <a:p>
            <a:pPr marL="0" indent="0">
              <a:buNone/>
            </a:pPr>
            <a:endParaRPr lang="nb-NO" dirty="0"/>
          </a:p>
          <a:p>
            <a:pPr marL="0" indent="0">
              <a:buNone/>
            </a:pPr>
            <a:r>
              <a:rPr lang="nb-NO" dirty="0" smtClean="0"/>
              <a:t>I 2021 mottok vi rundt 45 henvendelser, på telefon og epost</a:t>
            </a:r>
          </a:p>
          <a:p>
            <a:pPr marL="0" indent="0">
              <a:buNone/>
            </a:pPr>
            <a:endParaRPr lang="nb-NO" dirty="0"/>
          </a:p>
          <a:p>
            <a:pPr marL="0" indent="0">
              <a:buNone/>
            </a:pPr>
            <a:endParaRPr lang="nb-NO" dirty="0"/>
          </a:p>
        </p:txBody>
      </p:sp>
      <p:pic>
        <p:nvPicPr>
          <p:cNvPr id="5" name="Plassholder for bilde 4"/>
          <p:cNvPicPr>
            <a:picLocks noGrp="1" noChangeAspect="1"/>
          </p:cNvPicPr>
          <p:nvPr>
            <p:ph type="pic" sz="quarter" idx="13"/>
          </p:nvPr>
        </p:nvPicPr>
        <p:blipFill>
          <a:blip r:embed="rId2"/>
          <a:srcRect t="3290" b="3290"/>
          <a:stretch>
            <a:fillRect/>
          </a:stretch>
        </p:blipFill>
        <p:spPr>
          <a:xfrm>
            <a:off x="8461058" y="1853514"/>
            <a:ext cx="6480810" cy="6017070"/>
          </a:xfrm>
          <a:prstGeom prst="rect">
            <a:avLst/>
          </a:prstGeom>
        </p:spPr>
      </p:pic>
    </p:spTree>
    <p:extLst>
      <p:ext uri="{BB962C8B-B14F-4D97-AF65-F5344CB8AC3E}">
        <p14:creationId xmlns:p14="http://schemas.microsoft.com/office/powerpoint/2010/main" val="1192174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07276" y="2309843"/>
            <a:ext cx="9581549" cy="4154984"/>
          </a:xfrm>
          <a:prstGeom prst="rect">
            <a:avLst/>
          </a:prstGeom>
        </p:spPr>
        <p:txBody>
          <a:bodyPr wrap="square">
            <a:spAutoFit/>
          </a:bodyPr>
          <a:lstStyle/>
          <a:p>
            <a:r>
              <a:rPr lang="nb-NO" dirty="0" smtClean="0"/>
              <a:t>Rådgivningstjenesten: </a:t>
            </a:r>
          </a:p>
          <a:p>
            <a:r>
              <a:rPr lang="nb-NO" dirty="0" smtClean="0"/>
              <a:t>«Det </a:t>
            </a:r>
            <a:r>
              <a:rPr lang="nb-NO" dirty="0"/>
              <a:t>var ulike temaer som ble tatt opp i henvendelsene, alt fra spørsmål om hjelpemidler, til kognisjon, til rettigheter. Vi mottok henvendelser fra pårørende i alle aldre, samt ungdom og voksne med CP. For de som er over 18 år, og kanskje også har fått påvist CP i godt voksen alder, kan det være vanskelig å orientere seg i «CP-verdenen». Vi får ofte henvendelser fra voksne med CP som lurer på hvor de kan få hjelp og hvordan de kan søke om dette. En del ringer også for å diskutere vanskelige ting, og psykisk helse er et tema. Vi mottar også henvendelser fra læresteder og lignende, hvor de har elever som de ikke vet hvordan de skal hjelpe</a:t>
            </a:r>
            <a:r>
              <a:rPr lang="nb-NO" dirty="0" smtClean="0"/>
              <a:t>..</a:t>
            </a:r>
            <a:r>
              <a:rPr lang="nb-NO" dirty="0"/>
              <a:t> »</a:t>
            </a:r>
            <a:endParaRPr lang="nb-NO" dirty="0"/>
          </a:p>
        </p:txBody>
      </p:sp>
      <p:sp>
        <p:nvSpPr>
          <p:cNvPr id="3" name="TekstSylinder 2"/>
          <p:cNvSpPr txBox="1"/>
          <p:nvPr/>
        </p:nvSpPr>
        <p:spPr>
          <a:xfrm>
            <a:off x="4707925" y="1482810"/>
            <a:ext cx="4201297" cy="461665"/>
          </a:xfrm>
          <a:prstGeom prst="rect">
            <a:avLst/>
          </a:prstGeom>
          <a:noFill/>
        </p:spPr>
        <p:txBody>
          <a:bodyPr wrap="square" rtlCol="0">
            <a:spAutoFit/>
          </a:bodyPr>
          <a:lstStyle/>
          <a:p>
            <a:pPr algn="ctr"/>
            <a:r>
              <a:rPr lang="nb-NO" b="1" dirty="0" smtClean="0">
                <a:solidFill>
                  <a:srgbClr val="FF0000"/>
                </a:solidFill>
              </a:rPr>
              <a:t>Årsberetning 2019</a:t>
            </a:r>
            <a:endParaRPr lang="nb-NO" b="1" dirty="0">
              <a:solidFill>
                <a:srgbClr val="FF0000"/>
              </a:solidFill>
            </a:endParaRPr>
          </a:p>
        </p:txBody>
      </p:sp>
    </p:spTree>
    <p:extLst>
      <p:ext uri="{BB962C8B-B14F-4D97-AF65-F5344CB8AC3E}">
        <p14:creationId xmlns:p14="http://schemas.microsoft.com/office/powerpoint/2010/main" val="2222509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5"/>
            <a:ext cx="13861732" cy="573511"/>
          </a:xfrm>
        </p:spPr>
        <p:txBody>
          <a:bodyPr>
            <a:normAutofit fontScale="90000"/>
          </a:bodyPr>
          <a:lstStyle/>
          <a:p>
            <a:pPr algn="ctr"/>
            <a:endParaRPr lang="nb-NO" dirty="0"/>
          </a:p>
        </p:txBody>
      </p:sp>
      <p:sp>
        <p:nvSpPr>
          <p:cNvPr id="3" name="TekstSylinder 2"/>
          <p:cNvSpPr txBox="1"/>
          <p:nvPr/>
        </p:nvSpPr>
        <p:spPr>
          <a:xfrm>
            <a:off x="1260157" y="2273643"/>
            <a:ext cx="2508654" cy="461665"/>
          </a:xfrm>
          <a:prstGeom prst="rect">
            <a:avLst/>
          </a:prstGeom>
          <a:noFill/>
        </p:spPr>
        <p:txBody>
          <a:bodyPr wrap="square" rtlCol="0">
            <a:spAutoFit/>
          </a:bodyPr>
          <a:lstStyle/>
          <a:p>
            <a:r>
              <a:rPr lang="nb-NO" dirty="0" smtClean="0"/>
              <a:t>BPA (ofte avslag)</a:t>
            </a:r>
            <a:endParaRPr lang="nb-NO" dirty="0"/>
          </a:p>
        </p:txBody>
      </p:sp>
      <p:sp>
        <p:nvSpPr>
          <p:cNvPr id="5" name="TekstSylinder 4"/>
          <p:cNvSpPr txBox="1"/>
          <p:nvPr/>
        </p:nvSpPr>
        <p:spPr>
          <a:xfrm>
            <a:off x="3768811" y="3138616"/>
            <a:ext cx="2619632" cy="461665"/>
          </a:xfrm>
          <a:prstGeom prst="rect">
            <a:avLst/>
          </a:prstGeom>
          <a:noFill/>
        </p:spPr>
        <p:txBody>
          <a:bodyPr wrap="square" rtlCol="0">
            <a:spAutoFit/>
          </a:bodyPr>
          <a:lstStyle/>
          <a:p>
            <a:r>
              <a:rPr lang="nb-NO" dirty="0" smtClean="0"/>
              <a:t>Skoleskyss </a:t>
            </a:r>
            <a:endParaRPr lang="nb-NO" dirty="0"/>
          </a:p>
        </p:txBody>
      </p:sp>
      <p:sp>
        <p:nvSpPr>
          <p:cNvPr id="6" name="TekstSylinder 5"/>
          <p:cNvSpPr txBox="1"/>
          <p:nvPr/>
        </p:nvSpPr>
        <p:spPr>
          <a:xfrm>
            <a:off x="4707924" y="2273643"/>
            <a:ext cx="2397211" cy="461665"/>
          </a:xfrm>
          <a:prstGeom prst="rect">
            <a:avLst/>
          </a:prstGeom>
          <a:noFill/>
        </p:spPr>
        <p:txBody>
          <a:bodyPr wrap="square" rtlCol="0">
            <a:spAutoFit/>
          </a:bodyPr>
          <a:lstStyle/>
          <a:p>
            <a:r>
              <a:rPr lang="nb-NO" dirty="0" smtClean="0"/>
              <a:t>TT-kort</a:t>
            </a:r>
            <a:endParaRPr lang="nb-NO" dirty="0"/>
          </a:p>
        </p:txBody>
      </p:sp>
      <p:sp>
        <p:nvSpPr>
          <p:cNvPr id="7" name="TekstSylinder 6"/>
          <p:cNvSpPr txBox="1"/>
          <p:nvPr/>
        </p:nvSpPr>
        <p:spPr>
          <a:xfrm>
            <a:off x="1519881" y="4275438"/>
            <a:ext cx="2162433" cy="461665"/>
          </a:xfrm>
          <a:prstGeom prst="rect">
            <a:avLst/>
          </a:prstGeom>
          <a:noFill/>
        </p:spPr>
        <p:txBody>
          <a:bodyPr wrap="square" rtlCol="0">
            <a:spAutoFit/>
          </a:bodyPr>
          <a:lstStyle/>
          <a:p>
            <a:r>
              <a:rPr lang="nb-NO" dirty="0" smtClean="0"/>
              <a:t>Stønad til bil</a:t>
            </a:r>
            <a:endParaRPr lang="nb-NO" dirty="0"/>
          </a:p>
        </p:txBody>
      </p:sp>
      <p:sp>
        <p:nvSpPr>
          <p:cNvPr id="8" name="TekstSylinder 7"/>
          <p:cNvSpPr txBox="1"/>
          <p:nvPr/>
        </p:nvSpPr>
        <p:spPr>
          <a:xfrm>
            <a:off x="5078627" y="4646141"/>
            <a:ext cx="2360141" cy="461665"/>
          </a:xfrm>
          <a:prstGeom prst="rect">
            <a:avLst/>
          </a:prstGeom>
          <a:noFill/>
        </p:spPr>
        <p:txBody>
          <a:bodyPr wrap="square" rtlCol="0">
            <a:spAutoFit/>
          </a:bodyPr>
          <a:lstStyle/>
          <a:p>
            <a:r>
              <a:rPr lang="nb-NO" dirty="0" smtClean="0"/>
              <a:t>Diskriminering</a:t>
            </a:r>
            <a:endParaRPr lang="nb-NO" dirty="0"/>
          </a:p>
        </p:txBody>
      </p:sp>
      <p:sp>
        <p:nvSpPr>
          <p:cNvPr id="9" name="TekstSylinder 8"/>
          <p:cNvSpPr txBox="1"/>
          <p:nvPr/>
        </p:nvSpPr>
        <p:spPr>
          <a:xfrm>
            <a:off x="7895968" y="2735308"/>
            <a:ext cx="2977978" cy="1200329"/>
          </a:xfrm>
          <a:prstGeom prst="rect">
            <a:avLst/>
          </a:prstGeom>
          <a:noFill/>
        </p:spPr>
        <p:txBody>
          <a:bodyPr wrap="square" rtlCol="0">
            <a:spAutoFit/>
          </a:bodyPr>
          <a:lstStyle/>
          <a:p>
            <a:r>
              <a:rPr lang="nb-NO" dirty="0" smtClean="0"/>
              <a:t>ASK (alternativ supplerende kommunikasjon)</a:t>
            </a:r>
            <a:endParaRPr lang="nb-NO" dirty="0"/>
          </a:p>
        </p:txBody>
      </p:sp>
      <p:sp>
        <p:nvSpPr>
          <p:cNvPr id="10" name="TekstSylinder 9"/>
          <p:cNvSpPr txBox="1"/>
          <p:nvPr/>
        </p:nvSpPr>
        <p:spPr>
          <a:xfrm>
            <a:off x="11096368" y="2088321"/>
            <a:ext cx="2261286" cy="830997"/>
          </a:xfrm>
          <a:prstGeom prst="rect">
            <a:avLst/>
          </a:prstGeom>
          <a:noFill/>
        </p:spPr>
        <p:txBody>
          <a:bodyPr wrap="square" rtlCol="0">
            <a:spAutoFit/>
          </a:bodyPr>
          <a:lstStyle/>
          <a:p>
            <a:r>
              <a:rPr lang="nb-NO" dirty="0" smtClean="0"/>
              <a:t>Mat og ernæring</a:t>
            </a:r>
            <a:endParaRPr lang="nb-NO" dirty="0"/>
          </a:p>
        </p:txBody>
      </p:sp>
      <p:sp>
        <p:nvSpPr>
          <p:cNvPr id="11" name="TekstSylinder 10"/>
          <p:cNvSpPr txBox="1"/>
          <p:nvPr/>
        </p:nvSpPr>
        <p:spPr>
          <a:xfrm>
            <a:off x="11467070" y="3600281"/>
            <a:ext cx="2458995" cy="461665"/>
          </a:xfrm>
          <a:prstGeom prst="rect">
            <a:avLst/>
          </a:prstGeom>
          <a:noFill/>
        </p:spPr>
        <p:txBody>
          <a:bodyPr wrap="square" rtlCol="0">
            <a:spAutoFit/>
          </a:bodyPr>
          <a:lstStyle/>
          <a:p>
            <a:r>
              <a:rPr lang="nb-NO" dirty="0" smtClean="0"/>
              <a:t>Mage og tarm</a:t>
            </a:r>
            <a:endParaRPr lang="nb-NO" dirty="0"/>
          </a:p>
        </p:txBody>
      </p:sp>
      <p:sp>
        <p:nvSpPr>
          <p:cNvPr id="12" name="TekstSylinder 11"/>
          <p:cNvSpPr txBox="1"/>
          <p:nvPr/>
        </p:nvSpPr>
        <p:spPr>
          <a:xfrm>
            <a:off x="8958649" y="4646141"/>
            <a:ext cx="2767913" cy="461665"/>
          </a:xfrm>
          <a:prstGeom prst="rect">
            <a:avLst/>
          </a:prstGeom>
          <a:noFill/>
        </p:spPr>
        <p:txBody>
          <a:bodyPr wrap="square" rtlCol="0">
            <a:spAutoFit/>
          </a:bodyPr>
          <a:lstStyle/>
          <a:p>
            <a:r>
              <a:rPr lang="nb-NO" dirty="0" smtClean="0"/>
              <a:t>Hjelp til barbering</a:t>
            </a:r>
            <a:endParaRPr lang="nb-NO" dirty="0"/>
          </a:p>
        </p:txBody>
      </p:sp>
      <p:sp>
        <p:nvSpPr>
          <p:cNvPr id="13" name="TekstSylinder 12"/>
          <p:cNvSpPr txBox="1"/>
          <p:nvPr/>
        </p:nvSpPr>
        <p:spPr>
          <a:xfrm>
            <a:off x="2755557" y="5474043"/>
            <a:ext cx="4151870" cy="461665"/>
          </a:xfrm>
          <a:prstGeom prst="rect">
            <a:avLst/>
          </a:prstGeom>
          <a:noFill/>
        </p:spPr>
        <p:txBody>
          <a:bodyPr wrap="square" rtlCol="0">
            <a:spAutoFit/>
          </a:bodyPr>
          <a:lstStyle/>
          <a:p>
            <a:r>
              <a:rPr lang="nb-NO" dirty="0" smtClean="0"/>
              <a:t>Spastisitetsbehandling</a:t>
            </a:r>
            <a:endParaRPr lang="nb-NO" dirty="0"/>
          </a:p>
        </p:txBody>
      </p:sp>
      <p:sp>
        <p:nvSpPr>
          <p:cNvPr id="14" name="TekstSylinder 13"/>
          <p:cNvSpPr txBox="1"/>
          <p:nvPr/>
        </p:nvSpPr>
        <p:spPr>
          <a:xfrm>
            <a:off x="7265773" y="5770605"/>
            <a:ext cx="3299254" cy="830997"/>
          </a:xfrm>
          <a:prstGeom prst="rect">
            <a:avLst/>
          </a:prstGeom>
          <a:noFill/>
        </p:spPr>
        <p:txBody>
          <a:bodyPr wrap="square" rtlCol="0">
            <a:spAutoFit/>
          </a:bodyPr>
          <a:lstStyle/>
          <a:p>
            <a:r>
              <a:rPr lang="nb-NO" dirty="0" smtClean="0"/>
              <a:t>Fått CP-diagnosen i voksen alder</a:t>
            </a:r>
            <a:endParaRPr lang="nb-NO" dirty="0"/>
          </a:p>
        </p:txBody>
      </p:sp>
      <p:sp>
        <p:nvSpPr>
          <p:cNvPr id="15" name="TekstSylinder 14"/>
          <p:cNvSpPr txBox="1"/>
          <p:nvPr/>
        </p:nvSpPr>
        <p:spPr>
          <a:xfrm>
            <a:off x="12294973" y="4917989"/>
            <a:ext cx="3027405" cy="461665"/>
          </a:xfrm>
          <a:prstGeom prst="rect">
            <a:avLst/>
          </a:prstGeom>
          <a:noFill/>
        </p:spPr>
        <p:txBody>
          <a:bodyPr wrap="square" rtlCol="0">
            <a:spAutoFit/>
          </a:bodyPr>
          <a:lstStyle/>
          <a:p>
            <a:r>
              <a:rPr lang="nb-NO" dirty="0" smtClean="0"/>
              <a:t>Har barnet mitt CP? </a:t>
            </a:r>
            <a:endParaRPr lang="nb-NO" dirty="0"/>
          </a:p>
        </p:txBody>
      </p:sp>
      <p:sp>
        <p:nvSpPr>
          <p:cNvPr id="16" name="TekstSylinder 15"/>
          <p:cNvSpPr txBox="1"/>
          <p:nvPr/>
        </p:nvSpPr>
        <p:spPr>
          <a:xfrm>
            <a:off x="1519881" y="6512011"/>
            <a:ext cx="3373395" cy="830997"/>
          </a:xfrm>
          <a:prstGeom prst="rect">
            <a:avLst/>
          </a:prstGeom>
          <a:noFill/>
        </p:spPr>
        <p:txBody>
          <a:bodyPr wrap="square" rtlCol="0">
            <a:spAutoFit/>
          </a:bodyPr>
          <a:lstStyle/>
          <a:p>
            <a:r>
              <a:rPr lang="nb-NO" dirty="0" smtClean="0"/>
              <a:t>Psykisk helse </a:t>
            </a:r>
          </a:p>
          <a:p>
            <a:endParaRPr lang="nb-NO" dirty="0"/>
          </a:p>
        </p:txBody>
      </p:sp>
      <p:sp>
        <p:nvSpPr>
          <p:cNvPr id="17" name="TekstSylinder 16"/>
          <p:cNvSpPr txBox="1"/>
          <p:nvPr/>
        </p:nvSpPr>
        <p:spPr>
          <a:xfrm>
            <a:off x="5931243" y="6746789"/>
            <a:ext cx="2656703" cy="461665"/>
          </a:xfrm>
          <a:prstGeom prst="rect">
            <a:avLst/>
          </a:prstGeom>
          <a:noFill/>
        </p:spPr>
        <p:txBody>
          <a:bodyPr wrap="square" rtlCol="0">
            <a:spAutoFit/>
          </a:bodyPr>
          <a:lstStyle/>
          <a:p>
            <a:r>
              <a:rPr lang="nb-NO" dirty="0" smtClean="0"/>
              <a:t>Studiestøtte</a:t>
            </a:r>
            <a:endParaRPr lang="nb-NO" dirty="0"/>
          </a:p>
        </p:txBody>
      </p:sp>
      <p:sp>
        <p:nvSpPr>
          <p:cNvPr id="18" name="TekstSylinder 17"/>
          <p:cNvSpPr txBox="1"/>
          <p:nvPr/>
        </p:nvSpPr>
        <p:spPr>
          <a:xfrm>
            <a:off x="11219935" y="6232270"/>
            <a:ext cx="2854411" cy="461665"/>
          </a:xfrm>
          <a:prstGeom prst="rect">
            <a:avLst/>
          </a:prstGeom>
          <a:noFill/>
        </p:spPr>
        <p:txBody>
          <a:bodyPr wrap="square" rtlCol="0">
            <a:spAutoFit/>
          </a:bodyPr>
          <a:lstStyle/>
          <a:p>
            <a:r>
              <a:rPr lang="nb-NO" dirty="0" err="1" smtClean="0"/>
              <a:t>Senfølger</a:t>
            </a:r>
            <a:r>
              <a:rPr lang="nb-NO" dirty="0" smtClean="0"/>
              <a:t> </a:t>
            </a:r>
            <a:endParaRPr lang="nb-NO" dirty="0"/>
          </a:p>
        </p:txBody>
      </p:sp>
      <p:sp>
        <p:nvSpPr>
          <p:cNvPr id="19" name="TekstSylinder 18"/>
          <p:cNvSpPr txBox="1"/>
          <p:nvPr/>
        </p:nvSpPr>
        <p:spPr>
          <a:xfrm>
            <a:off x="8587946" y="7343008"/>
            <a:ext cx="3472249" cy="461665"/>
          </a:xfrm>
          <a:prstGeom prst="rect">
            <a:avLst/>
          </a:prstGeom>
          <a:noFill/>
        </p:spPr>
        <p:txBody>
          <a:bodyPr wrap="square" rtlCol="0">
            <a:spAutoFit/>
          </a:bodyPr>
          <a:lstStyle/>
          <a:p>
            <a:r>
              <a:rPr lang="nb-NO" dirty="0" err="1" smtClean="0"/>
              <a:t>Habiliteringsopphold</a:t>
            </a:r>
            <a:r>
              <a:rPr lang="nb-NO" dirty="0" smtClean="0"/>
              <a:t> </a:t>
            </a:r>
            <a:endParaRPr lang="nb-NO" dirty="0"/>
          </a:p>
        </p:txBody>
      </p:sp>
      <p:sp>
        <p:nvSpPr>
          <p:cNvPr id="20" name="TekstSylinder 19"/>
          <p:cNvSpPr txBox="1"/>
          <p:nvPr/>
        </p:nvSpPr>
        <p:spPr>
          <a:xfrm>
            <a:off x="2903838" y="7574692"/>
            <a:ext cx="3361038" cy="461665"/>
          </a:xfrm>
          <a:prstGeom prst="rect">
            <a:avLst/>
          </a:prstGeom>
          <a:noFill/>
        </p:spPr>
        <p:txBody>
          <a:bodyPr wrap="square" rtlCol="0">
            <a:spAutoFit/>
          </a:bodyPr>
          <a:lstStyle/>
          <a:p>
            <a:r>
              <a:rPr lang="nb-NO" dirty="0" smtClean="0"/>
              <a:t>Hjelpemidler </a:t>
            </a:r>
            <a:endParaRPr lang="nb-NO" dirty="0"/>
          </a:p>
        </p:txBody>
      </p:sp>
      <p:sp>
        <p:nvSpPr>
          <p:cNvPr id="21" name="TekstSylinder 20"/>
          <p:cNvSpPr txBox="1"/>
          <p:nvPr/>
        </p:nvSpPr>
        <p:spPr>
          <a:xfrm>
            <a:off x="5795319" y="8036357"/>
            <a:ext cx="3657600" cy="461665"/>
          </a:xfrm>
          <a:prstGeom prst="rect">
            <a:avLst/>
          </a:prstGeom>
          <a:noFill/>
        </p:spPr>
        <p:txBody>
          <a:bodyPr wrap="square" rtlCol="0">
            <a:spAutoFit/>
          </a:bodyPr>
          <a:lstStyle/>
          <a:p>
            <a:r>
              <a:rPr lang="nb-NO" dirty="0" smtClean="0"/>
              <a:t>Frikort </a:t>
            </a:r>
            <a:endParaRPr lang="nb-NO" dirty="0"/>
          </a:p>
        </p:txBody>
      </p:sp>
      <p:sp>
        <p:nvSpPr>
          <p:cNvPr id="22" name="TekstSylinder 21"/>
          <p:cNvSpPr txBox="1"/>
          <p:nvPr/>
        </p:nvSpPr>
        <p:spPr>
          <a:xfrm>
            <a:off x="4275439" y="4061947"/>
            <a:ext cx="3620529" cy="461665"/>
          </a:xfrm>
          <a:prstGeom prst="rect">
            <a:avLst/>
          </a:prstGeom>
          <a:noFill/>
        </p:spPr>
        <p:txBody>
          <a:bodyPr wrap="square" rtlCol="0">
            <a:spAutoFit/>
          </a:bodyPr>
          <a:lstStyle/>
          <a:p>
            <a:r>
              <a:rPr lang="nb-NO" dirty="0" smtClean="0"/>
              <a:t>Støttekontakt </a:t>
            </a:r>
            <a:r>
              <a:rPr lang="nb-NO" dirty="0" err="1" smtClean="0"/>
              <a:t>vs</a:t>
            </a:r>
            <a:r>
              <a:rPr lang="nb-NO" dirty="0" smtClean="0"/>
              <a:t> BPA</a:t>
            </a:r>
            <a:endParaRPr lang="nb-NO" dirty="0"/>
          </a:p>
        </p:txBody>
      </p:sp>
      <p:sp>
        <p:nvSpPr>
          <p:cNvPr id="23" name="TekstSylinder 22"/>
          <p:cNvSpPr txBox="1"/>
          <p:nvPr/>
        </p:nvSpPr>
        <p:spPr>
          <a:xfrm>
            <a:off x="729049" y="3237470"/>
            <a:ext cx="2681416" cy="461665"/>
          </a:xfrm>
          <a:prstGeom prst="rect">
            <a:avLst/>
          </a:prstGeom>
          <a:noFill/>
        </p:spPr>
        <p:txBody>
          <a:bodyPr wrap="square" rtlCol="0">
            <a:spAutoFit/>
          </a:bodyPr>
          <a:lstStyle/>
          <a:p>
            <a:r>
              <a:rPr lang="nb-NO" dirty="0" smtClean="0"/>
              <a:t>Studieliv </a:t>
            </a:r>
            <a:endParaRPr lang="nb-NO" dirty="0"/>
          </a:p>
        </p:txBody>
      </p:sp>
      <p:sp>
        <p:nvSpPr>
          <p:cNvPr id="24" name="TekstSylinder 23"/>
          <p:cNvSpPr txBox="1"/>
          <p:nvPr/>
        </p:nvSpPr>
        <p:spPr>
          <a:xfrm>
            <a:off x="9539416" y="8036357"/>
            <a:ext cx="4386649" cy="461665"/>
          </a:xfrm>
          <a:prstGeom prst="rect">
            <a:avLst/>
          </a:prstGeom>
          <a:noFill/>
        </p:spPr>
        <p:txBody>
          <a:bodyPr wrap="square" rtlCol="0">
            <a:spAutoFit/>
          </a:bodyPr>
          <a:lstStyle/>
          <a:p>
            <a:r>
              <a:rPr lang="nb-NO" dirty="0" smtClean="0"/>
              <a:t>Rettigheter ved fylte 18</a:t>
            </a:r>
            <a:endParaRPr lang="nb-NO" dirty="0"/>
          </a:p>
        </p:txBody>
      </p:sp>
      <p:sp>
        <p:nvSpPr>
          <p:cNvPr id="25" name="TekstSylinder 24"/>
          <p:cNvSpPr txBox="1"/>
          <p:nvPr/>
        </p:nvSpPr>
        <p:spPr>
          <a:xfrm>
            <a:off x="1433384" y="1162905"/>
            <a:ext cx="4831492" cy="461665"/>
          </a:xfrm>
          <a:prstGeom prst="rect">
            <a:avLst/>
          </a:prstGeom>
          <a:noFill/>
        </p:spPr>
        <p:txBody>
          <a:bodyPr wrap="square" rtlCol="0">
            <a:spAutoFit/>
          </a:bodyPr>
          <a:lstStyle/>
          <a:p>
            <a:r>
              <a:rPr lang="nb-NO" dirty="0" smtClean="0"/>
              <a:t>Overgangen fra barn til voksen </a:t>
            </a:r>
            <a:endParaRPr lang="nb-NO" dirty="0"/>
          </a:p>
        </p:txBody>
      </p:sp>
      <p:sp>
        <p:nvSpPr>
          <p:cNvPr id="26" name="TekstSylinder 25"/>
          <p:cNvSpPr txBox="1"/>
          <p:nvPr/>
        </p:nvSpPr>
        <p:spPr>
          <a:xfrm>
            <a:off x="8031892" y="1162905"/>
            <a:ext cx="2533135" cy="461665"/>
          </a:xfrm>
          <a:prstGeom prst="rect">
            <a:avLst/>
          </a:prstGeom>
          <a:noFill/>
        </p:spPr>
        <p:txBody>
          <a:bodyPr wrap="square" rtlCol="0">
            <a:spAutoFit/>
          </a:bodyPr>
          <a:lstStyle/>
          <a:p>
            <a:r>
              <a:rPr lang="nb-NO" dirty="0" smtClean="0"/>
              <a:t>Førerkort </a:t>
            </a:r>
            <a:endParaRPr lang="nb-NO" dirty="0"/>
          </a:p>
        </p:txBody>
      </p:sp>
      <p:sp>
        <p:nvSpPr>
          <p:cNvPr id="27" name="TekstSylinder 26"/>
          <p:cNvSpPr txBox="1"/>
          <p:nvPr/>
        </p:nvSpPr>
        <p:spPr>
          <a:xfrm>
            <a:off x="12579178" y="1437849"/>
            <a:ext cx="3101546" cy="461665"/>
          </a:xfrm>
          <a:prstGeom prst="rect">
            <a:avLst/>
          </a:prstGeom>
          <a:noFill/>
        </p:spPr>
        <p:txBody>
          <a:bodyPr wrap="square" rtlCol="0">
            <a:spAutoFit/>
          </a:bodyPr>
          <a:lstStyle/>
          <a:p>
            <a:r>
              <a:rPr lang="nb-NO" dirty="0" smtClean="0"/>
              <a:t>Omsorgspenger o.l.</a:t>
            </a:r>
            <a:endParaRPr lang="nb-NO" dirty="0"/>
          </a:p>
        </p:txBody>
      </p:sp>
      <p:sp>
        <p:nvSpPr>
          <p:cNvPr id="28" name="TekstSylinder 27"/>
          <p:cNvSpPr txBox="1"/>
          <p:nvPr/>
        </p:nvSpPr>
        <p:spPr>
          <a:xfrm>
            <a:off x="370703" y="5251622"/>
            <a:ext cx="2150075" cy="461665"/>
          </a:xfrm>
          <a:prstGeom prst="rect">
            <a:avLst/>
          </a:prstGeom>
          <a:noFill/>
        </p:spPr>
        <p:txBody>
          <a:bodyPr wrap="square" rtlCol="0">
            <a:spAutoFit/>
          </a:bodyPr>
          <a:lstStyle/>
          <a:p>
            <a:r>
              <a:rPr lang="nb-NO" dirty="0" smtClean="0"/>
              <a:t>Paraidrett </a:t>
            </a:r>
            <a:endParaRPr lang="nb-NO" dirty="0"/>
          </a:p>
        </p:txBody>
      </p:sp>
      <p:sp>
        <p:nvSpPr>
          <p:cNvPr id="29" name="TekstSylinder 28"/>
          <p:cNvSpPr txBox="1"/>
          <p:nvPr/>
        </p:nvSpPr>
        <p:spPr>
          <a:xfrm>
            <a:off x="6907427" y="1899514"/>
            <a:ext cx="3509319" cy="461665"/>
          </a:xfrm>
          <a:prstGeom prst="rect">
            <a:avLst/>
          </a:prstGeom>
          <a:noFill/>
        </p:spPr>
        <p:txBody>
          <a:bodyPr wrap="square" rtlCol="0">
            <a:spAutoFit/>
          </a:bodyPr>
          <a:lstStyle/>
          <a:p>
            <a:r>
              <a:rPr lang="nb-NO" dirty="0" smtClean="0"/>
              <a:t>Aksept av diagnose </a:t>
            </a:r>
            <a:endParaRPr lang="nb-NO" dirty="0"/>
          </a:p>
        </p:txBody>
      </p:sp>
      <p:sp>
        <p:nvSpPr>
          <p:cNvPr id="30" name="TekstSylinder 29"/>
          <p:cNvSpPr txBox="1"/>
          <p:nvPr/>
        </p:nvSpPr>
        <p:spPr>
          <a:xfrm>
            <a:off x="12579178" y="7208454"/>
            <a:ext cx="3101546" cy="461665"/>
          </a:xfrm>
          <a:prstGeom prst="rect">
            <a:avLst/>
          </a:prstGeom>
          <a:noFill/>
        </p:spPr>
        <p:txBody>
          <a:bodyPr wrap="square" rtlCol="0">
            <a:spAutoFit/>
          </a:bodyPr>
          <a:lstStyle/>
          <a:p>
            <a:r>
              <a:rPr lang="nb-NO" dirty="0" smtClean="0"/>
              <a:t>Uførepensjon/AAP</a:t>
            </a:r>
            <a:endParaRPr lang="nb-NO" dirty="0"/>
          </a:p>
        </p:txBody>
      </p:sp>
      <p:sp>
        <p:nvSpPr>
          <p:cNvPr id="31" name="TekstSylinder 30"/>
          <p:cNvSpPr txBox="1"/>
          <p:nvPr/>
        </p:nvSpPr>
        <p:spPr>
          <a:xfrm>
            <a:off x="3966519" y="6232270"/>
            <a:ext cx="1828800" cy="461665"/>
          </a:xfrm>
          <a:prstGeom prst="rect">
            <a:avLst/>
          </a:prstGeom>
          <a:noFill/>
        </p:spPr>
        <p:txBody>
          <a:bodyPr wrap="square" rtlCol="0">
            <a:spAutoFit/>
          </a:bodyPr>
          <a:lstStyle/>
          <a:p>
            <a:r>
              <a:rPr lang="nb-NO" dirty="0" smtClean="0"/>
              <a:t>Smerter </a:t>
            </a:r>
            <a:endParaRPr lang="nb-NO" dirty="0"/>
          </a:p>
        </p:txBody>
      </p:sp>
      <p:sp>
        <p:nvSpPr>
          <p:cNvPr id="32" name="TekstSylinder 31"/>
          <p:cNvSpPr txBox="1"/>
          <p:nvPr/>
        </p:nvSpPr>
        <p:spPr>
          <a:xfrm>
            <a:off x="13073449" y="2483708"/>
            <a:ext cx="2607275" cy="461665"/>
          </a:xfrm>
          <a:prstGeom prst="rect">
            <a:avLst/>
          </a:prstGeom>
          <a:noFill/>
        </p:spPr>
        <p:txBody>
          <a:bodyPr wrap="square" rtlCol="0">
            <a:spAutoFit/>
          </a:bodyPr>
          <a:lstStyle/>
          <a:p>
            <a:r>
              <a:rPr lang="nb-NO" dirty="0" smtClean="0"/>
              <a:t>Kirurgi </a:t>
            </a:r>
            <a:endParaRPr lang="nb-NO" dirty="0"/>
          </a:p>
        </p:txBody>
      </p:sp>
      <p:sp>
        <p:nvSpPr>
          <p:cNvPr id="33" name="TekstSylinder 32"/>
          <p:cNvSpPr txBox="1"/>
          <p:nvPr/>
        </p:nvSpPr>
        <p:spPr>
          <a:xfrm>
            <a:off x="543697" y="7574692"/>
            <a:ext cx="2100649" cy="461665"/>
          </a:xfrm>
          <a:prstGeom prst="rect">
            <a:avLst/>
          </a:prstGeom>
          <a:noFill/>
        </p:spPr>
        <p:txBody>
          <a:bodyPr wrap="square" rtlCol="0">
            <a:spAutoFit/>
          </a:bodyPr>
          <a:lstStyle/>
          <a:p>
            <a:r>
              <a:rPr lang="nb-NO" dirty="0" smtClean="0"/>
              <a:t>SDR</a:t>
            </a:r>
            <a:endParaRPr lang="nb-NO" dirty="0"/>
          </a:p>
        </p:txBody>
      </p:sp>
      <p:sp>
        <p:nvSpPr>
          <p:cNvPr id="34" name="TekstSylinder 33"/>
          <p:cNvSpPr txBox="1"/>
          <p:nvPr/>
        </p:nvSpPr>
        <p:spPr>
          <a:xfrm>
            <a:off x="8241957" y="6693935"/>
            <a:ext cx="2854411" cy="461665"/>
          </a:xfrm>
          <a:prstGeom prst="rect">
            <a:avLst/>
          </a:prstGeom>
          <a:noFill/>
        </p:spPr>
        <p:txBody>
          <a:bodyPr wrap="square" rtlCol="0">
            <a:spAutoFit/>
          </a:bodyPr>
          <a:lstStyle/>
          <a:p>
            <a:r>
              <a:rPr lang="nb-NO" dirty="0" smtClean="0"/>
              <a:t>Foreldrerollen </a:t>
            </a:r>
            <a:endParaRPr lang="nb-NO" dirty="0"/>
          </a:p>
        </p:txBody>
      </p:sp>
      <p:sp>
        <p:nvSpPr>
          <p:cNvPr id="35" name="TekstSylinder 34"/>
          <p:cNvSpPr txBox="1"/>
          <p:nvPr/>
        </p:nvSpPr>
        <p:spPr>
          <a:xfrm>
            <a:off x="1062680" y="8303741"/>
            <a:ext cx="3249827" cy="461665"/>
          </a:xfrm>
          <a:prstGeom prst="rect">
            <a:avLst/>
          </a:prstGeom>
          <a:noFill/>
        </p:spPr>
        <p:txBody>
          <a:bodyPr wrap="square" rtlCol="0">
            <a:spAutoFit/>
          </a:bodyPr>
          <a:lstStyle/>
          <a:p>
            <a:r>
              <a:rPr lang="nb-NO" dirty="0" smtClean="0"/>
              <a:t>Universell utforming</a:t>
            </a:r>
            <a:endParaRPr lang="nb-NO" dirty="0"/>
          </a:p>
        </p:txBody>
      </p:sp>
      <p:sp>
        <p:nvSpPr>
          <p:cNvPr id="36" name="TekstSylinder 35"/>
          <p:cNvSpPr txBox="1"/>
          <p:nvPr/>
        </p:nvSpPr>
        <p:spPr>
          <a:xfrm>
            <a:off x="5078627" y="7574692"/>
            <a:ext cx="3311611" cy="461665"/>
          </a:xfrm>
          <a:prstGeom prst="rect">
            <a:avLst/>
          </a:prstGeom>
          <a:noFill/>
        </p:spPr>
        <p:txBody>
          <a:bodyPr wrap="square" rtlCol="0">
            <a:spAutoFit/>
          </a:bodyPr>
          <a:lstStyle/>
          <a:p>
            <a:r>
              <a:rPr lang="nb-NO" dirty="0" smtClean="0"/>
              <a:t>Tilrettelegging </a:t>
            </a:r>
            <a:endParaRPr lang="nb-NO" dirty="0"/>
          </a:p>
        </p:txBody>
      </p:sp>
    </p:spTree>
    <p:extLst>
      <p:ext uri="{BB962C8B-B14F-4D97-AF65-F5344CB8AC3E}">
        <p14:creationId xmlns:p14="http://schemas.microsoft.com/office/powerpoint/2010/main" val="560001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9FDF15-B7AA-AD7B-48E6-0F3E4E84F0D3}"/>
              </a:ext>
            </a:extLst>
          </p:cNvPr>
          <p:cNvSpPr>
            <a:spLocks noGrp="1"/>
          </p:cNvSpPr>
          <p:nvPr>
            <p:ph type="title"/>
          </p:nvPr>
        </p:nvSpPr>
        <p:spPr/>
        <p:txBody>
          <a:bodyPr>
            <a:normAutofit fontScale="90000"/>
          </a:bodyPr>
          <a:lstStyle/>
          <a:p>
            <a:r>
              <a:rPr lang="nb-NO" dirty="0"/>
              <a:t>Informasjon på nettsidene våre (cp.no) </a:t>
            </a:r>
          </a:p>
        </p:txBody>
      </p:sp>
      <p:pic>
        <p:nvPicPr>
          <p:cNvPr id="10" name="Plassholder for innhold 9">
            <a:extLst>
              <a:ext uri="{FF2B5EF4-FFF2-40B4-BE49-F238E27FC236}">
                <a16:creationId xmlns:a16="http://schemas.microsoft.com/office/drawing/2014/main" id="{EBE490CD-884B-BA14-00E4-BE898C448A31}"/>
              </a:ext>
            </a:extLst>
          </p:cNvPr>
          <p:cNvPicPr>
            <a:picLocks noGrp="1" noChangeAspect="1"/>
          </p:cNvPicPr>
          <p:nvPr>
            <p:ph sz="half" idx="1"/>
          </p:nvPr>
        </p:nvPicPr>
        <p:blipFill>
          <a:blip r:embed="rId2"/>
          <a:stretch>
            <a:fillRect/>
          </a:stretch>
        </p:blipFill>
        <p:spPr>
          <a:xfrm>
            <a:off x="1117491" y="2434376"/>
            <a:ext cx="6908125" cy="2231087"/>
          </a:xfrm>
        </p:spPr>
      </p:pic>
      <p:pic>
        <p:nvPicPr>
          <p:cNvPr id="8" name="Plassholder for innhold 7">
            <a:extLst>
              <a:ext uri="{FF2B5EF4-FFF2-40B4-BE49-F238E27FC236}">
                <a16:creationId xmlns:a16="http://schemas.microsoft.com/office/drawing/2014/main" id="{236ADFC1-7BA0-0813-86E1-097EAB4B0B73}"/>
              </a:ext>
            </a:extLst>
          </p:cNvPr>
          <p:cNvPicPr>
            <a:picLocks noGrp="1" noChangeAspect="1"/>
          </p:cNvPicPr>
          <p:nvPr>
            <p:ph sz="half" idx="2"/>
          </p:nvPr>
        </p:nvPicPr>
        <p:blipFill>
          <a:blip r:embed="rId3"/>
          <a:stretch>
            <a:fillRect/>
          </a:stretch>
        </p:blipFill>
        <p:spPr>
          <a:xfrm>
            <a:off x="9750021" y="2434376"/>
            <a:ext cx="3865676" cy="5801217"/>
          </a:xfrm>
        </p:spPr>
      </p:pic>
    </p:spTree>
    <p:extLst>
      <p:ext uri="{BB962C8B-B14F-4D97-AF65-F5344CB8AC3E}">
        <p14:creationId xmlns:p14="http://schemas.microsoft.com/office/powerpoint/2010/main" val="3892231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1267DB-AA37-CB84-F092-613FA8CE81D9}"/>
              </a:ext>
            </a:extLst>
          </p:cNvPr>
          <p:cNvSpPr>
            <a:spLocks noGrp="1"/>
          </p:cNvSpPr>
          <p:nvPr>
            <p:ph type="title"/>
          </p:nvPr>
        </p:nvSpPr>
        <p:spPr/>
        <p:txBody>
          <a:bodyPr>
            <a:normAutofit fontScale="90000"/>
          </a:bodyPr>
          <a:lstStyle/>
          <a:p>
            <a:pPr algn="ctr"/>
            <a:r>
              <a:rPr lang="nb-NO" dirty="0"/>
              <a:t>«Nyere» informasjon på våre nettsider </a:t>
            </a:r>
          </a:p>
        </p:txBody>
      </p:sp>
      <p:pic>
        <p:nvPicPr>
          <p:cNvPr id="6" name="Plassholder for innhold 5">
            <a:extLst>
              <a:ext uri="{FF2B5EF4-FFF2-40B4-BE49-F238E27FC236}">
                <a16:creationId xmlns:a16="http://schemas.microsoft.com/office/drawing/2014/main" id="{B840E638-808B-20B5-88B6-5FE978E33D98}"/>
              </a:ext>
            </a:extLst>
          </p:cNvPr>
          <p:cNvPicPr>
            <a:picLocks noGrp="1" noChangeAspect="1"/>
          </p:cNvPicPr>
          <p:nvPr>
            <p:ph sz="half" idx="1"/>
          </p:nvPr>
        </p:nvPicPr>
        <p:blipFill>
          <a:blip r:embed="rId2"/>
          <a:stretch>
            <a:fillRect/>
          </a:stretch>
        </p:blipFill>
        <p:spPr>
          <a:xfrm>
            <a:off x="1117491" y="3099058"/>
            <a:ext cx="6908125" cy="2476653"/>
          </a:xfrm>
        </p:spPr>
      </p:pic>
      <p:pic>
        <p:nvPicPr>
          <p:cNvPr id="8" name="Plassholder for innhold 7">
            <a:extLst>
              <a:ext uri="{FF2B5EF4-FFF2-40B4-BE49-F238E27FC236}">
                <a16:creationId xmlns:a16="http://schemas.microsoft.com/office/drawing/2014/main" id="{3F4ADCBD-C510-F5DB-4720-7786146C1CDF}"/>
              </a:ext>
            </a:extLst>
          </p:cNvPr>
          <p:cNvPicPr>
            <a:picLocks noGrp="1" noChangeAspect="1"/>
          </p:cNvPicPr>
          <p:nvPr>
            <p:ph sz="half" idx="2"/>
          </p:nvPr>
        </p:nvPicPr>
        <p:blipFill>
          <a:blip r:embed="rId3"/>
          <a:stretch>
            <a:fillRect/>
          </a:stretch>
        </p:blipFill>
        <p:spPr>
          <a:xfrm>
            <a:off x="8228796" y="3099058"/>
            <a:ext cx="6908125" cy="2476653"/>
          </a:xfrm>
        </p:spPr>
      </p:pic>
      <p:sp>
        <p:nvSpPr>
          <p:cNvPr id="10" name="TekstSylinder 9">
            <a:extLst>
              <a:ext uri="{FF2B5EF4-FFF2-40B4-BE49-F238E27FC236}">
                <a16:creationId xmlns:a16="http://schemas.microsoft.com/office/drawing/2014/main" id="{09C2B27D-2837-46CC-A674-240667F7B50B}"/>
              </a:ext>
            </a:extLst>
          </p:cNvPr>
          <p:cNvSpPr txBox="1"/>
          <p:nvPr/>
        </p:nvSpPr>
        <p:spPr>
          <a:xfrm>
            <a:off x="1117491" y="5973943"/>
            <a:ext cx="6908125" cy="1569660"/>
          </a:xfrm>
          <a:prstGeom prst="rect">
            <a:avLst/>
          </a:prstGeom>
          <a:noFill/>
        </p:spPr>
        <p:txBody>
          <a:bodyPr wrap="square" rtlCol="0">
            <a:spAutoFit/>
          </a:bodyPr>
          <a:lstStyle/>
          <a:p>
            <a:r>
              <a:rPr lang="nb-NO" sz="3200" dirty="0"/>
              <a:t>Isaac.no: brosjyrer, filmer, informasjon om ASK, rettighetsgruppe </a:t>
            </a:r>
          </a:p>
        </p:txBody>
      </p:sp>
    </p:spTree>
    <p:extLst>
      <p:ext uri="{BB962C8B-B14F-4D97-AF65-F5344CB8AC3E}">
        <p14:creationId xmlns:p14="http://schemas.microsoft.com/office/powerpoint/2010/main" val="1526084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288037"/>
            <a:ext cx="13861732" cy="1120634"/>
          </a:xfrm>
        </p:spPr>
        <p:txBody>
          <a:bodyPr>
            <a:normAutofit/>
          </a:bodyPr>
          <a:lstStyle/>
          <a:p>
            <a:pPr algn="ctr"/>
            <a:r>
              <a:rPr lang="nb-NO" sz="6000" dirty="0" smtClean="0"/>
              <a:t>Bøker og brosjyrer </a:t>
            </a:r>
            <a:endParaRPr lang="nb-NO" sz="6000" dirty="0"/>
          </a:p>
        </p:txBody>
      </p:sp>
      <p:pic>
        <p:nvPicPr>
          <p:cNvPr id="7" name="Plassholder for innhold 6"/>
          <p:cNvPicPr>
            <a:picLocks noGrp="1" noChangeAspect="1"/>
          </p:cNvPicPr>
          <p:nvPr>
            <p:ph idx="1"/>
          </p:nvPr>
        </p:nvPicPr>
        <p:blipFill>
          <a:blip r:embed="rId2"/>
          <a:stretch>
            <a:fillRect/>
          </a:stretch>
        </p:blipFill>
        <p:spPr>
          <a:xfrm>
            <a:off x="1946982" y="2121243"/>
            <a:ext cx="12488082" cy="5472113"/>
          </a:xfrm>
          <a:prstGeom prst="rect">
            <a:avLst/>
          </a:prstGeom>
        </p:spPr>
      </p:pic>
    </p:spTree>
    <p:extLst>
      <p:ext uri="{BB962C8B-B14F-4D97-AF65-F5344CB8AC3E}">
        <p14:creationId xmlns:p14="http://schemas.microsoft.com/office/powerpoint/2010/main" val="190655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5307DA-E7F6-6F0F-BC51-4624796E1F15}"/>
              </a:ext>
            </a:extLst>
          </p:cNvPr>
          <p:cNvSpPr>
            <a:spLocks noGrp="1"/>
          </p:cNvSpPr>
          <p:nvPr>
            <p:ph type="title"/>
          </p:nvPr>
        </p:nvSpPr>
        <p:spPr/>
        <p:txBody>
          <a:bodyPr/>
          <a:lstStyle/>
          <a:p>
            <a:r>
              <a:rPr lang="nb-NO" dirty="0"/>
              <a:t>Del 1 og 2:</a:t>
            </a:r>
          </a:p>
        </p:txBody>
      </p:sp>
      <p:sp>
        <p:nvSpPr>
          <p:cNvPr id="3" name="Plassholder for innhold 2">
            <a:extLst>
              <a:ext uri="{FF2B5EF4-FFF2-40B4-BE49-F238E27FC236}">
                <a16:creationId xmlns:a16="http://schemas.microsoft.com/office/drawing/2014/main" id="{B2932DEE-F9C2-903B-2DB4-9A43CA92B811}"/>
              </a:ext>
            </a:extLst>
          </p:cNvPr>
          <p:cNvSpPr>
            <a:spLocks noGrp="1"/>
          </p:cNvSpPr>
          <p:nvPr>
            <p:ph idx="1"/>
          </p:nvPr>
        </p:nvSpPr>
        <p:spPr/>
        <p:txBody>
          <a:bodyPr/>
          <a:lstStyle/>
          <a:p>
            <a:pPr marL="0" indent="0">
              <a:buNone/>
            </a:pPr>
            <a:r>
              <a:rPr lang="nb-NO" sz="4000" dirty="0"/>
              <a:t>Hva er likepersonarbeid? Og hva er en likeperson?</a:t>
            </a:r>
          </a:p>
          <a:p>
            <a:pPr marL="0" indent="0">
              <a:buNone/>
            </a:pPr>
            <a:r>
              <a:rPr lang="nb-NO" sz="4000" dirty="0"/>
              <a:t/>
            </a:r>
            <a:br>
              <a:rPr lang="nb-NO" sz="4000" dirty="0"/>
            </a:br>
            <a:r>
              <a:rPr lang="nb-NO" sz="4000" dirty="0"/>
              <a:t>- En generell innføring i hva likepersonsarbeid er og hvorfor dette er så viktig.</a:t>
            </a:r>
          </a:p>
          <a:p>
            <a:pPr marL="0" indent="0">
              <a:buNone/>
            </a:pPr>
            <a:endParaRPr lang="nb-NO" sz="5400" dirty="0"/>
          </a:p>
        </p:txBody>
      </p:sp>
    </p:spTree>
    <p:extLst>
      <p:ext uri="{BB962C8B-B14F-4D97-AF65-F5344CB8AC3E}">
        <p14:creationId xmlns:p14="http://schemas.microsoft.com/office/powerpoint/2010/main" val="3704072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0157" y="222422"/>
            <a:ext cx="13861732" cy="1865899"/>
          </a:xfrm>
        </p:spPr>
        <p:txBody>
          <a:bodyPr>
            <a:normAutofit fontScale="90000"/>
          </a:bodyPr>
          <a:lstStyle/>
          <a:p>
            <a:r>
              <a:rPr lang="nb-NO" dirty="0" smtClean="0"/>
              <a:t/>
            </a:r>
            <a:br>
              <a:rPr lang="nb-NO" dirty="0" smtClean="0"/>
            </a:br>
            <a:r>
              <a:rPr lang="nb-NO" dirty="0" smtClean="0"/>
              <a:t>På </a:t>
            </a:r>
            <a:r>
              <a:rPr lang="nb-NO" dirty="0"/>
              <a:t>vei til voksenlivet – Bolig og BPA</a:t>
            </a:r>
            <a:br>
              <a:rPr lang="nb-NO" dirty="0"/>
            </a:br>
            <a:endParaRPr lang="nb-NO" dirty="0"/>
          </a:p>
        </p:txBody>
      </p:sp>
      <p:pic>
        <p:nvPicPr>
          <p:cNvPr id="4" name="Plassholder for innhold 3"/>
          <p:cNvPicPr>
            <a:picLocks noGrp="1" noChangeAspect="1"/>
          </p:cNvPicPr>
          <p:nvPr>
            <p:ph idx="1"/>
          </p:nvPr>
        </p:nvPicPr>
        <p:blipFill>
          <a:blip r:embed="rId2"/>
          <a:stretch>
            <a:fillRect/>
          </a:stretch>
        </p:blipFill>
        <p:spPr>
          <a:xfrm>
            <a:off x="1260475" y="1816443"/>
            <a:ext cx="13862050" cy="5202195"/>
          </a:xfrm>
          <a:prstGeom prst="rect">
            <a:avLst/>
          </a:prstGeom>
        </p:spPr>
      </p:pic>
    </p:spTree>
    <p:extLst>
      <p:ext uri="{BB962C8B-B14F-4D97-AF65-F5344CB8AC3E}">
        <p14:creationId xmlns:p14="http://schemas.microsoft.com/office/powerpoint/2010/main" val="5078126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dirty="0" smtClean="0"/>
              <a:t>Lovverk og paragrafer </a:t>
            </a:r>
            <a:endParaRPr lang="nb-NO" dirty="0"/>
          </a:p>
        </p:txBody>
      </p:sp>
      <p:pic>
        <p:nvPicPr>
          <p:cNvPr id="4" name="Plassholder for innhold 3"/>
          <p:cNvPicPr>
            <a:picLocks noGrp="1" noChangeAspect="1"/>
          </p:cNvPicPr>
          <p:nvPr>
            <p:ph idx="1"/>
          </p:nvPr>
        </p:nvPicPr>
        <p:blipFill>
          <a:blip r:embed="rId2"/>
          <a:stretch>
            <a:fillRect/>
          </a:stretch>
        </p:blipFill>
        <p:spPr>
          <a:xfrm>
            <a:off x="1260157" y="2428811"/>
            <a:ext cx="4524375" cy="5267325"/>
          </a:xfrm>
          <a:prstGeom prst="rect">
            <a:avLst/>
          </a:prstGeom>
        </p:spPr>
      </p:pic>
      <p:pic>
        <p:nvPicPr>
          <p:cNvPr id="5" name="Bilde 4"/>
          <p:cNvPicPr>
            <a:picLocks noChangeAspect="1"/>
          </p:cNvPicPr>
          <p:nvPr/>
        </p:nvPicPr>
        <p:blipFill>
          <a:blip r:embed="rId3"/>
          <a:stretch>
            <a:fillRect/>
          </a:stretch>
        </p:blipFill>
        <p:spPr>
          <a:xfrm>
            <a:off x="6141307" y="2138304"/>
            <a:ext cx="4747891" cy="5557831"/>
          </a:xfrm>
          <a:prstGeom prst="rect">
            <a:avLst/>
          </a:prstGeom>
        </p:spPr>
      </p:pic>
      <p:pic>
        <p:nvPicPr>
          <p:cNvPr id="6" name="Bilde 5"/>
          <p:cNvPicPr>
            <a:picLocks noChangeAspect="1"/>
          </p:cNvPicPr>
          <p:nvPr/>
        </p:nvPicPr>
        <p:blipFill>
          <a:blip r:embed="rId4"/>
          <a:stretch>
            <a:fillRect/>
          </a:stretch>
        </p:blipFill>
        <p:spPr>
          <a:xfrm>
            <a:off x="10889198" y="2879639"/>
            <a:ext cx="4295775" cy="1333500"/>
          </a:xfrm>
          <a:prstGeom prst="rect">
            <a:avLst/>
          </a:prstGeom>
        </p:spPr>
      </p:pic>
      <p:pic>
        <p:nvPicPr>
          <p:cNvPr id="7" name="Bilde 6"/>
          <p:cNvPicPr>
            <a:picLocks noChangeAspect="1"/>
          </p:cNvPicPr>
          <p:nvPr/>
        </p:nvPicPr>
        <p:blipFill>
          <a:blip r:embed="rId5"/>
          <a:stretch>
            <a:fillRect/>
          </a:stretch>
        </p:blipFill>
        <p:spPr>
          <a:xfrm>
            <a:off x="11156799" y="4659237"/>
            <a:ext cx="3381375" cy="1295400"/>
          </a:xfrm>
          <a:prstGeom prst="rect">
            <a:avLst/>
          </a:prstGeom>
        </p:spPr>
      </p:pic>
    </p:spTree>
    <p:extLst>
      <p:ext uri="{BB962C8B-B14F-4D97-AF65-F5344CB8AC3E}">
        <p14:creationId xmlns:p14="http://schemas.microsoft.com/office/powerpoint/2010/main" val="488941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A01715-4703-90DD-CCD5-CFFA3BD8332E}"/>
              </a:ext>
            </a:extLst>
          </p:cNvPr>
          <p:cNvSpPr>
            <a:spLocks noGrp="1"/>
          </p:cNvSpPr>
          <p:nvPr>
            <p:ph type="title"/>
          </p:nvPr>
        </p:nvSpPr>
        <p:spPr>
          <a:xfrm>
            <a:off x="1260157" y="742950"/>
            <a:ext cx="6480810" cy="1624693"/>
          </a:xfrm>
        </p:spPr>
        <p:txBody>
          <a:bodyPr>
            <a:normAutofit/>
          </a:bodyPr>
          <a:lstStyle/>
          <a:p>
            <a:r>
              <a:rPr lang="nb-NO" sz="4800" dirty="0"/>
              <a:t>Det offentlige tjenestetilbudet </a:t>
            </a:r>
          </a:p>
        </p:txBody>
      </p:sp>
      <p:sp>
        <p:nvSpPr>
          <p:cNvPr id="3" name="Plassholder for innhold 2">
            <a:extLst>
              <a:ext uri="{FF2B5EF4-FFF2-40B4-BE49-F238E27FC236}">
                <a16:creationId xmlns:a16="http://schemas.microsoft.com/office/drawing/2014/main" id="{B076721A-E909-7E75-F9A5-18E892A86EBA}"/>
              </a:ext>
            </a:extLst>
          </p:cNvPr>
          <p:cNvSpPr>
            <a:spLocks noGrp="1"/>
          </p:cNvSpPr>
          <p:nvPr>
            <p:ph sz="half" idx="1"/>
          </p:nvPr>
        </p:nvSpPr>
        <p:spPr/>
        <p:txBody>
          <a:bodyPr/>
          <a:lstStyle/>
          <a:p>
            <a:r>
              <a:rPr lang="nb-NO" sz="2800" dirty="0"/>
              <a:t>Hvem har ansvar for det du har behov for? </a:t>
            </a:r>
          </a:p>
          <a:p>
            <a:r>
              <a:rPr lang="nb-NO" sz="2800" dirty="0"/>
              <a:t>Hva skal du søke om? </a:t>
            </a:r>
          </a:p>
          <a:p>
            <a:r>
              <a:rPr lang="nb-NO" sz="2800" dirty="0"/>
              <a:t>Hvor skal du rette din henvendelse? </a:t>
            </a:r>
          </a:p>
          <a:p>
            <a:endParaRPr lang="nb-NO" dirty="0"/>
          </a:p>
        </p:txBody>
      </p:sp>
      <p:sp>
        <p:nvSpPr>
          <p:cNvPr id="4" name="Plassholder for bilde 3">
            <a:extLst>
              <a:ext uri="{FF2B5EF4-FFF2-40B4-BE49-F238E27FC236}">
                <a16:creationId xmlns:a16="http://schemas.microsoft.com/office/drawing/2014/main" id="{61FD5551-15FB-55FD-913D-44C39A59078C}"/>
              </a:ext>
            </a:extLst>
          </p:cNvPr>
          <p:cNvSpPr>
            <a:spLocks noGrp="1"/>
          </p:cNvSpPr>
          <p:nvPr>
            <p:ph type="pic" sz="quarter" idx="13"/>
          </p:nvPr>
        </p:nvSpPr>
        <p:spPr/>
      </p:sp>
      <p:pic>
        <p:nvPicPr>
          <p:cNvPr id="6" name="Bilde 5">
            <a:extLst>
              <a:ext uri="{FF2B5EF4-FFF2-40B4-BE49-F238E27FC236}">
                <a16:creationId xmlns:a16="http://schemas.microsoft.com/office/drawing/2014/main" id="{D4E351C1-C8AA-4524-3AE8-245740435D41}"/>
              </a:ext>
            </a:extLst>
          </p:cNvPr>
          <p:cNvPicPr>
            <a:picLocks noChangeAspect="1"/>
          </p:cNvPicPr>
          <p:nvPr/>
        </p:nvPicPr>
        <p:blipFill>
          <a:blip r:embed="rId2"/>
          <a:stretch>
            <a:fillRect/>
          </a:stretch>
        </p:blipFill>
        <p:spPr>
          <a:xfrm>
            <a:off x="8461059" y="1260157"/>
            <a:ext cx="6480810" cy="6610426"/>
          </a:xfrm>
          <a:prstGeom prst="rect">
            <a:avLst/>
          </a:prstGeom>
        </p:spPr>
      </p:pic>
    </p:spTree>
    <p:extLst>
      <p:ext uri="{BB962C8B-B14F-4D97-AF65-F5344CB8AC3E}">
        <p14:creationId xmlns:p14="http://schemas.microsoft.com/office/powerpoint/2010/main" val="2197795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326052-3D6C-7EFB-DC62-A4D67D8C1695}"/>
              </a:ext>
            </a:extLst>
          </p:cNvPr>
          <p:cNvSpPr>
            <a:spLocks noGrp="1"/>
          </p:cNvSpPr>
          <p:nvPr>
            <p:ph type="title"/>
          </p:nvPr>
        </p:nvSpPr>
        <p:spPr>
          <a:xfrm>
            <a:off x="1260157" y="498021"/>
            <a:ext cx="6480810" cy="1590300"/>
          </a:xfrm>
        </p:spPr>
        <p:txBody>
          <a:bodyPr>
            <a:normAutofit fontScale="90000"/>
          </a:bodyPr>
          <a:lstStyle/>
          <a:p>
            <a:r>
              <a:rPr lang="nb-NO" sz="4900" dirty="0"/>
              <a:t>FFO (Funksjonshemmedes fellesorganisasjon)</a:t>
            </a:r>
            <a:r>
              <a:rPr lang="nb-NO" dirty="0"/>
              <a:t> </a:t>
            </a:r>
          </a:p>
        </p:txBody>
      </p:sp>
      <p:sp>
        <p:nvSpPr>
          <p:cNvPr id="3" name="Plassholder for innhold 2">
            <a:extLst>
              <a:ext uri="{FF2B5EF4-FFF2-40B4-BE49-F238E27FC236}">
                <a16:creationId xmlns:a16="http://schemas.microsoft.com/office/drawing/2014/main" id="{2AB1A88F-1A98-9275-A8E0-8E34F55EFCD8}"/>
              </a:ext>
            </a:extLst>
          </p:cNvPr>
          <p:cNvSpPr>
            <a:spLocks noGrp="1"/>
          </p:cNvSpPr>
          <p:nvPr>
            <p:ph sz="half" idx="1"/>
          </p:nvPr>
        </p:nvSpPr>
        <p:spPr/>
        <p:txBody>
          <a:bodyPr>
            <a:normAutofit/>
          </a:bodyPr>
          <a:lstStyle/>
          <a:p>
            <a:pPr marL="0" indent="0">
              <a:buNone/>
            </a:pPr>
            <a:r>
              <a:rPr lang="nb-NO" sz="2600" dirty="0"/>
              <a:t>Rettighetssenteret er et r</a:t>
            </a:r>
            <a:r>
              <a:rPr lang="nb-NO" sz="2600" b="0" i="0" dirty="0">
                <a:effectLst/>
              </a:rPr>
              <a:t>ådgivnings- og kompetansesenter i rettighetsspørsmål som gjelder personer med funksjonshemning og kronisk sykdom. </a:t>
            </a:r>
          </a:p>
          <a:p>
            <a:pPr marL="0" indent="0">
              <a:buNone/>
            </a:pPr>
            <a:r>
              <a:rPr lang="nb-NO" sz="2600" b="0" i="0" dirty="0">
                <a:effectLst/>
              </a:rPr>
              <a:t>Åpent mandag – torsdag 10-14</a:t>
            </a:r>
          </a:p>
          <a:p>
            <a:pPr marL="0" indent="0">
              <a:buNone/>
            </a:pPr>
            <a:r>
              <a:rPr lang="nb-NO" sz="2600" dirty="0"/>
              <a:t>Kan kontaktes på epost eller telefon </a:t>
            </a:r>
          </a:p>
          <a:p>
            <a:pPr marL="0" indent="0">
              <a:buNone/>
            </a:pPr>
            <a:r>
              <a:rPr lang="nb-NO" sz="2600" b="0" i="0" dirty="0">
                <a:effectLst/>
                <a:hlinkClick r:id="rId2"/>
              </a:rPr>
              <a:t>https://ffo.no/rettighetssenteret/</a:t>
            </a:r>
            <a:endParaRPr lang="nb-NO" sz="2600" b="0" i="0" dirty="0">
              <a:effectLst/>
            </a:endParaRPr>
          </a:p>
          <a:p>
            <a:endParaRPr lang="nb-NO" sz="2600" dirty="0"/>
          </a:p>
          <a:p>
            <a:endParaRPr lang="nb-NO" sz="2600" b="0" i="0" dirty="0">
              <a:effectLst/>
            </a:endParaRPr>
          </a:p>
          <a:p>
            <a:endParaRPr lang="nb-NO" sz="2600" dirty="0"/>
          </a:p>
          <a:p>
            <a:pPr marL="0" indent="0" algn="r">
              <a:buNone/>
            </a:pPr>
            <a:r>
              <a:rPr lang="nb-NO" sz="2600" dirty="0"/>
              <a:t>Bildet er tatt fra Frambu.no</a:t>
            </a:r>
            <a:endParaRPr lang="nb-NO" sz="2600" b="0" i="0" dirty="0">
              <a:effectLst/>
            </a:endParaRPr>
          </a:p>
          <a:p>
            <a:endParaRPr lang="nb-NO" dirty="0"/>
          </a:p>
        </p:txBody>
      </p:sp>
      <p:sp>
        <p:nvSpPr>
          <p:cNvPr id="4" name="Plassholder for bilde 3">
            <a:extLst>
              <a:ext uri="{FF2B5EF4-FFF2-40B4-BE49-F238E27FC236}">
                <a16:creationId xmlns:a16="http://schemas.microsoft.com/office/drawing/2014/main" id="{A7A41BD1-20BB-A7C9-765F-B0A41A12E682}"/>
              </a:ext>
            </a:extLst>
          </p:cNvPr>
          <p:cNvSpPr>
            <a:spLocks noGrp="1"/>
          </p:cNvSpPr>
          <p:nvPr>
            <p:ph type="pic" sz="quarter" idx="13"/>
          </p:nvPr>
        </p:nvSpPr>
        <p:spPr/>
      </p:sp>
      <p:pic>
        <p:nvPicPr>
          <p:cNvPr id="6" name="Bilde 5">
            <a:extLst>
              <a:ext uri="{FF2B5EF4-FFF2-40B4-BE49-F238E27FC236}">
                <a16:creationId xmlns:a16="http://schemas.microsoft.com/office/drawing/2014/main" id="{1C3F3C7F-7D1C-1948-525D-7A5FD7FE3850}"/>
              </a:ext>
            </a:extLst>
          </p:cNvPr>
          <p:cNvPicPr>
            <a:picLocks noChangeAspect="1"/>
          </p:cNvPicPr>
          <p:nvPr/>
        </p:nvPicPr>
        <p:blipFill>
          <a:blip r:embed="rId3"/>
          <a:stretch>
            <a:fillRect/>
          </a:stretch>
        </p:blipFill>
        <p:spPr>
          <a:xfrm>
            <a:off x="7870371" y="1273415"/>
            <a:ext cx="7715250" cy="6610427"/>
          </a:xfrm>
          <a:prstGeom prst="rect">
            <a:avLst/>
          </a:prstGeom>
        </p:spPr>
      </p:pic>
    </p:spTree>
    <p:extLst>
      <p:ext uri="{BB962C8B-B14F-4D97-AF65-F5344CB8AC3E}">
        <p14:creationId xmlns:p14="http://schemas.microsoft.com/office/powerpoint/2010/main" val="2636162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504019-7B86-641B-8BF4-CDA4112CCC7D}"/>
              </a:ext>
            </a:extLst>
          </p:cNvPr>
          <p:cNvSpPr>
            <a:spLocks noGrp="1"/>
          </p:cNvSpPr>
          <p:nvPr>
            <p:ph type="title"/>
          </p:nvPr>
        </p:nvSpPr>
        <p:spPr/>
        <p:txBody>
          <a:bodyPr/>
          <a:lstStyle/>
          <a:p>
            <a:r>
              <a:rPr lang="nb-NO" b="1" dirty="0"/>
              <a:t>Jungelhåndboka</a:t>
            </a:r>
          </a:p>
        </p:txBody>
      </p:sp>
      <p:pic>
        <p:nvPicPr>
          <p:cNvPr id="6" name="Plassholder for innhold 5">
            <a:extLst>
              <a:ext uri="{FF2B5EF4-FFF2-40B4-BE49-F238E27FC236}">
                <a16:creationId xmlns:a16="http://schemas.microsoft.com/office/drawing/2014/main" id="{DD359A8C-8527-6793-7BE3-E01C0EF5FEC0}"/>
              </a:ext>
            </a:extLst>
          </p:cNvPr>
          <p:cNvPicPr>
            <a:picLocks noGrp="1" noChangeAspect="1"/>
          </p:cNvPicPr>
          <p:nvPr>
            <p:ph idx="1"/>
          </p:nvPr>
        </p:nvPicPr>
        <p:blipFill>
          <a:blip r:embed="rId2"/>
          <a:stretch>
            <a:fillRect/>
          </a:stretch>
        </p:blipFill>
        <p:spPr>
          <a:xfrm>
            <a:off x="7956017" y="1316885"/>
            <a:ext cx="6137247" cy="6497532"/>
          </a:xfrm>
        </p:spPr>
      </p:pic>
      <p:sp>
        <p:nvSpPr>
          <p:cNvPr id="4" name="Plassholder for tekst 3">
            <a:extLst>
              <a:ext uri="{FF2B5EF4-FFF2-40B4-BE49-F238E27FC236}">
                <a16:creationId xmlns:a16="http://schemas.microsoft.com/office/drawing/2014/main" id="{33118308-3849-534D-0B50-7EB55FE53BC4}"/>
              </a:ext>
            </a:extLst>
          </p:cNvPr>
          <p:cNvSpPr>
            <a:spLocks noGrp="1"/>
          </p:cNvSpPr>
          <p:nvPr>
            <p:ph type="body" sz="half" idx="2"/>
          </p:nvPr>
        </p:nvSpPr>
        <p:spPr/>
        <p:txBody>
          <a:bodyPr>
            <a:normAutofit/>
          </a:bodyPr>
          <a:lstStyle/>
          <a:p>
            <a:pPr marL="380962" indent="-380962">
              <a:buFont typeface="Arial" panose="020B0604020202020204" pitchFamily="34" charset="0"/>
              <a:buChar char="•"/>
            </a:pPr>
            <a:r>
              <a:rPr lang="nb-NO" sz="2666" dirty="0"/>
              <a:t>Skriftlig veiviser</a:t>
            </a:r>
          </a:p>
          <a:p>
            <a:pPr marL="380962" indent="-380962">
              <a:buFont typeface="Arial" panose="020B0604020202020204" pitchFamily="34" charset="0"/>
              <a:buChar char="•"/>
            </a:pPr>
            <a:r>
              <a:rPr lang="nb-NO" sz="2666" dirty="0"/>
              <a:t>opplæring og utdanning, arbeidsliv, trygdeytelser, helse- og omsorgstjenesten, barneverntjenesten, boligspørsmål, tilgjengelighet, erstatningsordninger, skattefradragsregler og offentlig saksbehandling. </a:t>
            </a:r>
          </a:p>
          <a:p>
            <a:pPr marL="380962" indent="-380962">
              <a:buFont typeface="Arial" panose="020B0604020202020204" pitchFamily="34" charset="0"/>
              <a:buChar char="•"/>
            </a:pPr>
            <a:r>
              <a:rPr lang="nb-NO" sz="2666" dirty="0"/>
              <a:t>Revidert fra 2004-2015</a:t>
            </a:r>
            <a:endParaRPr lang="nb-NO" sz="2400" dirty="0"/>
          </a:p>
        </p:txBody>
      </p:sp>
    </p:spTree>
    <p:extLst>
      <p:ext uri="{BB962C8B-B14F-4D97-AF65-F5344CB8AC3E}">
        <p14:creationId xmlns:p14="http://schemas.microsoft.com/office/powerpoint/2010/main" val="3793130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3CB41E-0B8A-38B8-87D2-B63D64278A02}"/>
              </a:ext>
            </a:extLst>
          </p:cNvPr>
          <p:cNvSpPr>
            <a:spLocks noGrp="1"/>
          </p:cNvSpPr>
          <p:nvPr>
            <p:ph type="title"/>
          </p:nvPr>
        </p:nvSpPr>
        <p:spPr/>
        <p:txBody>
          <a:bodyPr/>
          <a:lstStyle/>
          <a:p>
            <a:r>
              <a:rPr lang="nb-NO" dirty="0"/>
              <a:t>Nav</a:t>
            </a:r>
          </a:p>
        </p:txBody>
      </p:sp>
      <p:sp>
        <p:nvSpPr>
          <p:cNvPr id="3" name="Plassholder for innhold 2">
            <a:extLst>
              <a:ext uri="{FF2B5EF4-FFF2-40B4-BE49-F238E27FC236}">
                <a16:creationId xmlns:a16="http://schemas.microsoft.com/office/drawing/2014/main" id="{1CF6E454-A67E-9DB6-996C-EC5F6FE745EB}"/>
              </a:ext>
            </a:extLst>
          </p:cNvPr>
          <p:cNvSpPr>
            <a:spLocks noGrp="1"/>
          </p:cNvSpPr>
          <p:nvPr>
            <p:ph idx="1"/>
          </p:nvPr>
        </p:nvSpPr>
        <p:spPr/>
        <p:txBody>
          <a:bodyPr/>
          <a:lstStyle/>
          <a:p>
            <a:pPr marL="0" indent="0">
              <a:buNone/>
            </a:pPr>
            <a:r>
              <a:rPr lang="nb-NO" dirty="0"/>
              <a:t>Grunnstønad: ekstrautgifter på grunn av funksjonsnedsettelse </a:t>
            </a:r>
          </a:p>
          <a:p>
            <a:pPr marL="0" indent="0">
              <a:buNone/>
            </a:pPr>
            <a:r>
              <a:rPr lang="nb-NO" dirty="0"/>
              <a:t>Hjelpestønad og forhøyet hjelpestønad: barnet trenger mer hjelp fordi han/hun har en funksjonsnedsettelse</a:t>
            </a:r>
          </a:p>
          <a:p>
            <a:pPr marL="0" indent="0">
              <a:buNone/>
            </a:pPr>
            <a:r>
              <a:rPr lang="nb-NO" dirty="0"/>
              <a:t>Pleiepenger: borte fra arbeid fordi barnet krever tilsyn</a:t>
            </a:r>
          </a:p>
          <a:p>
            <a:pPr marL="0" indent="0">
              <a:buNone/>
            </a:pPr>
            <a:r>
              <a:rPr lang="nb-NO" dirty="0"/>
              <a:t>Omsorgspenger: når barnet/barnepasser er sykt, ved avtaler i forbindelse med funksjonsnedsettelsen </a:t>
            </a:r>
          </a:p>
          <a:p>
            <a:pPr marL="0" indent="0">
              <a:buNone/>
            </a:pPr>
            <a:r>
              <a:rPr lang="nb-NO" dirty="0"/>
              <a:t>Opplæringspenger </a:t>
            </a:r>
          </a:p>
          <a:p>
            <a:pPr marL="0" indent="0">
              <a:buNone/>
            </a:pPr>
            <a:r>
              <a:rPr lang="nb-NO" dirty="0"/>
              <a:t>Tilskudd til rimelige hjelpemidler </a:t>
            </a:r>
          </a:p>
          <a:p>
            <a:pPr marL="0" indent="0">
              <a:buNone/>
            </a:pPr>
            <a:r>
              <a:rPr lang="nb-NO" dirty="0"/>
              <a:t>Hjelpemidler </a:t>
            </a:r>
          </a:p>
        </p:txBody>
      </p:sp>
    </p:spTree>
    <p:extLst>
      <p:ext uri="{BB962C8B-B14F-4D97-AF65-F5344CB8AC3E}">
        <p14:creationId xmlns:p14="http://schemas.microsoft.com/office/powerpoint/2010/main" val="4097517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ssholder for innhold 4">
            <a:extLst>
              <a:ext uri="{FF2B5EF4-FFF2-40B4-BE49-F238E27FC236}">
                <a16:creationId xmlns:a16="http://schemas.microsoft.com/office/drawing/2014/main" id="{955F87E5-302A-DBFF-91A5-34E1871EDF5A}"/>
              </a:ext>
            </a:extLst>
          </p:cNvPr>
          <p:cNvPicPr>
            <a:picLocks noChangeAspect="1"/>
          </p:cNvPicPr>
          <p:nvPr/>
        </p:nvPicPr>
        <p:blipFill>
          <a:blip r:embed="rId2"/>
          <a:stretch>
            <a:fillRect/>
          </a:stretch>
        </p:blipFill>
        <p:spPr>
          <a:xfrm>
            <a:off x="3420509" y="684212"/>
            <a:ext cx="9527694" cy="7775575"/>
          </a:xfrm>
          <a:prstGeom prst="rect">
            <a:avLst/>
          </a:prstGeom>
        </p:spPr>
      </p:pic>
    </p:spTree>
    <p:extLst>
      <p:ext uri="{BB962C8B-B14F-4D97-AF65-F5344CB8AC3E}">
        <p14:creationId xmlns:p14="http://schemas.microsoft.com/office/powerpoint/2010/main" val="37238472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A2CCE6-CBA2-51CC-B85B-416F8A1697D2}"/>
              </a:ext>
            </a:extLst>
          </p:cNvPr>
          <p:cNvSpPr>
            <a:spLocks noGrp="1"/>
          </p:cNvSpPr>
          <p:nvPr>
            <p:ph type="title"/>
          </p:nvPr>
        </p:nvSpPr>
        <p:spPr/>
        <p:txBody>
          <a:bodyPr/>
          <a:lstStyle/>
          <a:p>
            <a:r>
              <a:rPr lang="nb-NO" dirty="0"/>
              <a:t>Andre ytelser</a:t>
            </a:r>
          </a:p>
        </p:txBody>
      </p:sp>
      <p:sp>
        <p:nvSpPr>
          <p:cNvPr id="3" name="Plassholder for innhold 2">
            <a:extLst>
              <a:ext uri="{FF2B5EF4-FFF2-40B4-BE49-F238E27FC236}">
                <a16:creationId xmlns:a16="http://schemas.microsoft.com/office/drawing/2014/main" id="{F1924901-F32C-BD7A-FD1E-723F5AA1A08F}"/>
              </a:ext>
            </a:extLst>
          </p:cNvPr>
          <p:cNvSpPr>
            <a:spLocks noGrp="1"/>
          </p:cNvSpPr>
          <p:nvPr>
            <p:ph idx="1"/>
          </p:nvPr>
        </p:nvSpPr>
        <p:spPr/>
        <p:txBody>
          <a:bodyPr/>
          <a:lstStyle/>
          <a:p>
            <a:r>
              <a:rPr lang="nb-NO" dirty="0"/>
              <a:t>Lånekassen </a:t>
            </a:r>
          </a:p>
          <a:p>
            <a:r>
              <a:rPr lang="nb-NO" dirty="0"/>
              <a:t>Frikort </a:t>
            </a:r>
          </a:p>
          <a:p>
            <a:r>
              <a:rPr lang="nb-NO" dirty="0"/>
              <a:t>Husbanken</a:t>
            </a:r>
          </a:p>
          <a:p>
            <a:pPr marL="0" indent="0">
              <a:buNone/>
            </a:pPr>
            <a:r>
              <a:rPr lang="nb-NO" dirty="0" smtClean="0"/>
              <a:t>    ….</a:t>
            </a:r>
            <a:endParaRPr lang="nb-NO" dirty="0"/>
          </a:p>
        </p:txBody>
      </p:sp>
    </p:spTree>
    <p:extLst>
      <p:ext uri="{BB962C8B-B14F-4D97-AF65-F5344CB8AC3E}">
        <p14:creationId xmlns:p14="http://schemas.microsoft.com/office/powerpoint/2010/main" val="4064878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BF81E5-D9A2-2CEE-4A54-533ECE3E7D5A}"/>
              </a:ext>
            </a:extLst>
          </p:cNvPr>
          <p:cNvSpPr>
            <a:spLocks noGrp="1"/>
          </p:cNvSpPr>
          <p:nvPr>
            <p:ph type="title"/>
          </p:nvPr>
        </p:nvSpPr>
        <p:spPr>
          <a:xfrm>
            <a:off x="860002" y="701688"/>
            <a:ext cx="5710086" cy="1600325"/>
          </a:xfrm>
        </p:spPr>
        <p:txBody>
          <a:bodyPr vert="horz" lIns="121908" tIns="60954" rIns="121908" bIns="60954" rtlCol="0" anchor="b" anchorCtr="0">
            <a:normAutofit/>
          </a:bodyPr>
          <a:lstStyle/>
          <a:p>
            <a:r>
              <a:rPr lang="en-US" sz="4800">
                <a:solidFill>
                  <a:schemeClr val="tx1"/>
                </a:solidFill>
              </a:rPr>
              <a:t>Søknadsprosessen </a:t>
            </a:r>
          </a:p>
        </p:txBody>
      </p:sp>
      <p:sp>
        <p:nvSpPr>
          <p:cNvPr id="4" name="Plassholder for tekst 3">
            <a:extLst>
              <a:ext uri="{FF2B5EF4-FFF2-40B4-BE49-F238E27FC236}">
                <a16:creationId xmlns:a16="http://schemas.microsoft.com/office/drawing/2014/main" id="{E7DF78FE-0026-0C47-9C3A-D9B0EF2C7595}"/>
              </a:ext>
            </a:extLst>
          </p:cNvPr>
          <p:cNvSpPr>
            <a:spLocks noGrp="1"/>
          </p:cNvSpPr>
          <p:nvPr>
            <p:ph type="body" sz="half" idx="2"/>
          </p:nvPr>
        </p:nvSpPr>
        <p:spPr>
          <a:xfrm>
            <a:off x="768251" y="1611038"/>
            <a:ext cx="5710088" cy="4682133"/>
          </a:xfrm>
        </p:spPr>
        <p:txBody>
          <a:bodyPr vert="horz" lIns="121908" tIns="60954" rIns="121908" bIns="60954" rtlCol="0" anchor="ctr">
            <a:normAutofit/>
          </a:bodyPr>
          <a:lstStyle/>
          <a:p>
            <a:pPr marL="76192"/>
            <a:r>
              <a:rPr lang="en-US" sz="2400" dirty="0" err="1"/>
              <a:t>Beskrive</a:t>
            </a:r>
            <a:r>
              <a:rPr lang="en-US" sz="2400" dirty="0"/>
              <a:t> og </a:t>
            </a:r>
            <a:r>
              <a:rPr lang="en-US" sz="2400" dirty="0" err="1"/>
              <a:t>begrunne</a:t>
            </a:r>
            <a:r>
              <a:rPr lang="en-US" sz="2400" dirty="0"/>
              <a:t> </a:t>
            </a:r>
          </a:p>
          <a:p>
            <a:pPr marL="76192"/>
            <a:r>
              <a:rPr lang="en-US" sz="2400" dirty="0" err="1"/>
              <a:t>Saksbehandling</a:t>
            </a:r>
            <a:endParaRPr lang="en-US" sz="2400" dirty="0"/>
          </a:p>
          <a:p>
            <a:pPr marL="76192"/>
            <a:r>
              <a:rPr lang="en-US" sz="2400" dirty="0" err="1"/>
              <a:t>Vedtak</a:t>
            </a:r>
            <a:endParaRPr lang="en-US" sz="2400" dirty="0"/>
          </a:p>
          <a:p>
            <a:pPr marL="76192"/>
            <a:r>
              <a:rPr lang="en-US" sz="2400" dirty="0" err="1"/>
              <a:t>Evt</a:t>
            </a:r>
            <a:r>
              <a:rPr lang="en-US" sz="2400" dirty="0"/>
              <a:t>. </a:t>
            </a:r>
            <a:r>
              <a:rPr lang="en-US" sz="2400" dirty="0" err="1"/>
              <a:t>klage</a:t>
            </a:r>
            <a:r>
              <a:rPr lang="en-US" sz="2400" dirty="0"/>
              <a:t> </a:t>
            </a:r>
          </a:p>
          <a:p>
            <a:pPr indent="-304770">
              <a:buFont typeface="Arial" panose="020B0604020202020204" pitchFamily="34" charset="0"/>
              <a:buChar char="•"/>
            </a:pPr>
            <a:endParaRPr lang="en-US" sz="2400" dirty="0"/>
          </a:p>
        </p:txBody>
      </p:sp>
      <p:pic>
        <p:nvPicPr>
          <p:cNvPr id="6" name="Plassholder for innhold 5">
            <a:extLst>
              <a:ext uri="{FF2B5EF4-FFF2-40B4-BE49-F238E27FC236}">
                <a16:creationId xmlns:a16="http://schemas.microsoft.com/office/drawing/2014/main" id="{412AACE9-98E4-D601-0E47-E32F98191389}"/>
              </a:ext>
            </a:extLst>
          </p:cNvPr>
          <p:cNvPicPr>
            <a:picLocks noGrp="1" noChangeAspect="1"/>
          </p:cNvPicPr>
          <p:nvPr>
            <p:ph idx="1"/>
          </p:nvPr>
        </p:nvPicPr>
        <p:blipFill>
          <a:blip r:embed="rId2"/>
          <a:stretch>
            <a:fillRect/>
          </a:stretch>
        </p:blipFill>
        <p:spPr>
          <a:xfrm>
            <a:off x="7982871" y="2250193"/>
            <a:ext cx="7503291" cy="4333150"/>
          </a:xfrm>
          <a:prstGeom prst="rect">
            <a:avLst/>
          </a:prstGeom>
        </p:spPr>
      </p:pic>
      <p:sp>
        <p:nvSpPr>
          <p:cNvPr id="3" name="Rektangel: avrundede hjørner 2">
            <a:extLst>
              <a:ext uri="{FF2B5EF4-FFF2-40B4-BE49-F238E27FC236}">
                <a16:creationId xmlns:a16="http://schemas.microsoft.com/office/drawing/2014/main" id="{83F109D4-CAFA-D6CC-00F1-93170831300A}"/>
              </a:ext>
            </a:extLst>
          </p:cNvPr>
          <p:cNvSpPr/>
          <p:nvPr/>
        </p:nvSpPr>
        <p:spPr>
          <a:xfrm>
            <a:off x="10817679" y="6645729"/>
            <a:ext cx="2383971" cy="7347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Døgnklokke </a:t>
            </a:r>
          </a:p>
        </p:txBody>
      </p:sp>
    </p:spTree>
    <p:extLst>
      <p:ext uri="{BB962C8B-B14F-4D97-AF65-F5344CB8AC3E}">
        <p14:creationId xmlns:p14="http://schemas.microsoft.com/office/powerpoint/2010/main" val="17693271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Hjelpetelefoner og nettsider </a:t>
            </a:r>
            <a:endParaRPr lang="nb-NO" dirty="0"/>
          </a:p>
        </p:txBody>
      </p:sp>
      <p:pic>
        <p:nvPicPr>
          <p:cNvPr id="4" name="Plassholder for innhold 3"/>
          <p:cNvPicPr>
            <a:picLocks noGrp="1" noChangeAspect="1"/>
          </p:cNvPicPr>
          <p:nvPr>
            <p:ph idx="1"/>
          </p:nvPr>
        </p:nvPicPr>
        <p:blipFill>
          <a:blip r:embed="rId2"/>
          <a:stretch>
            <a:fillRect/>
          </a:stretch>
        </p:blipFill>
        <p:spPr>
          <a:xfrm>
            <a:off x="958807" y="2836454"/>
            <a:ext cx="4752975" cy="1866900"/>
          </a:xfrm>
          <a:prstGeom prst="rect">
            <a:avLst/>
          </a:prstGeom>
        </p:spPr>
      </p:pic>
      <p:pic>
        <p:nvPicPr>
          <p:cNvPr id="5" name="Bilde 4"/>
          <p:cNvPicPr>
            <a:picLocks noChangeAspect="1"/>
          </p:cNvPicPr>
          <p:nvPr/>
        </p:nvPicPr>
        <p:blipFill>
          <a:blip r:embed="rId3"/>
          <a:stretch>
            <a:fillRect/>
          </a:stretch>
        </p:blipFill>
        <p:spPr>
          <a:xfrm>
            <a:off x="7940632" y="2886974"/>
            <a:ext cx="4829175" cy="1304925"/>
          </a:xfrm>
          <a:prstGeom prst="rect">
            <a:avLst/>
          </a:prstGeom>
        </p:spPr>
      </p:pic>
      <p:pic>
        <p:nvPicPr>
          <p:cNvPr id="6" name="Bilde 5"/>
          <p:cNvPicPr>
            <a:picLocks noChangeAspect="1"/>
          </p:cNvPicPr>
          <p:nvPr/>
        </p:nvPicPr>
        <p:blipFill>
          <a:blip r:embed="rId4"/>
          <a:stretch>
            <a:fillRect/>
          </a:stretch>
        </p:blipFill>
        <p:spPr>
          <a:xfrm>
            <a:off x="8191023" y="4866984"/>
            <a:ext cx="6486525" cy="2247900"/>
          </a:xfrm>
          <a:prstGeom prst="rect">
            <a:avLst/>
          </a:prstGeom>
        </p:spPr>
      </p:pic>
      <p:pic>
        <p:nvPicPr>
          <p:cNvPr id="7" name="Bilde 6"/>
          <p:cNvPicPr>
            <a:picLocks noChangeAspect="1"/>
          </p:cNvPicPr>
          <p:nvPr/>
        </p:nvPicPr>
        <p:blipFill>
          <a:blip r:embed="rId5"/>
          <a:stretch>
            <a:fillRect/>
          </a:stretch>
        </p:blipFill>
        <p:spPr>
          <a:xfrm>
            <a:off x="958807" y="4703354"/>
            <a:ext cx="6981825" cy="3086100"/>
          </a:xfrm>
          <a:prstGeom prst="rect">
            <a:avLst/>
          </a:prstGeom>
        </p:spPr>
      </p:pic>
    </p:spTree>
    <p:extLst>
      <p:ext uri="{BB962C8B-B14F-4D97-AF65-F5344CB8AC3E}">
        <p14:creationId xmlns:p14="http://schemas.microsoft.com/office/powerpoint/2010/main" val="4028690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Hva er likepersonsarbeid? </a:t>
            </a:r>
          </a:p>
        </p:txBody>
      </p:sp>
      <p:sp>
        <p:nvSpPr>
          <p:cNvPr id="3" name="Plassholder for innhold 2"/>
          <p:cNvSpPr>
            <a:spLocks noGrp="1"/>
          </p:cNvSpPr>
          <p:nvPr>
            <p:ph idx="1"/>
          </p:nvPr>
        </p:nvSpPr>
        <p:spPr>
          <a:xfrm>
            <a:off x="1092820" y="2430966"/>
            <a:ext cx="14029069" cy="5632517"/>
          </a:xfrm>
          <a:noFill/>
        </p:spPr>
        <p:txBody>
          <a:bodyPr>
            <a:normAutofit/>
          </a:bodyPr>
          <a:lstStyle/>
          <a:p>
            <a:pPr marL="0" indent="0">
              <a:buClrTx/>
              <a:buNone/>
            </a:pPr>
            <a:r>
              <a:rPr lang="nb-NO" dirty="0">
                <a:solidFill>
                  <a:schemeClr val="tx2"/>
                </a:solidFill>
              </a:rPr>
              <a:t> </a:t>
            </a:r>
          </a:p>
          <a:p>
            <a:pPr marL="0" indent="0">
              <a:buClrTx/>
              <a:buNone/>
            </a:pPr>
            <a:r>
              <a:rPr lang="nb-NO" dirty="0">
                <a:solidFill>
                  <a:schemeClr val="tx2"/>
                </a:solidFill>
              </a:rPr>
              <a:t>«</a:t>
            </a:r>
            <a:r>
              <a:rPr lang="nb-NO" sz="3600" dirty="0">
                <a:solidFill>
                  <a:schemeClr val="tx2"/>
                </a:solidFill>
              </a:rPr>
              <a:t>Ei samhandling mellom personer som opplever å være i samme båt, det vil si samme livssituasjon, og hvor selve samhandlinga har som mål å være ei hjelp, støtte eller veiledning partene i mellom» </a:t>
            </a:r>
          </a:p>
          <a:p>
            <a:pPr marL="0" indent="0">
              <a:buNone/>
            </a:pPr>
            <a:r>
              <a:rPr lang="nb-NO" sz="2800" dirty="0"/>
              <a:t/>
            </a:r>
            <a:br>
              <a:rPr lang="nb-NO" sz="2800" dirty="0"/>
            </a:br>
            <a:r>
              <a:rPr lang="nb-NO" sz="2400" dirty="0"/>
              <a:t>Definisjonen kommer fra et veiledningshefte om likepersonsarbeid for funksjonshemmedes organisasjoner. I 2001 var det sosialdepartementet som var utgiver, mens i dag er det BUFDIR (Barne-ungdoms og familiedirektoratet) som har ansvaret for å følge opp likepersonsarbeidet i funksjonshemmedes organisasjoner</a:t>
            </a:r>
            <a:r>
              <a:rPr lang="nb-NO" sz="2800" dirty="0"/>
              <a:t>.</a:t>
            </a:r>
            <a:endParaRPr lang="nb-NO" sz="2800" dirty="0">
              <a:solidFill>
                <a:schemeClr val="tx2"/>
              </a:solidFill>
            </a:endParaRPr>
          </a:p>
          <a:p>
            <a:pPr marL="0" indent="0">
              <a:buNone/>
            </a:pPr>
            <a:endParaRPr lang="nb-NO" dirty="0">
              <a:solidFill>
                <a:schemeClr val="tx2"/>
              </a:solidFill>
            </a:endParaRPr>
          </a:p>
        </p:txBody>
      </p:sp>
    </p:spTree>
    <p:extLst>
      <p:ext uri="{BB962C8B-B14F-4D97-AF65-F5344CB8AC3E}">
        <p14:creationId xmlns:p14="http://schemas.microsoft.com/office/powerpoint/2010/main" val="11185750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normAutofit/>
          </a:bodyPr>
          <a:lstStyle/>
          <a:p>
            <a:r>
              <a:rPr lang="nb-NO" sz="5400" dirty="0"/>
              <a:t>Oppsummering og evaluering</a:t>
            </a:r>
          </a:p>
        </p:txBody>
      </p:sp>
      <p:sp>
        <p:nvSpPr>
          <p:cNvPr id="5" name="Undertittel 4"/>
          <p:cNvSpPr>
            <a:spLocks noGrp="1"/>
          </p:cNvSpPr>
          <p:nvPr>
            <p:ph type="subTitle" idx="1"/>
          </p:nvPr>
        </p:nvSpPr>
        <p:spPr/>
        <p:txBody>
          <a:bodyPr>
            <a:normAutofit/>
          </a:bodyPr>
          <a:lstStyle/>
          <a:p>
            <a:endParaRPr lang="nb-NO" dirty="0"/>
          </a:p>
        </p:txBody>
      </p:sp>
      <p:sp>
        <p:nvSpPr>
          <p:cNvPr id="6" name="Plassholder for tekst 5"/>
          <p:cNvSpPr>
            <a:spLocks noGrp="1"/>
          </p:cNvSpPr>
          <p:nvPr>
            <p:ph type="body" sz="quarter" idx="10"/>
          </p:nvPr>
        </p:nvSpPr>
        <p:spPr/>
        <p:txBody>
          <a:bodyPr/>
          <a:lstStyle/>
          <a:p>
            <a:r>
              <a:rPr lang="nb-NO" dirty="0"/>
              <a:t>v/alle</a:t>
            </a:r>
          </a:p>
          <a:p>
            <a:endParaRPr lang="nb-NO" dirty="0"/>
          </a:p>
        </p:txBody>
      </p:sp>
    </p:spTree>
    <p:extLst>
      <p:ext uri="{BB962C8B-B14F-4D97-AF65-F5344CB8AC3E}">
        <p14:creationId xmlns:p14="http://schemas.microsoft.com/office/powerpoint/2010/main" val="3759111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518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5400" dirty="0"/>
              <a:t>Hva er likepersonsarbeid? </a:t>
            </a:r>
          </a:p>
        </p:txBody>
      </p:sp>
      <p:sp>
        <p:nvSpPr>
          <p:cNvPr id="3" name="Plassholder for innhold 2"/>
          <p:cNvSpPr>
            <a:spLocks noGrp="1"/>
          </p:cNvSpPr>
          <p:nvPr>
            <p:ph idx="1"/>
          </p:nvPr>
        </p:nvSpPr>
        <p:spPr>
          <a:xfrm>
            <a:off x="1092820" y="2430966"/>
            <a:ext cx="14029069" cy="5632517"/>
          </a:xfrm>
          <a:noFill/>
        </p:spPr>
        <p:txBody>
          <a:bodyPr>
            <a:normAutofit fontScale="92500" lnSpcReduction="10000"/>
          </a:bodyPr>
          <a:lstStyle/>
          <a:p>
            <a:pPr marL="0" indent="0">
              <a:buClrTx/>
              <a:buNone/>
            </a:pPr>
            <a:r>
              <a:rPr lang="nb-NO" dirty="0">
                <a:solidFill>
                  <a:schemeClr val="tx2"/>
                </a:solidFill>
              </a:rPr>
              <a:t> </a:t>
            </a:r>
          </a:p>
          <a:p>
            <a:pPr marL="0" indent="0">
              <a:buClrTx/>
              <a:buNone/>
            </a:pPr>
            <a:r>
              <a:rPr lang="nb-NO" dirty="0">
                <a:solidFill>
                  <a:schemeClr val="tx2"/>
                </a:solidFill>
              </a:rPr>
              <a:t>Likepersonsarbeid: En organisert overføring av personlige erfaringer mellom personer med nedsatt funksjonsevne og mellom pårørende. Normalt vil den som overfører erfaringer ha et lengre og mer bearbeidet erfaring enn de øvrige</a:t>
            </a:r>
            <a:r>
              <a:rPr lang="nb-NO" sz="3600" dirty="0">
                <a:solidFill>
                  <a:schemeClr val="tx2"/>
                </a:solidFill>
              </a:rPr>
              <a:t>.</a:t>
            </a:r>
          </a:p>
          <a:p>
            <a:pPr marL="0" indent="0">
              <a:buNone/>
            </a:pPr>
            <a:r>
              <a:rPr lang="nb-NO" sz="3600" dirty="0">
                <a:solidFill>
                  <a:schemeClr val="tx2"/>
                </a:solidFill>
              </a:rPr>
              <a:t/>
            </a:r>
            <a:br>
              <a:rPr lang="nb-NO" sz="3600" dirty="0">
                <a:solidFill>
                  <a:schemeClr val="tx2"/>
                </a:solidFill>
              </a:rPr>
            </a:br>
            <a:r>
              <a:rPr lang="nb-NO" sz="3600" dirty="0">
                <a:solidFill>
                  <a:schemeClr val="tx2"/>
                </a:solidFill>
              </a:rPr>
              <a:t>En likepersonsaktivitet: Tidsavgrenset aktivitet som har som formål å utføre likepersonsarbeid, eksempler er kurs, samtalegrupper og aktivitetsgrupper. Vi registrerer også temamøter, der det settes av tid til erfaringsutveksling.</a:t>
            </a:r>
          </a:p>
          <a:p>
            <a:pPr marL="0" indent="0">
              <a:buNone/>
            </a:pPr>
            <a:endParaRPr lang="nb-NO" sz="2800" dirty="0"/>
          </a:p>
          <a:p>
            <a:pPr marL="0" indent="0">
              <a:buNone/>
            </a:pPr>
            <a:r>
              <a:rPr lang="nb-NO" sz="2800" dirty="0"/>
              <a:t>Definisjonene over er hentet fra BUFDIR, og er gjeldende i dagens regelverk for tilskudd til funksjonshemmedes organisasjoner.</a:t>
            </a:r>
            <a:br>
              <a:rPr lang="nb-NO" sz="2800" dirty="0"/>
            </a:br>
            <a:endParaRPr lang="nb-NO" sz="2800" dirty="0">
              <a:solidFill>
                <a:schemeClr val="tx2"/>
              </a:solidFill>
            </a:endParaRPr>
          </a:p>
        </p:txBody>
      </p:sp>
    </p:spTree>
    <p:extLst>
      <p:ext uri="{BB962C8B-B14F-4D97-AF65-F5344CB8AC3E}">
        <p14:creationId xmlns:p14="http://schemas.microsoft.com/office/powerpoint/2010/main" val="3090832380"/>
      </p:ext>
    </p:extLst>
  </p:cSld>
  <p:clrMapOvr>
    <a:masterClrMapping/>
  </p:clrMapOvr>
</p:sld>
</file>

<file path=ppt/theme/theme1.xml><?xml version="1.0" encoding="utf-8"?>
<a:theme xmlns:a="http://schemas.openxmlformats.org/drawingml/2006/main" name="Office-tema">
  <a:themeElements>
    <a:clrScheme name="CP Foreningen">
      <a:dk1>
        <a:sysClr val="windowText" lastClr="000000"/>
      </a:dk1>
      <a:lt1>
        <a:sysClr val="window" lastClr="FFFFFF"/>
      </a:lt1>
      <a:dk2>
        <a:srgbClr val="44546A"/>
      </a:dk2>
      <a:lt2>
        <a:srgbClr val="E7E6E6"/>
      </a:lt2>
      <a:accent1>
        <a:srgbClr val="D33352"/>
      </a:accent1>
      <a:accent2>
        <a:srgbClr val="0970B5"/>
      </a:accent2>
      <a:accent3>
        <a:srgbClr val="575757"/>
      </a:accent3>
      <a:accent4>
        <a:srgbClr val="FFC000"/>
      </a:accent4>
      <a:accent5>
        <a:srgbClr val="4472C4"/>
      </a:accent5>
      <a:accent6>
        <a:srgbClr val="70AD47"/>
      </a:accent6>
      <a:hlink>
        <a:srgbClr val="0563C1"/>
      </a:hlink>
      <a:folHlink>
        <a:srgbClr val="954F72"/>
      </a:folHlink>
    </a:clrScheme>
    <a:fontScheme name="CP Foreningen">
      <a:majorFont>
        <a:latin typeface="Texta Heavy"/>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CPForeningen.potx" id="{1D9952DC-7C98-4F32-AAB5-AF491C57C25E}" vid="{4D0042C1-F576-4E01-878D-DA8685650302}"/>
    </a:ext>
  </a:extLst>
</a:theme>
</file>

<file path=docProps/app.xml><?xml version="1.0" encoding="utf-8"?>
<Properties xmlns="http://schemas.openxmlformats.org/officeDocument/2006/extended-properties" xmlns:vt="http://schemas.openxmlformats.org/officeDocument/2006/docPropsVTypes">
  <Template>PPTmal_CPForeningen</Template>
  <TotalTime>1681</TotalTime>
  <Words>4120</Words>
  <Application>Microsoft Office PowerPoint</Application>
  <PresentationFormat>Egendefinert</PresentationFormat>
  <Paragraphs>471</Paragraphs>
  <Slides>81</Slides>
  <Notes>0</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81</vt:i4>
      </vt:variant>
    </vt:vector>
  </HeadingPairs>
  <TitlesOfParts>
    <vt:vector size="92" baseType="lpstr">
      <vt:lpstr>Arial</vt:lpstr>
      <vt:lpstr>Calibri</vt:lpstr>
      <vt:lpstr>Cambria</vt:lpstr>
      <vt:lpstr>Georgia</vt:lpstr>
      <vt:lpstr>Helvetica Neue</vt:lpstr>
      <vt:lpstr>Texta</vt:lpstr>
      <vt:lpstr>Texta Heavy</vt:lpstr>
      <vt:lpstr>Texta Medium</vt:lpstr>
      <vt:lpstr>Times New Roman</vt:lpstr>
      <vt:lpstr>Wingdings</vt:lpstr>
      <vt:lpstr>Office-tema</vt:lpstr>
      <vt:lpstr>Velkommen til likepersonssamling</vt:lpstr>
      <vt:lpstr> </vt:lpstr>
      <vt:lpstr> </vt:lpstr>
      <vt:lpstr> </vt:lpstr>
      <vt:lpstr>Målsettinger med kurset</vt:lpstr>
      <vt:lpstr>              Del 1: Hva er likepersonsarbeid?  Del 2: Hva er en likeperson?  </vt:lpstr>
      <vt:lpstr>Del 1 og 2:</vt:lpstr>
      <vt:lpstr>Hva er likepersonsarbeid? </vt:lpstr>
      <vt:lpstr>Hva er likepersonsarbeid? </vt:lpstr>
      <vt:lpstr>Hva er en likeperson?</vt:lpstr>
      <vt:lpstr>Hva er en likeperson?</vt:lpstr>
      <vt:lpstr>En likeperson bør: </vt:lpstr>
      <vt:lpstr>Betydningen av likepersonsarbeid </vt:lpstr>
      <vt:lpstr>Likepersonsarbeid i brukerorganisasjonene</vt:lpstr>
      <vt:lpstr>Grensesetting</vt:lpstr>
      <vt:lpstr>Del 3 Likepersonsarbeid i CP-foreningen</vt:lpstr>
      <vt:lpstr>Likepersonsarbeid i CP-foreningen</vt:lpstr>
      <vt:lpstr> Antall likepersonsdager og likepersoner i CP-foreningen (utvikling over tid) </vt:lpstr>
      <vt:lpstr>Dager med likepersonsaktivitet i 2022</vt:lpstr>
      <vt:lpstr>Dager med aktivitet fordelt på fylkene i 2022</vt:lpstr>
      <vt:lpstr>Innrapportering til myndighetene</vt:lpstr>
      <vt:lpstr>Fylkene har innrapporteringsplikt</vt:lpstr>
      <vt:lpstr>Likepersoner og opplæring</vt:lpstr>
      <vt:lpstr>§ 11 om likepersoner og opplæring i forskriften til Bufdir</vt:lpstr>
      <vt:lpstr>Halvårige rapporter til sentralstyret</vt:lpstr>
      <vt:lpstr>CP-skolen og nettsidene</vt:lpstr>
      <vt:lpstr>Positivt i 2022/2023: Nettverkene</vt:lpstr>
      <vt:lpstr>PowerPoint-presentasjon</vt:lpstr>
      <vt:lpstr>PowerPoint-presentasjon</vt:lpstr>
      <vt:lpstr>Inspirasjonsinnlegg fra psykolog Bjørn Skar Ødegaard</vt:lpstr>
      <vt:lpstr>Del 4 Kommunikasjon i likepersonsarbeidet</vt:lpstr>
      <vt:lpstr>Erfaringer med sosiale medier</vt:lpstr>
      <vt:lpstr>Erfaringer med facebook-grupper</vt:lpstr>
      <vt:lpstr>Erfaringer med Instagram</vt:lpstr>
      <vt:lpstr>Erfaringer med nettsiden vår</vt:lpstr>
      <vt:lpstr>Kommunikasjon utad – innspill?</vt:lpstr>
      <vt:lpstr>Likepersonsarbeid i praksis</vt:lpstr>
      <vt:lpstr>Forslag til gruppearbeid og øvelser</vt:lpstr>
      <vt:lpstr>Forslag til ulike tematikker/scener</vt:lpstr>
      <vt:lpstr>Velkommen til dag 2</vt:lpstr>
      <vt:lpstr>Del 5 Digitalt likepersonsarbeid</vt:lpstr>
      <vt:lpstr>Erfaringer med digitale møter</vt:lpstr>
      <vt:lpstr>Eksempler på (gjennomførte) digitale møter</vt:lpstr>
      <vt:lpstr>Flere likepersoner som møteledere?</vt:lpstr>
      <vt:lpstr>Møtelederrollen til diskusjon (med utgangspunkt digitalt) </vt:lpstr>
      <vt:lpstr>Møtelederrollen (fortsettelse) </vt:lpstr>
      <vt:lpstr>Nytt informasjonsmateriell: til foreldre som har fått et barn med CP-diagnose</vt:lpstr>
      <vt:lpstr>Informasjonspakke til nye foreldre</vt:lpstr>
      <vt:lpstr>PowerPoint-presentasjon</vt:lpstr>
      <vt:lpstr>Barn med cerebral parese</vt:lpstr>
      <vt:lpstr>Medisinsk info er kvalitetssikret av barnelege Guro Andersen og psykologspesialist Kristine Stadskleiv</vt:lpstr>
      <vt:lpstr>Rettigheter</vt:lpstr>
      <vt:lpstr>Kvalitetssikret av Atle Larsen, jurist v/FFOs rettighetssenter </vt:lpstr>
      <vt:lpstr>Hjelpemidler og behandling</vt:lpstr>
      <vt:lpstr>Kvalitetssikret av Guro Andersen og Kristine Stadskleiv</vt:lpstr>
      <vt:lpstr>Sitater fra foreldre gjennom alle  brosjyrene</vt:lpstr>
      <vt:lpstr>Familieliv og søsken</vt:lpstr>
      <vt:lpstr>Kvalitetssikret av Nettverket for småbarnsforeldre </vt:lpstr>
      <vt:lpstr>Noen spørsmål til slutt…</vt:lpstr>
      <vt:lpstr>PowerPoint-presentasjon</vt:lpstr>
      <vt:lpstr>PowerPoint-presentasjon</vt:lpstr>
      <vt:lpstr>Hvordan formidler vi best mulig om rettigheter?</vt:lpstr>
      <vt:lpstr>PowerPoint-presentasjon</vt:lpstr>
      <vt:lpstr>Antall henvendelser</vt:lpstr>
      <vt:lpstr>PowerPoint-presentasjon</vt:lpstr>
      <vt:lpstr>PowerPoint-presentasjon</vt:lpstr>
      <vt:lpstr>Informasjon på nettsidene våre (cp.no) </vt:lpstr>
      <vt:lpstr>«Nyere» informasjon på våre nettsider </vt:lpstr>
      <vt:lpstr>Bøker og brosjyrer </vt:lpstr>
      <vt:lpstr> På vei til voksenlivet – Bolig og BPA </vt:lpstr>
      <vt:lpstr>Lovverk og paragrafer </vt:lpstr>
      <vt:lpstr>Det offentlige tjenestetilbudet </vt:lpstr>
      <vt:lpstr>FFO (Funksjonshemmedes fellesorganisasjon) </vt:lpstr>
      <vt:lpstr>Jungelhåndboka</vt:lpstr>
      <vt:lpstr>Nav</vt:lpstr>
      <vt:lpstr>PowerPoint-presentasjon</vt:lpstr>
      <vt:lpstr>Andre ytelser</vt:lpstr>
      <vt:lpstr>Søknadsprosessen </vt:lpstr>
      <vt:lpstr>Hjelpetelefoner og nettsider </vt:lpstr>
      <vt:lpstr>Oppsummering og evaluering</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Benestad</dc:creator>
  <cp:lastModifiedBy>Helle Aasheim</cp:lastModifiedBy>
  <cp:revision>120</cp:revision>
  <dcterms:created xsi:type="dcterms:W3CDTF">2019-03-08T08:48:23Z</dcterms:created>
  <dcterms:modified xsi:type="dcterms:W3CDTF">2023-03-25T13:51:50Z</dcterms:modified>
</cp:coreProperties>
</file>