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Lst>
  <p:notesMasterIdLst>
    <p:notesMasterId r:id="rId19"/>
  </p:notesMasterIdLst>
  <p:sldIdLst>
    <p:sldId id="278" r:id="rId3"/>
    <p:sldId id="280" r:id="rId4"/>
    <p:sldId id="268" r:id="rId5"/>
    <p:sldId id="288" r:id="rId6"/>
    <p:sldId id="271" r:id="rId7"/>
    <p:sldId id="273" r:id="rId8"/>
    <p:sldId id="269" r:id="rId9"/>
    <p:sldId id="270" r:id="rId10"/>
    <p:sldId id="281" r:id="rId11"/>
    <p:sldId id="283" r:id="rId12"/>
    <p:sldId id="284" r:id="rId13"/>
    <p:sldId id="285" r:id="rId14"/>
    <p:sldId id="286" r:id="rId15"/>
    <p:sldId id="287" r:id="rId16"/>
    <p:sldId id="289" r:id="rId17"/>
    <p:sldId id="282" r:id="rId18"/>
  </p:sldIdLst>
  <p:sldSz cx="12192000" cy="6858000"/>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35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38"/>
    <p:restoredTop sz="74558"/>
  </p:normalViewPr>
  <p:slideViewPr>
    <p:cSldViewPr snapToGrid="0">
      <p:cViewPr varScale="1">
        <p:scale>
          <a:sx n="51" d="100"/>
          <a:sy n="51" d="100"/>
        </p:scale>
        <p:origin x="144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5.jpg"/></Relationships>
</file>

<file path=ppt/diagrams/_rels/data10.xml.rels><?xml version="1.0" encoding="UTF-8" standalone="yes"?>
<Relationships xmlns="http://schemas.openxmlformats.org/package/2006/relationships"><Relationship Id="rId1" Type="http://schemas.openxmlformats.org/officeDocument/2006/relationships/image" Target="../media/image5.jpg"/></Relationships>
</file>

<file path=ppt/diagrams/_rels/data2.xml.rels><?xml version="1.0" encoding="UTF-8" standalone="yes"?>
<Relationships xmlns="http://schemas.openxmlformats.org/package/2006/relationships"><Relationship Id="rId1" Type="http://schemas.openxmlformats.org/officeDocument/2006/relationships/image" Target="../media/image5.jpg"/></Relationships>
</file>

<file path=ppt/diagrams/_rels/data3.xml.rels><?xml version="1.0" encoding="UTF-8" standalone="yes"?>
<Relationships xmlns="http://schemas.openxmlformats.org/package/2006/relationships"><Relationship Id="rId1" Type="http://schemas.openxmlformats.org/officeDocument/2006/relationships/image" Target="../media/image5.jpg"/></Relationships>
</file>

<file path=ppt/diagrams/_rels/data4.xml.rels><?xml version="1.0" encoding="UTF-8" standalone="yes"?>
<Relationships xmlns="http://schemas.openxmlformats.org/package/2006/relationships"><Relationship Id="rId1" Type="http://schemas.openxmlformats.org/officeDocument/2006/relationships/image" Target="../media/image5.jpg"/></Relationships>
</file>

<file path=ppt/diagrams/_rels/data5.xml.rels><?xml version="1.0" encoding="UTF-8" standalone="yes"?>
<Relationships xmlns="http://schemas.openxmlformats.org/package/2006/relationships"><Relationship Id="rId1" Type="http://schemas.openxmlformats.org/officeDocument/2006/relationships/image" Target="../media/image5.jpg"/></Relationships>
</file>

<file path=ppt/diagrams/_rels/data6.xml.rels><?xml version="1.0" encoding="UTF-8" standalone="yes"?>
<Relationships xmlns="http://schemas.openxmlformats.org/package/2006/relationships"><Relationship Id="rId1" Type="http://schemas.openxmlformats.org/officeDocument/2006/relationships/image" Target="../media/image5.jpg"/></Relationships>
</file>

<file path=ppt/diagrams/_rels/data7.xml.rels><?xml version="1.0" encoding="UTF-8" standalone="yes"?>
<Relationships xmlns="http://schemas.openxmlformats.org/package/2006/relationships"><Relationship Id="rId1" Type="http://schemas.openxmlformats.org/officeDocument/2006/relationships/image" Target="../media/image5.jpg"/></Relationships>
</file>

<file path=ppt/diagrams/_rels/data8.xml.rels><?xml version="1.0" encoding="UTF-8" standalone="yes"?>
<Relationships xmlns="http://schemas.openxmlformats.org/package/2006/relationships"><Relationship Id="rId1" Type="http://schemas.openxmlformats.org/officeDocument/2006/relationships/image" Target="../media/image5.jpg"/></Relationships>
</file>

<file path=ppt/diagrams/_rels/data9.xml.rels><?xml version="1.0" encoding="UTF-8" standalone="yes"?>
<Relationships xmlns="http://schemas.openxmlformats.org/package/2006/relationships"><Relationship Id="rId1" Type="http://schemas.openxmlformats.org/officeDocument/2006/relationships/image" Target="../media/image5.jpg"/></Relationships>
</file>

<file path=ppt/diagrams/_rels/drawing1.xml.rels><?xml version="1.0" encoding="UTF-8" standalone="yes"?>
<Relationships xmlns="http://schemas.openxmlformats.org/package/2006/relationships"><Relationship Id="rId1" Type="http://schemas.openxmlformats.org/officeDocument/2006/relationships/image" Target="../media/image5.jpg"/></Relationships>
</file>

<file path=ppt/diagrams/_rels/drawing10.xml.rels><?xml version="1.0" encoding="UTF-8" standalone="yes"?>
<Relationships xmlns="http://schemas.openxmlformats.org/package/2006/relationships"><Relationship Id="rId1" Type="http://schemas.openxmlformats.org/officeDocument/2006/relationships/image" Target="../media/image5.jpg"/></Relationships>
</file>

<file path=ppt/diagrams/_rels/drawing2.xml.rels><?xml version="1.0" encoding="UTF-8" standalone="yes"?>
<Relationships xmlns="http://schemas.openxmlformats.org/package/2006/relationships"><Relationship Id="rId1" Type="http://schemas.openxmlformats.org/officeDocument/2006/relationships/image" Target="../media/image5.jpg"/></Relationships>
</file>

<file path=ppt/diagrams/_rels/drawing3.xml.rels><?xml version="1.0" encoding="UTF-8" standalone="yes"?>
<Relationships xmlns="http://schemas.openxmlformats.org/package/2006/relationships"><Relationship Id="rId1" Type="http://schemas.openxmlformats.org/officeDocument/2006/relationships/image" Target="../media/image5.jpg"/></Relationships>
</file>

<file path=ppt/diagrams/_rels/drawing4.xml.rels><?xml version="1.0" encoding="UTF-8" standalone="yes"?>
<Relationships xmlns="http://schemas.openxmlformats.org/package/2006/relationships"><Relationship Id="rId1" Type="http://schemas.openxmlformats.org/officeDocument/2006/relationships/image" Target="../media/image5.jpg"/></Relationships>
</file>

<file path=ppt/diagrams/_rels/drawing5.xml.rels><?xml version="1.0" encoding="UTF-8" standalone="yes"?>
<Relationships xmlns="http://schemas.openxmlformats.org/package/2006/relationships"><Relationship Id="rId1" Type="http://schemas.openxmlformats.org/officeDocument/2006/relationships/image" Target="../media/image5.jpg"/></Relationships>
</file>

<file path=ppt/diagrams/_rels/drawing6.xml.rels><?xml version="1.0" encoding="UTF-8" standalone="yes"?>
<Relationships xmlns="http://schemas.openxmlformats.org/package/2006/relationships"><Relationship Id="rId1" Type="http://schemas.openxmlformats.org/officeDocument/2006/relationships/image" Target="../media/image5.jpg"/></Relationships>
</file>

<file path=ppt/diagrams/_rels/drawing7.xml.rels><?xml version="1.0" encoding="UTF-8" standalone="yes"?>
<Relationships xmlns="http://schemas.openxmlformats.org/package/2006/relationships"><Relationship Id="rId1" Type="http://schemas.openxmlformats.org/officeDocument/2006/relationships/image" Target="../media/image5.jpg"/></Relationships>
</file>

<file path=ppt/diagrams/_rels/drawing8.xml.rels><?xml version="1.0" encoding="UTF-8" standalone="yes"?>
<Relationships xmlns="http://schemas.openxmlformats.org/package/2006/relationships"><Relationship Id="rId1" Type="http://schemas.openxmlformats.org/officeDocument/2006/relationships/image" Target="../media/image5.jpg"/></Relationships>
</file>

<file path=ppt/diagrams/_rels/drawing9.xml.rels><?xml version="1.0" encoding="UTF-8" standalone="yes"?>
<Relationships xmlns="http://schemas.openxmlformats.org/package/2006/relationships"><Relationship Id="rId1"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83FA4A-6745-6C4A-A08D-6FF06FCEB663}" type="doc">
      <dgm:prSet loTypeId="urn:microsoft.com/office/officeart/2005/8/layout/vList3" loCatId="list" qsTypeId="urn:microsoft.com/office/officeart/2005/8/quickstyle/simple1" qsCatId="simple" csTypeId="urn:microsoft.com/office/officeart/2005/8/colors/accent1_2" csCatId="accent1" phldr="1"/>
      <dgm:spPr/>
    </dgm:pt>
    <dgm:pt modelId="{8DE717F4-4CFE-6C4B-BD34-060B20B03586}">
      <dgm:prSet phldrT="[Tekst]" custT="1"/>
      <dgm:spPr>
        <a:solidFill>
          <a:srgbClr val="29358A"/>
        </a:solidFill>
      </dgm:spPr>
      <dgm:t>
        <a:bodyPr/>
        <a:lstStyle/>
        <a:p>
          <a:r>
            <a:rPr lang="nb-NO" sz="2000" dirty="0"/>
            <a:t>1. Start i god tid</a:t>
          </a:r>
        </a:p>
      </dgm:t>
    </dgm:pt>
    <dgm:pt modelId="{CD4659AF-C746-DD43-856B-E9CFD73B923D}" type="parTrans" cxnId="{F39B81B4-F6B1-A143-AAD8-AEB564A354A5}">
      <dgm:prSet/>
      <dgm:spPr/>
      <dgm:t>
        <a:bodyPr/>
        <a:lstStyle/>
        <a:p>
          <a:endParaRPr lang="nb-NO"/>
        </a:p>
      </dgm:t>
    </dgm:pt>
    <dgm:pt modelId="{334241C4-0835-C545-9DDC-1AAF25B9CBFF}" type="sibTrans" cxnId="{F39B81B4-F6B1-A143-AAD8-AEB564A354A5}">
      <dgm:prSet/>
      <dgm:spPr/>
      <dgm:t>
        <a:bodyPr/>
        <a:lstStyle/>
        <a:p>
          <a:endParaRPr lang="nb-NO"/>
        </a:p>
      </dgm:t>
    </dgm:pt>
    <dgm:pt modelId="{A8A5BDDF-7903-644E-A0B2-25982BD06973}" type="pres">
      <dgm:prSet presAssocID="{F683FA4A-6745-6C4A-A08D-6FF06FCEB663}" presName="linearFlow" presStyleCnt="0">
        <dgm:presLayoutVars>
          <dgm:dir/>
          <dgm:resizeHandles val="exact"/>
        </dgm:presLayoutVars>
      </dgm:prSet>
      <dgm:spPr/>
    </dgm:pt>
    <dgm:pt modelId="{46551631-5A80-214C-8391-805CDE1274E6}" type="pres">
      <dgm:prSet presAssocID="{8DE717F4-4CFE-6C4B-BD34-060B20B03586}" presName="composite" presStyleCnt="0"/>
      <dgm:spPr/>
    </dgm:pt>
    <dgm:pt modelId="{DCEA2E45-4494-8240-B0A2-9C4E5B2FA6D7}" type="pres">
      <dgm:prSet presAssocID="{8DE717F4-4CFE-6C4B-BD34-060B20B03586}"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C67B675-B5D8-8046-8649-226D92E45456}" type="pres">
      <dgm:prSet presAssocID="{8DE717F4-4CFE-6C4B-BD34-060B20B03586}" presName="txShp" presStyleLbl="node1" presStyleIdx="0" presStyleCnt="1">
        <dgm:presLayoutVars>
          <dgm:bulletEnabled val="1"/>
        </dgm:presLayoutVars>
      </dgm:prSet>
      <dgm:spPr/>
      <dgm:t>
        <a:bodyPr/>
        <a:lstStyle/>
        <a:p>
          <a:endParaRPr lang="nb-NO"/>
        </a:p>
      </dgm:t>
    </dgm:pt>
  </dgm:ptLst>
  <dgm:cxnLst>
    <dgm:cxn modelId="{C2D13763-EDAA-FD48-9C7A-8A6C31173A82}" type="presOf" srcId="{F683FA4A-6745-6C4A-A08D-6FF06FCEB663}" destId="{A8A5BDDF-7903-644E-A0B2-25982BD06973}" srcOrd="0" destOrd="0" presId="urn:microsoft.com/office/officeart/2005/8/layout/vList3"/>
    <dgm:cxn modelId="{F39B81B4-F6B1-A143-AAD8-AEB564A354A5}" srcId="{F683FA4A-6745-6C4A-A08D-6FF06FCEB663}" destId="{8DE717F4-4CFE-6C4B-BD34-060B20B03586}" srcOrd="0" destOrd="0" parTransId="{CD4659AF-C746-DD43-856B-E9CFD73B923D}" sibTransId="{334241C4-0835-C545-9DDC-1AAF25B9CBFF}"/>
    <dgm:cxn modelId="{93D927B7-9B6B-2644-942D-35B3664410A5}" type="presOf" srcId="{8DE717F4-4CFE-6C4B-BD34-060B20B03586}" destId="{FC67B675-B5D8-8046-8649-226D92E45456}" srcOrd="0" destOrd="0" presId="urn:microsoft.com/office/officeart/2005/8/layout/vList3"/>
    <dgm:cxn modelId="{12C5470F-26B6-364D-9C59-67CC878E7C8F}" type="presParOf" srcId="{A8A5BDDF-7903-644E-A0B2-25982BD06973}" destId="{46551631-5A80-214C-8391-805CDE1274E6}" srcOrd="0" destOrd="0" presId="urn:microsoft.com/office/officeart/2005/8/layout/vList3"/>
    <dgm:cxn modelId="{A1E0C0E1-194E-6246-A2D7-C3191F2140D7}" type="presParOf" srcId="{46551631-5A80-214C-8391-805CDE1274E6}" destId="{DCEA2E45-4494-8240-B0A2-9C4E5B2FA6D7}" srcOrd="0" destOrd="0" presId="urn:microsoft.com/office/officeart/2005/8/layout/vList3"/>
    <dgm:cxn modelId="{D662B0EA-FCE0-8347-8700-1A218672D849}" type="presParOf" srcId="{46551631-5A80-214C-8391-805CDE1274E6}" destId="{FC67B675-B5D8-8046-8649-226D92E45456}"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683FA4A-6745-6C4A-A08D-6FF06FCEB663}" type="doc">
      <dgm:prSet loTypeId="urn:microsoft.com/office/officeart/2005/8/layout/vList3" loCatId="list" qsTypeId="urn:microsoft.com/office/officeart/2005/8/quickstyle/simple1" qsCatId="simple" csTypeId="urn:microsoft.com/office/officeart/2005/8/colors/accent1_2" csCatId="accent1" phldr="1"/>
      <dgm:spPr/>
    </dgm:pt>
    <dgm:pt modelId="{8DE717F4-4CFE-6C4B-BD34-060B20B03586}">
      <dgm:prSet phldrT="[Tekst]" custT="1"/>
      <dgm:spPr>
        <a:solidFill>
          <a:srgbClr val="29358A"/>
        </a:solidFill>
      </dgm:spPr>
      <dgm:t>
        <a:bodyPr/>
        <a:lstStyle/>
        <a:p>
          <a:r>
            <a:rPr lang="nb-NO" sz="2000" dirty="0"/>
            <a:t>10. Få noen til å lese søknaden</a:t>
          </a:r>
        </a:p>
      </dgm:t>
    </dgm:pt>
    <dgm:pt modelId="{CD4659AF-C746-DD43-856B-E9CFD73B923D}" type="parTrans" cxnId="{F39B81B4-F6B1-A143-AAD8-AEB564A354A5}">
      <dgm:prSet/>
      <dgm:spPr/>
      <dgm:t>
        <a:bodyPr/>
        <a:lstStyle/>
        <a:p>
          <a:endParaRPr lang="nb-NO"/>
        </a:p>
      </dgm:t>
    </dgm:pt>
    <dgm:pt modelId="{334241C4-0835-C545-9DDC-1AAF25B9CBFF}" type="sibTrans" cxnId="{F39B81B4-F6B1-A143-AAD8-AEB564A354A5}">
      <dgm:prSet/>
      <dgm:spPr/>
      <dgm:t>
        <a:bodyPr/>
        <a:lstStyle/>
        <a:p>
          <a:endParaRPr lang="nb-NO"/>
        </a:p>
      </dgm:t>
    </dgm:pt>
    <dgm:pt modelId="{A8A5BDDF-7903-644E-A0B2-25982BD06973}" type="pres">
      <dgm:prSet presAssocID="{F683FA4A-6745-6C4A-A08D-6FF06FCEB663}" presName="linearFlow" presStyleCnt="0">
        <dgm:presLayoutVars>
          <dgm:dir/>
          <dgm:resizeHandles val="exact"/>
        </dgm:presLayoutVars>
      </dgm:prSet>
      <dgm:spPr/>
    </dgm:pt>
    <dgm:pt modelId="{46551631-5A80-214C-8391-805CDE1274E6}" type="pres">
      <dgm:prSet presAssocID="{8DE717F4-4CFE-6C4B-BD34-060B20B03586}" presName="composite" presStyleCnt="0"/>
      <dgm:spPr/>
    </dgm:pt>
    <dgm:pt modelId="{DCEA2E45-4494-8240-B0A2-9C4E5B2FA6D7}" type="pres">
      <dgm:prSet presAssocID="{8DE717F4-4CFE-6C4B-BD34-060B20B03586}"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C67B675-B5D8-8046-8649-226D92E45456}" type="pres">
      <dgm:prSet presAssocID="{8DE717F4-4CFE-6C4B-BD34-060B20B03586}" presName="txShp" presStyleLbl="node1" presStyleIdx="0" presStyleCnt="1">
        <dgm:presLayoutVars>
          <dgm:bulletEnabled val="1"/>
        </dgm:presLayoutVars>
      </dgm:prSet>
      <dgm:spPr/>
      <dgm:t>
        <a:bodyPr/>
        <a:lstStyle/>
        <a:p>
          <a:endParaRPr lang="nb-NO"/>
        </a:p>
      </dgm:t>
    </dgm:pt>
  </dgm:ptLst>
  <dgm:cxnLst>
    <dgm:cxn modelId="{C2D13763-EDAA-FD48-9C7A-8A6C31173A82}" type="presOf" srcId="{F683FA4A-6745-6C4A-A08D-6FF06FCEB663}" destId="{A8A5BDDF-7903-644E-A0B2-25982BD06973}" srcOrd="0" destOrd="0" presId="urn:microsoft.com/office/officeart/2005/8/layout/vList3"/>
    <dgm:cxn modelId="{F39B81B4-F6B1-A143-AAD8-AEB564A354A5}" srcId="{F683FA4A-6745-6C4A-A08D-6FF06FCEB663}" destId="{8DE717F4-4CFE-6C4B-BD34-060B20B03586}" srcOrd="0" destOrd="0" parTransId="{CD4659AF-C746-DD43-856B-E9CFD73B923D}" sibTransId="{334241C4-0835-C545-9DDC-1AAF25B9CBFF}"/>
    <dgm:cxn modelId="{93D927B7-9B6B-2644-942D-35B3664410A5}" type="presOf" srcId="{8DE717F4-4CFE-6C4B-BD34-060B20B03586}" destId="{FC67B675-B5D8-8046-8649-226D92E45456}" srcOrd="0" destOrd="0" presId="urn:microsoft.com/office/officeart/2005/8/layout/vList3"/>
    <dgm:cxn modelId="{12C5470F-26B6-364D-9C59-67CC878E7C8F}" type="presParOf" srcId="{A8A5BDDF-7903-644E-A0B2-25982BD06973}" destId="{46551631-5A80-214C-8391-805CDE1274E6}" srcOrd="0" destOrd="0" presId="urn:microsoft.com/office/officeart/2005/8/layout/vList3"/>
    <dgm:cxn modelId="{A1E0C0E1-194E-6246-A2D7-C3191F2140D7}" type="presParOf" srcId="{46551631-5A80-214C-8391-805CDE1274E6}" destId="{DCEA2E45-4494-8240-B0A2-9C4E5B2FA6D7}" srcOrd="0" destOrd="0" presId="urn:microsoft.com/office/officeart/2005/8/layout/vList3"/>
    <dgm:cxn modelId="{D662B0EA-FCE0-8347-8700-1A218672D849}" type="presParOf" srcId="{46551631-5A80-214C-8391-805CDE1274E6}" destId="{FC67B675-B5D8-8046-8649-226D92E45456}" srcOrd="1" destOrd="0" presId="urn:microsoft.com/office/officeart/2005/8/layout/vList3"/>
  </dgm:cxnLst>
  <dgm:bg/>
  <dgm:whole/>
  <dgm:extLst>
    <a:ext uri="http://schemas.microsoft.com/office/drawing/2008/diagram">
      <dsp:dataModelExt xmlns:dsp="http://schemas.microsoft.com/office/drawing/2008/diagram" relId="rId5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83FA4A-6745-6C4A-A08D-6FF06FCEB663}" type="doc">
      <dgm:prSet loTypeId="urn:microsoft.com/office/officeart/2005/8/layout/vList3" loCatId="list" qsTypeId="urn:microsoft.com/office/officeart/2005/8/quickstyle/simple1" qsCatId="simple" csTypeId="urn:microsoft.com/office/officeart/2005/8/colors/accent1_2" csCatId="accent1" phldr="1"/>
      <dgm:spPr/>
    </dgm:pt>
    <dgm:pt modelId="{8DE717F4-4CFE-6C4B-BD34-060B20B03586}">
      <dgm:prSet phldrT="[Tekst]" custT="1"/>
      <dgm:spPr>
        <a:solidFill>
          <a:srgbClr val="29358A"/>
        </a:solidFill>
      </dgm:spPr>
      <dgm:t>
        <a:bodyPr/>
        <a:lstStyle/>
        <a:p>
          <a:r>
            <a:rPr lang="nb-NO" sz="2000" dirty="0"/>
            <a:t>2. Les utlysningen nøye</a:t>
          </a:r>
        </a:p>
      </dgm:t>
    </dgm:pt>
    <dgm:pt modelId="{CD4659AF-C746-DD43-856B-E9CFD73B923D}" type="parTrans" cxnId="{F39B81B4-F6B1-A143-AAD8-AEB564A354A5}">
      <dgm:prSet/>
      <dgm:spPr/>
      <dgm:t>
        <a:bodyPr/>
        <a:lstStyle/>
        <a:p>
          <a:endParaRPr lang="nb-NO"/>
        </a:p>
      </dgm:t>
    </dgm:pt>
    <dgm:pt modelId="{334241C4-0835-C545-9DDC-1AAF25B9CBFF}" type="sibTrans" cxnId="{F39B81B4-F6B1-A143-AAD8-AEB564A354A5}">
      <dgm:prSet/>
      <dgm:spPr/>
      <dgm:t>
        <a:bodyPr/>
        <a:lstStyle/>
        <a:p>
          <a:endParaRPr lang="nb-NO"/>
        </a:p>
      </dgm:t>
    </dgm:pt>
    <dgm:pt modelId="{A8A5BDDF-7903-644E-A0B2-25982BD06973}" type="pres">
      <dgm:prSet presAssocID="{F683FA4A-6745-6C4A-A08D-6FF06FCEB663}" presName="linearFlow" presStyleCnt="0">
        <dgm:presLayoutVars>
          <dgm:dir/>
          <dgm:resizeHandles val="exact"/>
        </dgm:presLayoutVars>
      </dgm:prSet>
      <dgm:spPr/>
    </dgm:pt>
    <dgm:pt modelId="{46551631-5A80-214C-8391-805CDE1274E6}" type="pres">
      <dgm:prSet presAssocID="{8DE717F4-4CFE-6C4B-BD34-060B20B03586}" presName="composite" presStyleCnt="0"/>
      <dgm:spPr/>
    </dgm:pt>
    <dgm:pt modelId="{DCEA2E45-4494-8240-B0A2-9C4E5B2FA6D7}" type="pres">
      <dgm:prSet presAssocID="{8DE717F4-4CFE-6C4B-BD34-060B20B03586}"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C67B675-B5D8-8046-8649-226D92E45456}" type="pres">
      <dgm:prSet presAssocID="{8DE717F4-4CFE-6C4B-BD34-060B20B03586}" presName="txShp" presStyleLbl="node1" presStyleIdx="0" presStyleCnt="1">
        <dgm:presLayoutVars>
          <dgm:bulletEnabled val="1"/>
        </dgm:presLayoutVars>
      </dgm:prSet>
      <dgm:spPr/>
      <dgm:t>
        <a:bodyPr/>
        <a:lstStyle/>
        <a:p>
          <a:endParaRPr lang="nb-NO"/>
        </a:p>
      </dgm:t>
    </dgm:pt>
  </dgm:ptLst>
  <dgm:cxnLst>
    <dgm:cxn modelId="{C2D13763-EDAA-FD48-9C7A-8A6C31173A82}" type="presOf" srcId="{F683FA4A-6745-6C4A-A08D-6FF06FCEB663}" destId="{A8A5BDDF-7903-644E-A0B2-25982BD06973}" srcOrd="0" destOrd="0" presId="urn:microsoft.com/office/officeart/2005/8/layout/vList3"/>
    <dgm:cxn modelId="{F39B81B4-F6B1-A143-AAD8-AEB564A354A5}" srcId="{F683FA4A-6745-6C4A-A08D-6FF06FCEB663}" destId="{8DE717F4-4CFE-6C4B-BD34-060B20B03586}" srcOrd="0" destOrd="0" parTransId="{CD4659AF-C746-DD43-856B-E9CFD73B923D}" sibTransId="{334241C4-0835-C545-9DDC-1AAF25B9CBFF}"/>
    <dgm:cxn modelId="{93D927B7-9B6B-2644-942D-35B3664410A5}" type="presOf" srcId="{8DE717F4-4CFE-6C4B-BD34-060B20B03586}" destId="{FC67B675-B5D8-8046-8649-226D92E45456}" srcOrd="0" destOrd="0" presId="urn:microsoft.com/office/officeart/2005/8/layout/vList3"/>
    <dgm:cxn modelId="{12C5470F-26B6-364D-9C59-67CC878E7C8F}" type="presParOf" srcId="{A8A5BDDF-7903-644E-A0B2-25982BD06973}" destId="{46551631-5A80-214C-8391-805CDE1274E6}" srcOrd="0" destOrd="0" presId="urn:microsoft.com/office/officeart/2005/8/layout/vList3"/>
    <dgm:cxn modelId="{A1E0C0E1-194E-6246-A2D7-C3191F2140D7}" type="presParOf" srcId="{46551631-5A80-214C-8391-805CDE1274E6}" destId="{DCEA2E45-4494-8240-B0A2-9C4E5B2FA6D7}" srcOrd="0" destOrd="0" presId="urn:microsoft.com/office/officeart/2005/8/layout/vList3"/>
    <dgm:cxn modelId="{D662B0EA-FCE0-8347-8700-1A218672D849}" type="presParOf" srcId="{46551631-5A80-214C-8391-805CDE1274E6}" destId="{FC67B675-B5D8-8046-8649-226D92E45456}"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83FA4A-6745-6C4A-A08D-6FF06FCEB663}" type="doc">
      <dgm:prSet loTypeId="urn:microsoft.com/office/officeart/2005/8/layout/vList3" loCatId="list" qsTypeId="urn:microsoft.com/office/officeart/2005/8/quickstyle/simple1" qsCatId="simple" csTypeId="urn:microsoft.com/office/officeart/2005/8/colors/accent1_2" csCatId="accent1" phldr="1"/>
      <dgm:spPr/>
    </dgm:pt>
    <dgm:pt modelId="{8DE717F4-4CFE-6C4B-BD34-060B20B03586}">
      <dgm:prSet phldrT="[Tekst]" custT="1"/>
      <dgm:spPr>
        <a:solidFill>
          <a:srgbClr val="29358A"/>
        </a:solidFill>
      </dgm:spPr>
      <dgm:t>
        <a:bodyPr/>
        <a:lstStyle/>
        <a:p>
          <a:r>
            <a:rPr lang="nb-NO" sz="2000" dirty="0"/>
            <a:t>3. Sjekk prosjektbiblioteket</a:t>
          </a:r>
        </a:p>
      </dgm:t>
    </dgm:pt>
    <dgm:pt modelId="{CD4659AF-C746-DD43-856B-E9CFD73B923D}" type="parTrans" cxnId="{F39B81B4-F6B1-A143-AAD8-AEB564A354A5}">
      <dgm:prSet/>
      <dgm:spPr/>
      <dgm:t>
        <a:bodyPr/>
        <a:lstStyle/>
        <a:p>
          <a:endParaRPr lang="nb-NO"/>
        </a:p>
      </dgm:t>
    </dgm:pt>
    <dgm:pt modelId="{334241C4-0835-C545-9DDC-1AAF25B9CBFF}" type="sibTrans" cxnId="{F39B81B4-F6B1-A143-AAD8-AEB564A354A5}">
      <dgm:prSet/>
      <dgm:spPr/>
      <dgm:t>
        <a:bodyPr/>
        <a:lstStyle/>
        <a:p>
          <a:endParaRPr lang="nb-NO"/>
        </a:p>
      </dgm:t>
    </dgm:pt>
    <dgm:pt modelId="{A8A5BDDF-7903-644E-A0B2-25982BD06973}" type="pres">
      <dgm:prSet presAssocID="{F683FA4A-6745-6C4A-A08D-6FF06FCEB663}" presName="linearFlow" presStyleCnt="0">
        <dgm:presLayoutVars>
          <dgm:dir/>
          <dgm:resizeHandles val="exact"/>
        </dgm:presLayoutVars>
      </dgm:prSet>
      <dgm:spPr/>
    </dgm:pt>
    <dgm:pt modelId="{46551631-5A80-214C-8391-805CDE1274E6}" type="pres">
      <dgm:prSet presAssocID="{8DE717F4-4CFE-6C4B-BD34-060B20B03586}" presName="composite" presStyleCnt="0"/>
      <dgm:spPr/>
    </dgm:pt>
    <dgm:pt modelId="{DCEA2E45-4494-8240-B0A2-9C4E5B2FA6D7}" type="pres">
      <dgm:prSet presAssocID="{8DE717F4-4CFE-6C4B-BD34-060B20B03586}"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C67B675-B5D8-8046-8649-226D92E45456}" type="pres">
      <dgm:prSet presAssocID="{8DE717F4-4CFE-6C4B-BD34-060B20B03586}" presName="txShp" presStyleLbl="node1" presStyleIdx="0" presStyleCnt="1">
        <dgm:presLayoutVars>
          <dgm:bulletEnabled val="1"/>
        </dgm:presLayoutVars>
      </dgm:prSet>
      <dgm:spPr/>
      <dgm:t>
        <a:bodyPr/>
        <a:lstStyle/>
        <a:p>
          <a:endParaRPr lang="nb-NO"/>
        </a:p>
      </dgm:t>
    </dgm:pt>
  </dgm:ptLst>
  <dgm:cxnLst>
    <dgm:cxn modelId="{C2D13763-EDAA-FD48-9C7A-8A6C31173A82}" type="presOf" srcId="{F683FA4A-6745-6C4A-A08D-6FF06FCEB663}" destId="{A8A5BDDF-7903-644E-A0B2-25982BD06973}" srcOrd="0" destOrd="0" presId="urn:microsoft.com/office/officeart/2005/8/layout/vList3"/>
    <dgm:cxn modelId="{F39B81B4-F6B1-A143-AAD8-AEB564A354A5}" srcId="{F683FA4A-6745-6C4A-A08D-6FF06FCEB663}" destId="{8DE717F4-4CFE-6C4B-BD34-060B20B03586}" srcOrd="0" destOrd="0" parTransId="{CD4659AF-C746-DD43-856B-E9CFD73B923D}" sibTransId="{334241C4-0835-C545-9DDC-1AAF25B9CBFF}"/>
    <dgm:cxn modelId="{93D927B7-9B6B-2644-942D-35B3664410A5}" type="presOf" srcId="{8DE717F4-4CFE-6C4B-BD34-060B20B03586}" destId="{FC67B675-B5D8-8046-8649-226D92E45456}" srcOrd="0" destOrd="0" presId="urn:microsoft.com/office/officeart/2005/8/layout/vList3"/>
    <dgm:cxn modelId="{12C5470F-26B6-364D-9C59-67CC878E7C8F}" type="presParOf" srcId="{A8A5BDDF-7903-644E-A0B2-25982BD06973}" destId="{46551631-5A80-214C-8391-805CDE1274E6}" srcOrd="0" destOrd="0" presId="urn:microsoft.com/office/officeart/2005/8/layout/vList3"/>
    <dgm:cxn modelId="{A1E0C0E1-194E-6246-A2D7-C3191F2140D7}" type="presParOf" srcId="{46551631-5A80-214C-8391-805CDE1274E6}" destId="{DCEA2E45-4494-8240-B0A2-9C4E5B2FA6D7}" srcOrd="0" destOrd="0" presId="urn:microsoft.com/office/officeart/2005/8/layout/vList3"/>
    <dgm:cxn modelId="{D662B0EA-FCE0-8347-8700-1A218672D849}" type="presParOf" srcId="{46551631-5A80-214C-8391-805CDE1274E6}" destId="{FC67B675-B5D8-8046-8649-226D92E45456}" srcOrd="1" destOrd="0" presId="urn:microsoft.com/office/officeart/2005/8/layout/vList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83FA4A-6745-6C4A-A08D-6FF06FCEB663}" type="doc">
      <dgm:prSet loTypeId="urn:microsoft.com/office/officeart/2005/8/layout/vList3" loCatId="list" qsTypeId="urn:microsoft.com/office/officeart/2005/8/quickstyle/simple1" qsCatId="simple" csTypeId="urn:microsoft.com/office/officeart/2005/8/colors/accent1_2" csCatId="accent1" phldr="1"/>
      <dgm:spPr/>
    </dgm:pt>
    <dgm:pt modelId="{8DE717F4-4CFE-6C4B-BD34-060B20B03586}">
      <dgm:prSet phldrT="[Tekst]" custT="1"/>
      <dgm:spPr>
        <a:solidFill>
          <a:srgbClr val="29358A"/>
        </a:solidFill>
      </dgm:spPr>
      <dgm:t>
        <a:bodyPr/>
        <a:lstStyle/>
        <a:p>
          <a:r>
            <a:rPr lang="nb-NO" sz="2000" dirty="0"/>
            <a:t>4. Involver søkerorganisasjonen</a:t>
          </a:r>
        </a:p>
      </dgm:t>
    </dgm:pt>
    <dgm:pt modelId="{334241C4-0835-C545-9DDC-1AAF25B9CBFF}" type="sibTrans" cxnId="{F39B81B4-F6B1-A143-AAD8-AEB564A354A5}">
      <dgm:prSet/>
      <dgm:spPr/>
      <dgm:t>
        <a:bodyPr/>
        <a:lstStyle/>
        <a:p>
          <a:endParaRPr lang="nb-NO"/>
        </a:p>
      </dgm:t>
    </dgm:pt>
    <dgm:pt modelId="{CD4659AF-C746-DD43-856B-E9CFD73B923D}" type="parTrans" cxnId="{F39B81B4-F6B1-A143-AAD8-AEB564A354A5}">
      <dgm:prSet/>
      <dgm:spPr/>
      <dgm:t>
        <a:bodyPr/>
        <a:lstStyle/>
        <a:p>
          <a:endParaRPr lang="nb-NO"/>
        </a:p>
      </dgm:t>
    </dgm:pt>
    <dgm:pt modelId="{A8A5BDDF-7903-644E-A0B2-25982BD06973}" type="pres">
      <dgm:prSet presAssocID="{F683FA4A-6745-6C4A-A08D-6FF06FCEB663}" presName="linearFlow" presStyleCnt="0">
        <dgm:presLayoutVars>
          <dgm:dir/>
          <dgm:resizeHandles val="exact"/>
        </dgm:presLayoutVars>
      </dgm:prSet>
      <dgm:spPr/>
    </dgm:pt>
    <dgm:pt modelId="{46551631-5A80-214C-8391-805CDE1274E6}" type="pres">
      <dgm:prSet presAssocID="{8DE717F4-4CFE-6C4B-BD34-060B20B03586}" presName="composite" presStyleCnt="0"/>
      <dgm:spPr/>
    </dgm:pt>
    <dgm:pt modelId="{DCEA2E45-4494-8240-B0A2-9C4E5B2FA6D7}" type="pres">
      <dgm:prSet presAssocID="{8DE717F4-4CFE-6C4B-BD34-060B20B03586}"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C67B675-B5D8-8046-8649-226D92E45456}" type="pres">
      <dgm:prSet presAssocID="{8DE717F4-4CFE-6C4B-BD34-060B20B03586}" presName="txShp" presStyleLbl="node1" presStyleIdx="0" presStyleCnt="1" custLinFactY="24442" custLinFactNeighborX="-1698" custLinFactNeighborY="100000">
        <dgm:presLayoutVars>
          <dgm:bulletEnabled val="1"/>
        </dgm:presLayoutVars>
      </dgm:prSet>
      <dgm:spPr/>
      <dgm:t>
        <a:bodyPr/>
        <a:lstStyle/>
        <a:p>
          <a:endParaRPr lang="nb-NO"/>
        </a:p>
      </dgm:t>
    </dgm:pt>
  </dgm:ptLst>
  <dgm:cxnLst>
    <dgm:cxn modelId="{C2D13763-EDAA-FD48-9C7A-8A6C31173A82}" type="presOf" srcId="{F683FA4A-6745-6C4A-A08D-6FF06FCEB663}" destId="{A8A5BDDF-7903-644E-A0B2-25982BD06973}" srcOrd="0" destOrd="0" presId="urn:microsoft.com/office/officeart/2005/8/layout/vList3"/>
    <dgm:cxn modelId="{F39B81B4-F6B1-A143-AAD8-AEB564A354A5}" srcId="{F683FA4A-6745-6C4A-A08D-6FF06FCEB663}" destId="{8DE717F4-4CFE-6C4B-BD34-060B20B03586}" srcOrd="0" destOrd="0" parTransId="{CD4659AF-C746-DD43-856B-E9CFD73B923D}" sibTransId="{334241C4-0835-C545-9DDC-1AAF25B9CBFF}"/>
    <dgm:cxn modelId="{93D927B7-9B6B-2644-942D-35B3664410A5}" type="presOf" srcId="{8DE717F4-4CFE-6C4B-BD34-060B20B03586}" destId="{FC67B675-B5D8-8046-8649-226D92E45456}" srcOrd="0" destOrd="0" presId="urn:microsoft.com/office/officeart/2005/8/layout/vList3"/>
    <dgm:cxn modelId="{12C5470F-26B6-364D-9C59-67CC878E7C8F}" type="presParOf" srcId="{A8A5BDDF-7903-644E-A0B2-25982BD06973}" destId="{46551631-5A80-214C-8391-805CDE1274E6}" srcOrd="0" destOrd="0" presId="urn:microsoft.com/office/officeart/2005/8/layout/vList3"/>
    <dgm:cxn modelId="{A1E0C0E1-194E-6246-A2D7-C3191F2140D7}" type="presParOf" srcId="{46551631-5A80-214C-8391-805CDE1274E6}" destId="{DCEA2E45-4494-8240-B0A2-9C4E5B2FA6D7}" srcOrd="0" destOrd="0" presId="urn:microsoft.com/office/officeart/2005/8/layout/vList3"/>
    <dgm:cxn modelId="{D662B0EA-FCE0-8347-8700-1A218672D849}" type="presParOf" srcId="{46551631-5A80-214C-8391-805CDE1274E6}" destId="{FC67B675-B5D8-8046-8649-226D92E45456}" srcOrd="1" destOrd="0" presId="urn:microsoft.com/office/officeart/2005/8/layout/vList3"/>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83FA4A-6745-6C4A-A08D-6FF06FCEB663}" type="doc">
      <dgm:prSet loTypeId="urn:microsoft.com/office/officeart/2005/8/layout/vList3" loCatId="list" qsTypeId="urn:microsoft.com/office/officeart/2005/8/quickstyle/simple1" qsCatId="simple" csTypeId="urn:microsoft.com/office/officeart/2005/8/colors/accent1_2" csCatId="accent1" phldr="1"/>
      <dgm:spPr/>
    </dgm:pt>
    <dgm:pt modelId="{8DE717F4-4CFE-6C4B-BD34-060B20B03586}">
      <dgm:prSet phldrT="[Tekst]" custT="1"/>
      <dgm:spPr>
        <a:solidFill>
          <a:srgbClr val="29358A"/>
        </a:solidFill>
      </dgm:spPr>
      <dgm:t>
        <a:bodyPr/>
        <a:lstStyle/>
        <a:p>
          <a:r>
            <a:rPr lang="nb-NO" sz="2000" dirty="0"/>
            <a:t>5. Involver deltakerne</a:t>
          </a:r>
        </a:p>
      </dgm:t>
    </dgm:pt>
    <dgm:pt modelId="{334241C4-0835-C545-9DDC-1AAF25B9CBFF}" type="sibTrans" cxnId="{F39B81B4-F6B1-A143-AAD8-AEB564A354A5}">
      <dgm:prSet/>
      <dgm:spPr/>
      <dgm:t>
        <a:bodyPr/>
        <a:lstStyle/>
        <a:p>
          <a:endParaRPr lang="nb-NO"/>
        </a:p>
      </dgm:t>
    </dgm:pt>
    <dgm:pt modelId="{CD4659AF-C746-DD43-856B-E9CFD73B923D}" type="parTrans" cxnId="{F39B81B4-F6B1-A143-AAD8-AEB564A354A5}">
      <dgm:prSet/>
      <dgm:spPr/>
      <dgm:t>
        <a:bodyPr/>
        <a:lstStyle/>
        <a:p>
          <a:endParaRPr lang="nb-NO"/>
        </a:p>
      </dgm:t>
    </dgm:pt>
    <dgm:pt modelId="{A8A5BDDF-7903-644E-A0B2-25982BD06973}" type="pres">
      <dgm:prSet presAssocID="{F683FA4A-6745-6C4A-A08D-6FF06FCEB663}" presName="linearFlow" presStyleCnt="0">
        <dgm:presLayoutVars>
          <dgm:dir/>
          <dgm:resizeHandles val="exact"/>
        </dgm:presLayoutVars>
      </dgm:prSet>
      <dgm:spPr/>
    </dgm:pt>
    <dgm:pt modelId="{46551631-5A80-214C-8391-805CDE1274E6}" type="pres">
      <dgm:prSet presAssocID="{8DE717F4-4CFE-6C4B-BD34-060B20B03586}" presName="composite" presStyleCnt="0"/>
      <dgm:spPr/>
    </dgm:pt>
    <dgm:pt modelId="{DCEA2E45-4494-8240-B0A2-9C4E5B2FA6D7}" type="pres">
      <dgm:prSet presAssocID="{8DE717F4-4CFE-6C4B-BD34-060B20B03586}"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C67B675-B5D8-8046-8649-226D92E45456}" type="pres">
      <dgm:prSet presAssocID="{8DE717F4-4CFE-6C4B-BD34-060B20B03586}" presName="txShp" presStyleLbl="node1" presStyleIdx="0" presStyleCnt="1" custLinFactY="24442" custLinFactNeighborX="-1698" custLinFactNeighborY="100000">
        <dgm:presLayoutVars>
          <dgm:bulletEnabled val="1"/>
        </dgm:presLayoutVars>
      </dgm:prSet>
      <dgm:spPr/>
      <dgm:t>
        <a:bodyPr/>
        <a:lstStyle/>
        <a:p>
          <a:endParaRPr lang="nb-NO"/>
        </a:p>
      </dgm:t>
    </dgm:pt>
  </dgm:ptLst>
  <dgm:cxnLst>
    <dgm:cxn modelId="{C2D13763-EDAA-FD48-9C7A-8A6C31173A82}" type="presOf" srcId="{F683FA4A-6745-6C4A-A08D-6FF06FCEB663}" destId="{A8A5BDDF-7903-644E-A0B2-25982BD06973}" srcOrd="0" destOrd="0" presId="urn:microsoft.com/office/officeart/2005/8/layout/vList3"/>
    <dgm:cxn modelId="{F39B81B4-F6B1-A143-AAD8-AEB564A354A5}" srcId="{F683FA4A-6745-6C4A-A08D-6FF06FCEB663}" destId="{8DE717F4-4CFE-6C4B-BD34-060B20B03586}" srcOrd="0" destOrd="0" parTransId="{CD4659AF-C746-DD43-856B-E9CFD73B923D}" sibTransId="{334241C4-0835-C545-9DDC-1AAF25B9CBFF}"/>
    <dgm:cxn modelId="{93D927B7-9B6B-2644-942D-35B3664410A5}" type="presOf" srcId="{8DE717F4-4CFE-6C4B-BD34-060B20B03586}" destId="{FC67B675-B5D8-8046-8649-226D92E45456}" srcOrd="0" destOrd="0" presId="urn:microsoft.com/office/officeart/2005/8/layout/vList3"/>
    <dgm:cxn modelId="{12C5470F-26B6-364D-9C59-67CC878E7C8F}" type="presParOf" srcId="{A8A5BDDF-7903-644E-A0B2-25982BD06973}" destId="{46551631-5A80-214C-8391-805CDE1274E6}" srcOrd="0" destOrd="0" presId="urn:microsoft.com/office/officeart/2005/8/layout/vList3"/>
    <dgm:cxn modelId="{A1E0C0E1-194E-6246-A2D7-C3191F2140D7}" type="presParOf" srcId="{46551631-5A80-214C-8391-805CDE1274E6}" destId="{DCEA2E45-4494-8240-B0A2-9C4E5B2FA6D7}" srcOrd="0" destOrd="0" presId="urn:microsoft.com/office/officeart/2005/8/layout/vList3"/>
    <dgm:cxn modelId="{D662B0EA-FCE0-8347-8700-1A218672D849}" type="presParOf" srcId="{46551631-5A80-214C-8391-805CDE1274E6}" destId="{FC67B675-B5D8-8046-8649-226D92E45456}" srcOrd="1" destOrd="0" presId="urn:microsoft.com/office/officeart/2005/8/layout/vList3"/>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683FA4A-6745-6C4A-A08D-6FF06FCEB663}" type="doc">
      <dgm:prSet loTypeId="urn:microsoft.com/office/officeart/2005/8/layout/vList3" loCatId="list" qsTypeId="urn:microsoft.com/office/officeart/2005/8/quickstyle/simple1" qsCatId="simple" csTypeId="urn:microsoft.com/office/officeart/2005/8/colors/accent1_2" csCatId="accent1" phldr="1"/>
      <dgm:spPr/>
    </dgm:pt>
    <dgm:pt modelId="{8DE717F4-4CFE-6C4B-BD34-060B20B03586}">
      <dgm:prSet phldrT="[Tekst]" custT="1"/>
      <dgm:spPr>
        <a:solidFill>
          <a:srgbClr val="29358A"/>
        </a:solidFill>
      </dgm:spPr>
      <dgm:t>
        <a:bodyPr/>
        <a:lstStyle/>
        <a:p>
          <a:r>
            <a:rPr lang="nb-NO" sz="2000" dirty="0"/>
            <a:t>6. Beskriv behovet</a:t>
          </a:r>
        </a:p>
      </dgm:t>
    </dgm:pt>
    <dgm:pt modelId="{CD4659AF-C746-DD43-856B-E9CFD73B923D}" type="parTrans" cxnId="{F39B81B4-F6B1-A143-AAD8-AEB564A354A5}">
      <dgm:prSet/>
      <dgm:spPr/>
      <dgm:t>
        <a:bodyPr/>
        <a:lstStyle/>
        <a:p>
          <a:endParaRPr lang="nb-NO"/>
        </a:p>
      </dgm:t>
    </dgm:pt>
    <dgm:pt modelId="{334241C4-0835-C545-9DDC-1AAF25B9CBFF}" type="sibTrans" cxnId="{F39B81B4-F6B1-A143-AAD8-AEB564A354A5}">
      <dgm:prSet/>
      <dgm:spPr/>
      <dgm:t>
        <a:bodyPr/>
        <a:lstStyle/>
        <a:p>
          <a:endParaRPr lang="nb-NO"/>
        </a:p>
      </dgm:t>
    </dgm:pt>
    <dgm:pt modelId="{A8A5BDDF-7903-644E-A0B2-25982BD06973}" type="pres">
      <dgm:prSet presAssocID="{F683FA4A-6745-6C4A-A08D-6FF06FCEB663}" presName="linearFlow" presStyleCnt="0">
        <dgm:presLayoutVars>
          <dgm:dir/>
          <dgm:resizeHandles val="exact"/>
        </dgm:presLayoutVars>
      </dgm:prSet>
      <dgm:spPr/>
    </dgm:pt>
    <dgm:pt modelId="{46551631-5A80-214C-8391-805CDE1274E6}" type="pres">
      <dgm:prSet presAssocID="{8DE717F4-4CFE-6C4B-BD34-060B20B03586}" presName="composite" presStyleCnt="0"/>
      <dgm:spPr/>
    </dgm:pt>
    <dgm:pt modelId="{DCEA2E45-4494-8240-B0A2-9C4E5B2FA6D7}" type="pres">
      <dgm:prSet presAssocID="{8DE717F4-4CFE-6C4B-BD34-060B20B03586}"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C67B675-B5D8-8046-8649-226D92E45456}" type="pres">
      <dgm:prSet presAssocID="{8DE717F4-4CFE-6C4B-BD34-060B20B03586}" presName="txShp" presStyleLbl="node1" presStyleIdx="0" presStyleCnt="1">
        <dgm:presLayoutVars>
          <dgm:bulletEnabled val="1"/>
        </dgm:presLayoutVars>
      </dgm:prSet>
      <dgm:spPr/>
      <dgm:t>
        <a:bodyPr/>
        <a:lstStyle/>
        <a:p>
          <a:endParaRPr lang="nb-NO"/>
        </a:p>
      </dgm:t>
    </dgm:pt>
  </dgm:ptLst>
  <dgm:cxnLst>
    <dgm:cxn modelId="{C2D13763-EDAA-FD48-9C7A-8A6C31173A82}" type="presOf" srcId="{F683FA4A-6745-6C4A-A08D-6FF06FCEB663}" destId="{A8A5BDDF-7903-644E-A0B2-25982BD06973}" srcOrd="0" destOrd="0" presId="urn:microsoft.com/office/officeart/2005/8/layout/vList3"/>
    <dgm:cxn modelId="{F39B81B4-F6B1-A143-AAD8-AEB564A354A5}" srcId="{F683FA4A-6745-6C4A-A08D-6FF06FCEB663}" destId="{8DE717F4-4CFE-6C4B-BD34-060B20B03586}" srcOrd="0" destOrd="0" parTransId="{CD4659AF-C746-DD43-856B-E9CFD73B923D}" sibTransId="{334241C4-0835-C545-9DDC-1AAF25B9CBFF}"/>
    <dgm:cxn modelId="{93D927B7-9B6B-2644-942D-35B3664410A5}" type="presOf" srcId="{8DE717F4-4CFE-6C4B-BD34-060B20B03586}" destId="{FC67B675-B5D8-8046-8649-226D92E45456}" srcOrd="0" destOrd="0" presId="urn:microsoft.com/office/officeart/2005/8/layout/vList3"/>
    <dgm:cxn modelId="{12C5470F-26B6-364D-9C59-67CC878E7C8F}" type="presParOf" srcId="{A8A5BDDF-7903-644E-A0B2-25982BD06973}" destId="{46551631-5A80-214C-8391-805CDE1274E6}" srcOrd="0" destOrd="0" presId="urn:microsoft.com/office/officeart/2005/8/layout/vList3"/>
    <dgm:cxn modelId="{A1E0C0E1-194E-6246-A2D7-C3191F2140D7}" type="presParOf" srcId="{46551631-5A80-214C-8391-805CDE1274E6}" destId="{DCEA2E45-4494-8240-B0A2-9C4E5B2FA6D7}" srcOrd="0" destOrd="0" presId="urn:microsoft.com/office/officeart/2005/8/layout/vList3"/>
    <dgm:cxn modelId="{D662B0EA-FCE0-8347-8700-1A218672D849}" type="presParOf" srcId="{46551631-5A80-214C-8391-805CDE1274E6}" destId="{FC67B675-B5D8-8046-8649-226D92E45456}" srcOrd="1" destOrd="0" presId="urn:microsoft.com/office/officeart/2005/8/layout/vList3"/>
  </dgm:cxnLst>
  <dgm:bg/>
  <dgm:whole/>
  <dgm:extLst>
    <a:ext uri="http://schemas.microsoft.com/office/drawing/2008/diagram">
      <dsp:dataModelExt xmlns:dsp="http://schemas.microsoft.com/office/drawing/2008/diagram" relId="rId3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683FA4A-6745-6C4A-A08D-6FF06FCEB663}" type="doc">
      <dgm:prSet loTypeId="urn:microsoft.com/office/officeart/2005/8/layout/vList3" loCatId="list" qsTypeId="urn:microsoft.com/office/officeart/2005/8/quickstyle/simple1" qsCatId="simple" csTypeId="urn:microsoft.com/office/officeart/2005/8/colors/accent1_2" csCatId="accent1" phldr="1"/>
      <dgm:spPr/>
    </dgm:pt>
    <dgm:pt modelId="{8DE717F4-4CFE-6C4B-BD34-060B20B03586}">
      <dgm:prSet phldrT="[Tekst]" custT="1"/>
      <dgm:spPr>
        <a:solidFill>
          <a:srgbClr val="29358A"/>
        </a:solidFill>
      </dgm:spPr>
      <dgm:t>
        <a:bodyPr/>
        <a:lstStyle/>
        <a:p>
          <a:r>
            <a:rPr lang="nb-NO" sz="2000" dirty="0"/>
            <a:t>7. Beskriv målsetningen</a:t>
          </a:r>
        </a:p>
      </dgm:t>
    </dgm:pt>
    <dgm:pt modelId="{CD4659AF-C746-DD43-856B-E9CFD73B923D}" type="parTrans" cxnId="{F39B81B4-F6B1-A143-AAD8-AEB564A354A5}">
      <dgm:prSet/>
      <dgm:spPr/>
      <dgm:t>
        <a:bodyPr/>
        <a:lstStyle/>
        <a:p>
          <a:endParaRPr lang="nb-NO"/>
        </a:p>
      </dgm:t>
    </dgm:pt>
    <dgm:pt modelId="{334241C4-0835-C545-9DDC-1AAF25B9CBFF}" type="sibTrans" cxnId="{F39B81B4-F6B1-A143-AAD8-AEB564A354A5}">
      <dgm:prSet/>
      <dgm:spPr/>
      <dgm:t>
        <a:bodyPr/>
        <a:lstStyle/>
        <a:p>
          <a:endParaRPr lang="nb-NO"/>
        </a:p>
      </dgm:t>
    </dgm:pt>
    <dgm:pt modelId="{A8A5BDDF-7903-644E-A0B2-25982BD06973}" type="pres">
      <dgm:prSet presAssocID="{F683FA4A-6745-6C4A-A08D-6FF06FCEB663}" presName="linearFlow" presStyleCnt="0">
        <dgm:presLayoutVars>
          <dgm:dir/>
          <dgm:resizeHandles val="exact"/>
        </dgm:presLayoutVars>
      </dgm:prSet>
      <dgm:spPr/>
    </dgm:pt>
    <dgm:pt modelId="{46551631-5A80-214C-8391-805CDE1274E6}" type="pres">
      <dgm:prSet presAssocID="{8DE717F4-4CFE-6C4B-BD34-060B20B03586}" presName="composite" presStyleCnt="0"/>
      <dgm:spPr/>
    </dgm:pt>
    <dgm:pt modelId="{DCEA2E45-4494-8240-B0A2-9C4E5B2FA6D7}" type="pres">
      <dgm:prSet presAssocID="{8DE717F4-4CFE-6C4B-BD34-060B20B03586}"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C67B675-B5D8-8046-8649-226D92E45456}" type="pres">
      <dgm:prSet presAssocID="{8DE717F4-4CFE-6C4B-BD34-060B20B03586}" presName="txShp" presStyleLbl="node1" presStyleIdx="0" presStyleCnt="1">
        <dgm:presLayoutVars>
          <dgm:bulletEnabled val="1"/>
        </dgm:presLayoutVars>
      </dgm:prSet>
      <dgm:spPr/>
      <dgm:t>
        <a:bodyPr/>
        <a:lstStyle/>
        <a:p>
          <a:endParaRPr lang="nb-NO"/>
        </a:p>
      </dgm:t>
    </dgm:pt>
  </dgm:ptLst>
  <dgm:cxnLst>
    <dgm:cxn modelId="{C2D13763-EDAA-FD48-9C7A-8A6C31173A82}" type="presOf" srcId="{F683FA4A-6745-6C4A-A08D-6FF06FCEB663}" destId="{A8A5BDDF-7903-644E-A0B2-25982BD06973}" srcOrd="0" destOrd="0" presId="urn:microsoft.com/office/officeart/2005/8/layout/vList3"/>
    <dgm:cxn modelId="{F39B81B4-F6B1-A143-AAD8-AEB564A354A5}" srcId="{F683FA4A-6745-6C4A-A08D-6FF06FCEB663}" destId="{8DE717F4-4CFE-6C4B-BD34-060B20B03586}" srcOrd="0" destOrd="0" parTransId="{CD4659AF-C746-DD43-856B-E9CFD73B923D}" sibTransId="{334241C4-0835-C545-9DDC-1AAF25B9CBFF}"/>
    <dgm:cxn modelId="{93D927B7-9B6B-2644-942D-35B3664410A5}" type="presOf" srcId="{8DE717F4-4CFE-6C4B-BD34-060B20B03586}" destId="{FC67B675-B5D8-8046-8649-226D92E45456}" srcOrd="0" destOrd="0" presId="urn:microsoft.com/office/officeart/2005/8/layout/vList3"/>
    <dgm:cxn modelId="{12C5470F-26B6-364D-9C59-67CC878E7C8F}" type="presParOf" srcId="{A8A5BDDF-7903-644E-A0B2-25982BD06973}" destId="{46551631-5A80-214C-8391-805CDE1274E6}" srcOrd="0" destOrd="0" presId="urn:microsoft.com/office/officeart/2005/8/layout/vList3"/>
    <dgm:cxn modelId="{A1E0C0E1-194E-6246-A2D7-C3191F2140D7}" type="presParOf" srcId="{46551631-5A80-214C-8391-805CDE1274E6}" destId="{DCEA2E45-4494-8240-B0A2-9C4E5B2FA6D7}" srcOrd="0" destOrd="0" presId="urn:microsoft.com/office/officeart/2005/8/layout/vList3"/>
    <dgm:cxn modelId="{D662B0EA-FCE0-8347-8700-1A218672D849}" type="presParOf" srcId="{46551631-5A80-214C-8391-805CDE1274E6}" destId="{FC67B675-B5D8-8046-8649-226D92E45456}" srcOrd="1" destOrd="0" presId="urn:microsoft.com/office/officeart/2005/8/layout/vList3"/>
  </dgm:cxnLst>
  <dgm:bg/>
  <dgm:whole/>
  <dgm:extLst>
    <a:ext uri="http://schemas.microsoft.com/office/drawing/2008/diagram">
      <dsp:dataModelExt xmlns:dsp="http://schemas.microsoft.com/office/drawing/2008/diagram" relId="rId3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683FA4A-6745-6C4A-A08D-6FF06FCEB663}" type="doc">
      <dgm:prSet loTypeId="urn:microsoft.com/office/officeart/2005/8/layout/vList3" loCatId="list" qsTypeId="urn:microsoft.com/office/officeart/2005/8/quickstyle/simple1" qsCatId="simple" csTypeId="urn:microsoft.com/office/officeart/2005/8/colors/accent1_2" csCatId="accent1" phldr="1"/>
      <dgm:spPr/>
    </dgm:pt>
    <dgm:pt modelId="{8DE717F4-4CFE-6C4B-BD34-060B20B03586}">
      <dgm:prSet phldrT="[Tekst]" custT="1"/>
      <dgm:spPr>
        <a:solidFill>
          <a:srgbClr val="29358A"/>
        </a:solidFill>
      </dgm:spPr>
      <dgm:t>
        <a:bodyPr/>
        <a:lstStyle/>
        <a:p>
          <a:r>
            <a:rPr lang="nb-NO" sz="2000" dirty="0"/>
            <a:t>8. Lag plan for gjennomføring</a:t>
          </a:r>
        </a:p>
      </dgm:t>
    </dgm:pt>
    <dgm:pt modelId="{CD4659AF-C746-DD43-856B-E9CFD73B923D}" type="parTrans" cxnId="{F39B81B4-F6B1-A143-AAD8-AEB564A354A5}">
      <dgm:prSet/>
      <dgm:spPr/>
      <dgm:t>
        <a:bodyPr/>
        <a:lstStyle/>
        <a:p>
          <a:endParaRPr lang="nb-NO"/>
        </a:p>
      </dgm:t>
    </dgm:pt>
    <dgm:pt modelId="{334241C4-0835-C545-9DDC-1AAF25B9CBFF}" type="sibTrans" cxnId="{F39B81B4-F6B1-A143-AAD8-AEB564A354A5}">
      <dgm:prSet/>
      <dgm:spPr/>
      <dgm:t>
        <a:bodyPr/>
        <a:lstStyle/>
        <a:p>
          <a:endParaRPr lang="nb-NO"/>
        </a:p>
      </dgm:t>
    </dgm:pt>
    <dgm:pt modelId="{A8A5BDDF-7903-644E-A0B2-25982BD06973}" type="pres">
      <dgm:prSet presAssocID="{F683FA4A-6745-6C4A-A08D-6FF06FCEB663}" presName="linearFlow" presStyleCnt="0">
        <dgm:presLayoutVars>
          <dgm:dir/>
          <dgm:resizeHandles val="exact"/>
        </dgm:presLayoutVars>
      </dgm:prSet>
      <dgm:spPr/>
    </dgm:pt>
    <dgm:pt modelId="{46551631-5A80-214C-8391-805CDE1274E6}" type="pres">
      <dgm:prSet presAssocID="{8DE717F4-4CFE-6C4B-BD34-060B20B03586}" presName="composite" presStyleCnt="0"/>
      <dgm:spPr/>
    </dgm:pt>
    <dgm:pt modelId="{DCEA2E45-4494-8240-B0A2-9C4E5B2FA6D7}" type="pres">
      <dgm:prSet presAssocID="{8DE717F4-4CFE-6C4B-BD34-060B20B03586}"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C67B675-B5D8-8046-8649-226D92E45456}" type="pres">
      <dgm:prSet presAssocID="{8DE717F4-4CFE-6C4B-BD34-060B20B03586}" presName="txShp" presStyleLbl="node1" presStyleIdx="0" presStyleCnt="1">
        <dgm:presLayoutVars>
          <dgm:bulletEnabled val="1"/>
        </dgm:presLayoutVars>
      </dgm:prSet>
      <dgm:spPr/>
      <dgm:t>
        <a:bodyPr/>
        <a:lstStyle/>
        <a:p>
          <a:endParaRPr lang="nb-NO"/>
        </a:p>
      </dgm:t>
    </dgm:pt>
  </dgm:ptLst>
  <dgm:cxnLst>
    <dgm:cxn modelId="{C2D13763-EDAA-FD48-9C7A-8A6C31173A82}" type="presOf" srcId="{F683FA4A-6745-6C4A-A08D-6FF06FCEB663}" destId="{A8A5BDDF-7903-644E-A0B2-25982BD06973}" srcOrd="0" destOrd="0" presId="urn:microsoft.com/office/officeart/2005/8/layout/vList3"/>
    <dgm:cxn modelId="{F39B81B4-F6B1-A143-AAD8-AEB564A354A5}" srcId="{F683FA4A-6745-6C4A-A08D-6FF06FCEB663}" destId="{8DE717F4-4CFE-6C4B-BD34-060B20B03586}" srcOrd="0" destOrd="0" parTransId="{CD4659AF-C746-DD43-856B-E9CFD73B923D}" sibTransId="{334241C4-0835-C545-9DDC-1AAF25B9CBFF}"/>
    <dgm:cxn modelId="{93D927B7-9B6B-2644-942D-35B3664410A5}" type="presOf" srcId="{8DE717F4-4CFE-6C4B-BD34-060B20B03586}" destId="{FC67B675-B5D8-8046-8649-226D92E45456}" srcOrd="0" destOrd="0" presId="urn:microsoft.com/office/officeart/2005/8/layout/vList3"/>
    <dgm:cxn modelId="{12C5470F-26B6-364D-9C59-67CC878E7C8F}" type="presParOf" srcId="{A8A5BDDF-7903-644E-A0B2-25982BD06973}" destId="{46551631-5A80-214C-8391-805CDE1274E6}" srcOrd="0" destOrd="0" presId="urn:microsoft.com/office/officeart/2005/8/layout/vList3"/>
    <dgm:cxn modelId="{A1E0C0E1-194E-6246-A2D7-C3191F2140D7}" type="presParOf" srcId="{46551631-5A80-214C-8391-805CDE1274E6}" destId="{DCEA2E45-4494-8240-B0A2-9C4E5B2FA6D7}" srcOrd="0" destOrd="0" presId="urn:microsoft.com/office/officeart/2005/8/layout/vList3"/>
    <dgm:cxn modelId="{D662B0EA-FCE0-8347-8700-1A218672D849}" type="presParOf" srcId="{46551631-5A80-214C-8391-805CDE1274E6}" destId="{FC67B675-B5D8-8046-8649-226D92E45456}" srcOrd="1" destOrd="0" presId="urn:microsoft.com/office/officeart/2005/8/layout/vList3"/>
  </dgm:cxnLst>
  <dgm:bg/>
  <dgm:whole/>
  <dgm:extLst>
    <a:ext uri="http://schemas.microsoft.com/office/drawing/2008/diagram">
      <dsp:dataModelExt xmlns:dsp="http://schemas.microsoft.com/office/drawing/2008/diagram" relId="rId4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683FA4A-6745-6C4A-A08D-6FF06FCEB663}" type="doc">
      <dgm:prSet loTypeId="urn:microsoft.com/office/officeart/2005/8/layout/vList3" loCatId="list" qsTypeId="urn:microsoft.com/office/officeart/2005/8/quickstyle/simple1" qsCatId="simple" csTypeId="urn:microsoft.com/office/officeart/2005/8/colors/accent1_2" csCatId="accent1" phldr="1"/>
      <dgm:spPr/>
    </dgm:pt>
    <dgm:pt modelId="{8DE717F4-4CFE-6C4B-BD34-060B20B03586}">
      <dgm:prSet phldrT="[Tekst]" custT="1"/>
      <dgm:spPr>
        <a:solidFill>
          <a:srgbClr val="29358A"/>
        </a:solidFill>
      </dgm:spPr>
      <dgm:t>
        <a:bodyPr/>
        <a:lstStyle/>
        <a:p>
          <a:r>
            <a:rPr lang="nb-NO" sz="2000" dirty="0"/>
            <a:t>9. Lag et realistisk budsjett</a:t>
          </a:r>
        </a:p>
      </dgm:t>
    </dgm:pt>
    <dgm:pt modelId="{CD4659AF-C746-DD43-856B-E9CFD73B923D}" type="parTrans" cxnId="{F39B81B4-F6B1-A143-AAD8-AEB564A354A5}">
      <dgm:prSet/>
      <dgm:spPr/>
      <dgm:t>
        <a:bodyPr/>
        <a:lstStyle/>
        <a:p>
          <a:endParaRPr lang="nb-NO"/>
        </a:p>
      </dgm:t>
    </dgm:pt>
    <dgm:pt modelId="{334241C4-0835-C545-9DDC-1AAF25B9CBFF}" type="sibTrans" cxnId="{F39B81B4-F6B1-A143-AAD8-AEB564A354A5}">
      <dgm:prSet/>
      <dgm:spPr/>
      <dgm:t>
        <a:bodyPr/>
        <a:lstStyle/>
        <a:p>
          <a:endParaRPr lang="nb-NO"/>
        </a:p>
      </dgm:t>
    </dgm:pt>
    <dgm:pt modelId="{A8A5BDDF-7903-644E-A0B2-25982BD06973}" type="pres">
      <dgm:prSet presAssocID="{F683FA4A-6745-6C4A-A08D-6FF06FCEB663}" presName="linearFlow" presStyleCnt="0">
        <dgm:presLayoutVars>
          <dgm:dir/>
          <dgm:resizeHandles val="exact"/>
        </dgm:presLayoutVars>
      </dgm:prSet>
      <dgm:spPr/>
    </dgm:pt>
    <dgm:pt modelId="{46551631-5A80-214C-8391-805CDE1274E6}" type="pres">
      <dgm:prSet presAssocID="{8DE717F4-4CFE-6C4B-BD34-060B20B03586}" presName="composite" presStyleCnt="0"/>
      <dgm:spPr/>
    </dgm:pt>
    <dgm:pt modelId="{DCEA2E45-4494-8240-B0A2-9C4E5B2FA6D7}" type="pres">
      <dgm:prSet presAssocID="{8DE717F4-4CFE-6C4B-BD34-060B20B03586}"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C67B675-B5D8-8046-8649-226D92E45456}" type="pres">
      <dgm:prSet presAssocID="{8DE717F4-4CFE-6C4B-BD34-060B20B03586}" presName="txShp" presStyleLbl="node1" presStyleIdx="0" presStyleCnt="1" custLinFactNeighborX="-212" custLinFactNeighborY="4689">
        <dgm:presLayoutVars>
          <dgm:bulletEnabled val="1"/>
        </dgm:presLayoutVars>
      </dgm:prSet>
      <dgm:spPr/>
      <dgm:t>
        <a:bodyPr/>
        <a:lstStyle/>
        <a:p>
          <a:endParaRPr lang="nb-NO"/>
        </a:p>
      </dgm:t>
    </dgm:pt>
  </dgm:ptLst>
  <dgm:cxnLst>
    <dgm:cxn modelId="{C2D13763-EDAA-FD48-9C7A-8A6C31173A82}" type="presOf" srcId="{F683FA4A-6745-6C4A-A08D-6FF06FCEB663}" destId="{A8A5BDDF-7903-644E-A0B2-25982BD06973}" srcOrd="0" destOrd="0" presId="urn:microsoft.com/office/officeart/2005/8/layout/vList3"/>
    <dgm:cxn modelId="{F39B81B4-F6B1-A143-AAD8-AEB564A354A5}" srcId="{F683FA4A-6745-6C4A-A08D-6FF06FCEB663}" destId="{8DE717F4-4CFE-6C4B-BD34-060B20B03586}" srcOrd="0" destOrd="0" parTransId="{CD4659AF-C746-DD43-856B-E9CFD73B923D}" sibTransId="{334241C4-0835-C545-9DDC-1AAF25B9CBFF}"/>
    <dgm:cxn modelId="{93D927B7-9B6B-2644-942D-35B3664410A5}" type="presOf" srcId="{8DE717F4-4CFE-6C4B-BD34-060B20B03586}" destId="{FC67B675-B5D8-8046-8649-226D92E45456}" srcOrd="0" destOrd="0" presId="urn:microsoft.com/office/officeart/2005/8/layout/vList3"/>
    <dgm:cxn modelId="{12C5470F-26B6-364D-9C59-67CC878E7C8F}" type="presParOf" srcId="{A8A5BDDF-7903-644E-A0B2-25982BD06973}" destId="{46551631-5A80-214C-8391-805CDE1274E6}" srcOrd="0" destOrd="0" presId="urn:microsoft.com/office/officeart/2005/8/layout/vList3"/>
    <dgm:cxn modelId="{A1E0C0E1-194E-6246-A2D7-C3191F2140D7}" type="presParOf" srcId="{46551631-5A80-214C-8391-805CDE1274E6}" destId="{DCEA2E45-4494-8240-B0A2-9C4E5B2FA6D7}" srcOrd="0" destOrd="0" presId="urn:microsoft.com/office/officeart/2005/8/layout/vList3"/>
    <dgm:cxn modelId="{D662B0EA-FCE0-8347-8700-1A218672D849}" type="presParOf" srcId="{46551631-5A80-214C-8391-805CDE1274E6}" destId="{FC67B675-B5D8-8046-8649-226D92E45456}" srcOrd="1" destOrd="0" presId="urn:microsoft.com/office/officeart/2005/8/layout/vList3"/>
  </dgm:cxnLst>
  <dgm:bg/>
  <dgm:whole/>
  <dgm:extLst>
    <a:ext uri="http://schemas.microsoft.com/office/drawing/2008/diagram">
      <dsp:dataModelExt xmlns:dsp="http://schemas.microsoft.com/office/drawing/2008/diagram" relId="rId4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7B675-B5D8-8046-8649-226D92E45456}">
      <dsp:nvSpPr>
        <dsp:cNvPr id="0" name=""/>
        <dsp:cNvSpPr/>
      </dsp:nvSpPr>
      <dsp:spPr>
        <a:xfrm rot="10800000">
          <a:off x="1203249" y="0"/>
          <a:ext cx="4182306" cy="599247"/>
        </a:xfrm>
        <a:prstGeom prst="homePlate">
          <a:avLst/>
        </a:prstGeom>
        <a:solidFill>
          <a:srgbClr val="2935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4251" tIns="76200" rIns="142240" bIns="76200" numCol="1" spcCol="1270" anchor="ctr" anchorCtr="0">
          <a:noAutofit/>
        </a:bodyPr>
        <a:lstStyle/>
        <a:p>
          <a:pPr lvl="0" algn="ctr" defTabSz="889000">
            <a:lnSpc>
              <a:spcPct val="90000"/>
            </a:lnSpc>
            <a:spcBef>
              <a:spcPct val="0"/>
            </a:spcBef>
            <a:spcAft>
              <a:spcPct val="35000"/>
            </a:spcAft>
          </a:pPr>
          <a:r>
            <a:rPr lang="nb-NO" sz="2000" kern="1200" dirty="0"/>
            <a:t>1. Start i god tid</a:t>
          </a:r>
        </a:p>
      </dsp:txBody>
      <dsp:txXfrm rot="10800000">
        <a:off x="1353061" y="0"/>
        <a:ext cx="4032494" cy="599247"/>
      </dsp:txXfrm>
    </dsp:sp>
    <dsp:sp modelId="{DCEA2E45-4494-8240-B0A2-9C4E5B2FA6D7}">
      <dsp:nvSpPr>
        <dsp:cNvPr id="0" name=""/>
        <dsp:cNvSpPr/>
      </dsp:nvSpPr>
      <dsp:spPr>
        <a:xfrm>
          <a:off x="903626" y="0"/>
          <a:ext cx="599247" cy="59924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7B675-B5D8-8046-8649-226D92E45456}">
      <dsp:nvSpPr>
        <dsp:cNvPr id="0" name=""/>
        <dsp:cNvSpPr/>
      </dsp:nvSpPr>
      <dsp:spPr>
        <a:xfrm rot="10800000">
          <a:off x="1203249" y="0"/>
          <a:ext cx="4182306" cy="599247"/>
        </a:xfrm>
        <a:prstGeom prst="homePlate">
          <a:avLst/>
        </a:prstGeom>
        <a:solidFill>
          <a:srgbClr val="2935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4251" tIns="76200" rIns="142240" bIns="76200" numCol="1" spcCol="1270" anchor="ctr" anchorCtr="0">
          <a:noAutofit/>
        </a:bodyPr>
        <a:lstStyle/>
        <a:p>
          <a:pPr lvl="0" algn="ctr" defTabSz="889000">
            <a:lnSpc>
              <a:spcPct val="90000"/>
            </a:lnSpc>
            <a:spcBef>
              <a:spcPct val="0"/>
            </a:spcBef>
            <a:spcAft>
              <a:spcPct val="35000"/>
            </a:spcAft>
          </a:pPr>
          <a:r>
            <a:rPr lang="nb-NO" sz="2000" kern="1200" dirty="0"/>
            <a:t>10. Få noen til å lese søknaden</a:t>
          </a:r>
        </a:p>
      </dsp:txBody>
      <dsp:txXfrm rot="10800000">
        <a:off x="1353061" y="0"/>
        <a:ext cx="4032494" cy="599247"/>
      </dsp:txXfrm>
    </dsp:sp>
    <dsp:sp modelId="{DCEA2E45-4494-8240-B0A2-9C4E5B2FA6D7}">
      <dsp:nvSpPr>
        <dsp:cNvPr id="0" name=""/>
        <dsp:cNvSpPr/>
      </dsp:nvSpPr>
      <dsp:spPr>
        <a:xfrm>
          <a:off x="903626" y="0"/>
          <a:ext cx="599247" cy="59924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7B675-B5D8-8046-8649-226D92E45456}">
      <dsp:nvSpPr>
        <dsp:cNvPr id="0" name=""/>
        <dsp:cNvSpPr/>
      </dsp:nvSpPr>
      <dsp:spPr>
        <a:xfrm rot="10800000">
          <a:off x="1203249" y="0"/>
          <a:ext cx="4182306" cy="599247"/>
        </a:xfrm>
        <a:prstGeom prst="homePlate">
          <a:avLst/>
        </a:prstGeom>
        <a:solidFill>
          <a:srgbClr val="2935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4251" tIns="76200" rIns="142240" bIns="76200" numCol="1" spcCol="1270" anchor="ctr" anchorCtr="0">
          <a:noAutofit/>
        </a:bodyPr>
        <a:lstStyle/>
        <a:p>
          <a:pPr lvl="0" algn="ctr" defTabSz="889000">
            <a:lnSpc>
              <a:spcPct val="90000"/>
            </a:lnSpc>
            <a:spcBef>
              <a:spcPct val="0"/>
            </a:spcBef>
            <a:spcAft>
              <a:spcPct val="35000"/>
            </a:spcAft>
          </a:pPr>
          <a:r>
            <a:rPr lang="nb-NO" sz="2000" kern="1200" dirty="0"/>
            <a:t>2. Les utlysningen nøye</a:t>
          </a:r>
        </a:p>
      </dsp:txBody>
      <dsp:txXfrm rot="10800000">
        <a:off x="1353061" y="0"/>
        <a:ext cx="4032494" cy="599247"/>
      </dsp:txXfrm>
    </dsp:sp>
    <dsp:sp modelId="{DCEA2E45-4494-8240-B0A2-9C4E5B2FA6D7}">
      <dsp:nvSpPr>
        <dsp:cNvPr id="0" name=""/>
        <dsp:cNvSpPr/>
      </dsp:nvSpPr>
      <dsp:spPr>
        <a:xfrm>
          <a:off x="903626" y="0"/>
          <a:ext cx="599247" cy="59924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7B675-B5D8-8046-8649-226D92E45456}">
      <dsp:nvSpPr>
        <dsp:cNvPr id="0" name=""/>
        <dsp:cNvSpPr/>
      </dsp:nvSpPr>
      <dsp:spPr>
        <a:xfrm rot="10800000">
          <a:off x="1203249" y="0"/>
          <a:ext cx="4182306" cy="599247"/>
        </a:xfrm>
        <a:prstGeom prst="homePlate">
          <a:avLst/>
        </a:prstGeom>
        <a:solidFill>
          <a:srgbClr val="2935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4251" tIns="76200" rIns="142240" bIns="76200" numCol="1" spcCol="1270" anchor="ctr" anchorCtr="0">
          <a:noAutofit/>
        </a:bodyPr>
        <a:lstStyle/>
        <a:p>
          <a:pPr lvl="0" algn="ctr" defTabSz="889000">
            <a:lnSpc>
              <a:spcPct val="90000"/>
            </a:lnSpc>
            <a:spcBef>
              <a:spcPct val="0"/>
            </a:spcBef>
            <a:spcAft>
              <a:spcPct val="35000"/>
            </a:spcAft>
          </a:pPr>
          <a:r>
            <a:rPr lang="nb-NO" sz="2000" kern="1200" dirty="0"/>
            <a:t>3. Sjekk prosjektbiblioteket</a:t>
          </a:r>
        </a:p>
      </dsp:txBody>
      <dsp:txXfrm rot="10800000">
        <a:off x="1353061" y="0"/>
        <a:ext cx="4032494" cy="599247"/>
      </dsp:txXfrm>
    </dsp:sp>
    <dsp:sp modelId="{DCEA2E45-4494-8240-B0A2-9C4E5B2FA6D7}">
      <dsp:nvSpPr>
        <dsp:cNvPr id="0" name=""/>
        <dsp:cNvSpPr/>
      </dsp:nvSpPr>
      <dsp:spPr>
        <a:xfrm>
          <a:off x="903626" y="0"/>
          <a:ext cx="599247" cy="59924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7B675-B5D8-8046-8649-226D92E45456}">
      <dsp:nvSpPr>
        <dsp:cNvPr id="0" name=""/>
        <dsp:cNvSpPr/>
      </dsp:nvSpPr>
      <dsp:spPr>
        <a:xfrm rot="10800000">
          <a:off x="1132234" y="0"/>
          <a:ext cx="4182306" cy="599247"/>
        </a:xfrm>
        <a:prstGeom prst="homePlate">
          <a:avLst/>
        </a:prstGeom>
        <a:solidFill>
          <a:srgbClr val="2935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4251" tIns="76200" rIns="142240" bIns="76200" numCol="1" spcCol="1270" anchor="ctr" anchorCtr="0">
          <a:noAutofit/>
        </a:bodyPr>
        <a:lstStyle/>
        <a:p>
          <a:pPr lvl="0" algn="ctr" defTabSz="889000">
            <a:lnSpc>
              <a:spcPct val="90000"/>
            </a:lnSpc>
            <a:spcBef>
              <a:spcPct val="0"/>
            </a:spcBef>
            <a:spcAft>
              <a:spcPct val="35000"/>
            </a:spcAft>
          </a:pPr>
          <a:r>
            <a:rPr lang="nb-NO" sz="2000" kern="1200" dirty="0"/>
            <a:t>4. Involver søkerorganisasjonen</a:t>
          </a:r>
        </a:p>
      </dsp:txBody>
      <dsp:txXfrm rot="10800000">
        <a:off x="1282046" y="0"/>
        <a:ext cx="4032494" cy="599247"/>
      </dsp:txXfrm>
    </dsp:sp>
    <dsp:sp modelId="{DCEA2E45-4494-8240-B0A2-9C4E5B2FA6D7}">
      <dsp:nvSpPr>
        <dsp:cNvPr id="0" name=""/>
        <dsp:cNvSpPr/>
      </dsp:nvSpPr>
      <dsp:spPr>
        <a:xfrm>
          <a:off x="903626" y="0"/>
          <a:ext cx="599247" cy="59924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7B675-B5D8-8046-8649-226D92E45456}">
      <dsp:nvSpPr>
        <dsp:cNvPr id="0" name=""/>
        <dsp:cNvSpPr/>
      </dsp:nvSpPr>
      <dsp:spPr>
        <a:xfrm rot="10800000">
          <a:off x="1132234" y="0"/>
          <a:ext cx="4182306" cy="599247"/>
        </a:xfrm>
        <a:prstGeom prst="homePlate">
          <a:avLst/>
        </a:prstGeom>
        <a:solidFill>
          <a:srgbClr val="2935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4251" tIns="76200" rIns="142240" bIns="76200" numCol="1" spcCol="1270" anchor="ctr" anchorCtr="0">
          <a:noAutofit/>
        </a:bodyPr>
        <a:lstStyle/>
        <a:p>
          <a:pPr lvl="0" algn="ctr" defTabSz="889000">
            <a:lnSpc>
              <a:spcPct val="90000"/>
            </a:lnSpc>
            <a:spcBef>
              <a:spcPct val="0"/>
            </a:spcBef>
            <a:spcAft>
              <a:spcPct val="35000"/>
            </a:spcAft>
          </a:pPr>
          <a:r>
            <a:rPr lang="nb-NO" sz="2000" kern="1200" dirty="0"/>
            <a:t>5. Involver deltakerne</a:t>
          </a:r>
        </a:p>
      </dsp:txBody>
      <dsp:txXfrm rot="10800000">
        <a:off x="1282046" y="0"/>
        <a:ext cx="4032494" cy="599247"/>
      </dsp:txXfrm>
    </dsp:sp>
    <dsp:sp modelId="{DCEA2E45-4494-8240-B0A2-9C4E5B2FA6D7}">
      <dsp:nvSpPr>
        <dsp:cNvPr id="0" name=""/>
        <dsp:cNvSpPr/>
      </dsp:nvSpPr>
      <dsp:spPr>
        <a:xfrm>
          <a:off x="903626" y="0"/>
          <a:ext cx="599247" cy="59924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7B675-B5D8-8046-8649-226D92E45456}">
      <dsp:nvSpPr>
        <dsp:cNvPr id="0" name=""/>
        <dsp:cNvSpPr/>
      </dsp:nvSpPr>
      <dsp:spPr>
        <a:xfrm rot="10800000">
          <a:off x="1203249" y="0"/>
          <a:ext cx="4182306" cy="599247"/>
        </a:xfrm>
        <a:prstGeom prst="homePlate">
          <a:avLst/>
        </a:prstGeom>
        <a:solidFill>
          <a:srgbClr val="2935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4251" tIns="76200" rIns="142240" bIns="76200" numCol="1" spcCol="1270" anchor="ctr" anchorCtr="0">
          <a:noAutofit/>
        </a:bodyPr>
        <a:lstStyle/>
        <a:p>
          <a:pPr lvl="0" algn="ctr" defTabSz="889000">
            <a:lnSpc>
              <a:spcPct val="90000"/>
            </a:lnSpc>
            <a:spcBef>
              <a:spcPct val="0"/>
            </a:spcBef>
            <a:spcAft>
              <a:spcPct val="35000"/>
            </a:spcAft>
          </a:pPr>
          <a:r>
            <a:rPr lang="nb-NO" sz="2000" kern="1200" dirty="0"/>
            <a:t>6. Beskriv behovet</a:t>
          </a:r>
        </a:p>
      </dsp:txBody>
      <dsp:txXfrm rot="10800000">
        <a:off x="1353061" y="0"/>
        <a:ext cx="4032494" cy="599247"/>
      </dsp:txXfrm>
    </dsp:sp>
    <dsp:sp modelId="{DCEA2E45-4494-8240-B0A2-9C4E5B2FA6D7}">
      <dsp:nvSpPr>
        <dsp:cNvPr id="0" name=""/>
        <dsp:cNvSpPr/>
      </dsp:nvSpPr>
      <dsp:spPr>
        <a:xfrm>
          <a:off x="903626" y="0"/>
          <a:ext cx="599247" cy="59924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7B675-B5D8-8046-8649-226D92E45456}">
      <dsp:nvSpPr>
        <dsp:cNvPr id="0" name=""/>
        <dsp:cNvSpPr/>
      </dsp:nvSpPr>
      <dsp:spPr>
        <a:xfrm rot="10800000">
          <a:off x="1203249" y="0"/>
          <a:ext cx="4182306" cy="599247"/>
        </a:xfrm>
        <a:prstGeom prst="homePlate">
          <a:avLst/>
        </a:prstGeom>
        <a:solidFill>
          <a:srgbClr val="2935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4251" tIns="76200" rIns="142240" bIns="76200" numCol="1" spcCol="1270" anchor="ctr" anchorCtr="0">
          <a:noAutofit/>
        </a:bodyPr>
        <a:lstStyle/>
        <a:p>
          <a:pPr lvl="0" algn="ctr" defTabSz="889000">
            <a:lnSpc>
              <a:spcPct val="90000"/>
            </a:lnSpc>
            <a:spcBef>
              <a:spcPct val="0"/>
            </a:spcBef>
            <a:spcAft>
              <a:spcPct val="35000"/>
            </a:spcAft>
          </a:pPr>
          <a:r>
            <a:rPr lang="nb-NO" sz="2000" kern="1200" dirty="0"/>
            <a:t>7. Beskriv målsetningen</a:t>
          </a:r>
        </a:p>
      </dsp:txBody>
      <dsp:txXfrm rot="10800000">
        <a:off x="1353061" y="0"/>
        <a:ext cx="4032494" cy="599247"/>
      </dsp:txXfrm>
    </dsp:sp>
    <dsp:sp modelId="{DCEA2E45-4494-8240-B0A2-9C4E5B2FA6D7}">
      <dsp:nvSpPr>
        <dsp:cNvPr id="0" name=""/>
        <dsp:cNvSpPr/>
      </dsp:nvSpPr>
      <dsp:spPr>
        <a:xfrm>
          <a:off x="903626" y="0"/>
          <a:ext cx="599247" cy="59924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7B675-B5D8-8046-8649-226D92E45456}">
      <dsp:nvSpPr>
        <dsp:cNvPr id="0" name=""/>
        <dsp:cNvSpPr/>
      </dsp:nvSpPr>
      <dsp:spPr>
        <a:xfrm rot="10800000">
          <a:off x="1203249" y="0"/>
          <a:ext cx="4182306" cy="599247"/>
        </a:xfrm>
        <a:prstGeom prst="homePlate">
          <a:avLst/>
        </a:prstGeom>
        <a:solidFill>
          <a:srgbClr val="2935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4251" tIns="76200" rIns="142240" bIns="76200" numCol="1" spcCol="1270" anchor="ctr" anchorCtr="0">
          <a:noAutofit/>
        </a:bodyPr>
        <a:lstStyle/>
        <a:p>
          <a:pPr lvl="0" algn="ctr" defTabSz="889000">
            <a:lnSpc>
              <a:spcPct val="90000"/>
            </a:lnSpc>
            <a:spcBef>
              <a:spcPct val="0"/>
            </a:spcBef>
            <a:spcAft>
              <a:spcPct val="35000"/>
            </a:spcAft>
          </a:pPr>
          <a:r>
            <a:rPr lang="nb-NO" sz="2000" kern="1200" dirty="0"/>
            <a:t>8. Lag plan for gjennomføring</a:t>
          </a:r>
        </a:p>
      </dsp:txBody>
      <dsp:txXfrm rot="10800000">
        <a:off x="1353061" y="0"/>
        <a:ext cx="4032494" cy="599247"/>
      </dsp:txXfrm>
    </dsp:sp>
    <dsp:sp modelId="{DCEA2E45-4494-8240-B0A2-9C4E5B2FA6D7}">
      <dsp:nvSpPr>
        <dsp:cNvPr id="0" name=""/>
        <dsp:cNvSpPr/>
      </dsp:nvSpPr>
      <dsp:spPr>
        <a:xfrm>
          <a:off x="903626" y="0"/>
          <a:ext cx="599247" cy="59924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7B675-B5D8-8046-8649-226D92E45456}">
      <dsp:nvSpPr>
        <dsp:cNvPr id="0" name=""/>
        <dsp:cNvSpPr/>
      </dsp:nvSpPr>
      <dsp:spPr>
        <a:xfrm rot="10800000">
          <a:off x="1194383" y="0"/>
          <a:ext cx="4182306" cy="599247"/>
        </a:xfrm>
        <a:prstGeom prst="homePlate">
          <a:avLst/>
        </a:prstGeom>
        <a:solidFill>
          <a:srgbClr val="2935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4251" tIns="76200" rIns="142240" bIns="76200" numCol="1" spcCol="1270" anchor="ctr" anchorCtr="0">
          <a:noAutofit/>
        </a:bodyPr>
        <a:lstStyle/>
        <a:p>
          <a:pPr lvl="0" algn="ctr" defTabSz="889000">
            <a:lnSpc>
              <a:spcPct val="90000"/>
            </a:lnSpc>
            <a:spcBef>
              <a:spcPct val="0"/>
            </a:spcBef>
            <a:spcAft>
              <a:spcPct val="35000"/>
            </a:spcAft>
          </a:pPr>
          <a:r>
            <a:rPr lang="nb-NO" sz="2000" kern="1200" dirty="0"/>
            <a:t>9. Lag et realistisk budsjett</a:t>
          </a:r>
        </a:p>
      </dsp:txBody>
      <dsp:txXfrm rot="10800000">
        <a:off x="1344195" y="0"/>
        <a:ext cx="4032494" cy="599247"/>
      </dsp:txXfrm>
    </dsp:sp>
    <dsp:sp modelId="{DCEA2E45-4494-8240-B0A2-9C4E5B2FA6D7}">
      <dsp:nvSpPr>
        <dsp:cNvPr id="0" name=""/>
        <dsp:cNvSpPr/>
      </dsp:nvSpPr>
      <dsp:spPr>
        <a:xfrm>
          <a:off x="903626" y="0"/>
          <a:ext cx="599247" cy="59924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8629148-C4EE-C84E-A09F-8C52E78A49FC}" type="datetimeFigureOut">
              <a:rPr lang="nb-NO" smtClean="0"/>
              <a:t>12.12.2023</a:t>
            </a:fld>
            <a:endParaRPr lang="nb-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4E6448D-B53C-3849-9C30-F27291F54BD0}" type="slidenum">
              <a:rPr lang="nb-NO" smtClean="0"/>
              <a:t>‹#›</a:t>
            </a:fld>
            <a:endParaRPr lang="nb-NO"/>
          </a:p>
        </p:txBody>
      </p:sp>
    </p:spTree>
    <p:extLst>
      <p:ext uri="{BB962C8B-B14F-4D97-AF65-F5344CB8AC3E}">
        <p14:creationId xmlns:p14="http://schemas.microsoft.com/office/powerpoint/2010/main" val="2966142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4E6448D-B53C-3849-9C30-F27291F54BD0}" type="slidenum">
              <a:rPr lang="nb-NO" smtClean="0"/>
              <a:t>1</a:t>
            </a:fld>
            <a:endParaRPr lang="nb-NO"/>
          </a:p>
        </p:txBody>
      </p:sp>
    </p:spTree>
    <p:extLst>
      <p:ext uri="{BB962C8B-B14F-4D97-AF65-F5344CB8AC3E}">
        <p14:creationId xmlns:p14="http://schemas.microsoft.com/office/powerpoint/2010/main" val="3147619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4E6448D-B53C-3849-9C30-F27291F54BD0}" type="slidenum">
              <a:rPr lang="nb-NO" smtClean="0"/>
              <a:t>10</a:t>
            </a:fld>
            <a:endParaRPr lang="nb-NO"/>
          </a:p>
        </p:txBody>
      </p:sp>
    </p:spTree>
    <p:extLst>
      <p:ext uri="{BB962C8B-B14F-4D97-AF65-F5344CB8AC3E}">
        <p14:creationId xmlns:p14="http://schemas.microsoft.com/office/powerpoint/2010/main" val="1147992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4E6448D-B53C-3849-9C30-F27291F54BD0}" type="slidenum">
              <a:rPr lang="nb-NO" smtClean="0"/>
              <a:t>11</a:t>
            </a:fld>
            <a:endParaRPr lang="nb-NO"/>
          </a:p>
        </p:txBody>
      </p:sp>
    </p:spTree>
    <p:extLst>
      <p:ext uri="{BB962C8B-B14F-4D97-AF65-F5344CB8AC3E}">
        <p14:creationId xmlns:p14="http://schemas.microsoft.com/office/powerpoint/2010/main" val="1130768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4E6448D-B53C-3849-9C30-F27291F54BD0}" type="slidenum">
              <a:rPr lang="nb-NO" smtClean="0"/>
              <a:t>12</a:t>
            </a:fld>
            <a:endParaRPr lang="nb-NO"/>
          </a:p>
        </p:txBody>
      </p:sp>
    </p:spTree>
    <p:extLst>
      <p:ext uri="{BB962C8B-B14F-4D97-AF65-F5344CB8AC3E}">
        <p14:creationId xmlns:p14="http://schemas.microsoft.com/office/powerpoint/2010/main" val="2529124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4E6448D-B53C-3849-9C30-F27291F54BD0}" type="slidenum">
              <a:rPr lang="nb-NO" smtClean="0"/>
              <a:t>13</a:t>
            </a:fld>
            <a:endParaRPr lang="nb-NO"/>
          </a:p>
        </p:txBody>
      </p:sp>
    </p:spTree>
    <p:extLst>
      <p:ext uri="{BB962C8B-B14F-4D97-AF65-F5344CB8AC3E}">
        <p14:creationId xmlns:p14="http://schemas.microsoft.com/office/powerpoint/2010/main" val="459989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4E6448D-B53C-3849-9C30-F27291F54BD0}" type="slidenum">
              <a:rPr lang="nb-NO" smtClean="0"/>
              <a:t>14</a:t>
            </a:fld>
            <a:endParaRPr lang="nb-NO"/>
          </a:p>
        </p:txBody>
      </p:sp>
    </p:spTree>
    <p:extLst>
      <p:ext uri="{BB962C8B-B14F-4D97-AF65-F5344CB8AC3E}">
        <p14:creationId xmlns:p14="http://schemas.microsoft.com/office/powerpoint/2010/main" val="1092411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ligger mye informasjon på </a:t>
            </a:r>
            <a:r>
              <a:rPr lang="nb-NO" dirty="0" smtClean="0"/>
              <a:t>dam.no, </a:t>
            </a:r>
            <a:r>
              <a:rPr lang="nb-NO" dirty="0"/>
              <a:t>og de skal være ganske enkle å navigere i. Noen relevante sider: </a:t>
            </a:r>
          </a:p>
          <a:p>
            <a:r>
              <a:rPr lang="nb-NO" dirty="0" err="1"/>
              <a:t>www.dam.no</a:t>
            </a:r>
            <a:r>
              <a:rPr lang="nb-NO" dirty="0"/>
              <a:t>/programmer</a:t>
            </a:r>
          </a:p>
          <a:p>
            <a:r>
              <a:rPr lang="nb-NO" dirty="0" smtClean="0"/>
              <a:t>www.dam.no/ekspress</a:t>
            </a:r>
          </a:p>
          <a:p>
            <a:endParaRPr lang="nb-NO" dirty="0" smtClean="0"/>
          </a:p>
          <a:p>
            <a:r>
              <a:rPr lang="nb-NO" dirty="0" smtClean="0"/>
              <a:t>Husk at dere også må rapportere på prosjektet. Ikke la det gå for lang</a:t>
            </a:r>
            <a:r>
              <a:rPr lang="nb-NO" baseline="0" dirty="0" smtClean="0"/>
              <a:t> tid. Prosjektleder må rapportere, det er vanskelig å rapportere på prosjekter man ikke har tatt del i.</a:t>
            </a:r>
          </a:p>
          <a:p>
            <a:r>
              <a:rPr lang="nb-NO" dirty="0" smtClean="0"/>
              <a:t>Sluttrapportfristen er en måned etter sluttdatoen som er satt i prosjektet. I enkelte tilfeller vil det bli gitt utsettelser dersom det er gode grunner til dette. </a:t>
            </a:r>
          </a:p>
          <a:p>
            <a:endParaRPr lang="nb-NO" dirty="0" smtClean="0"/>
          </a:p>
          <a:p>
            <a:r>
              <a:rPr lang="nb-NO" dirty="0" smtClean="0"/>
              <a:t>Dette er en veldig enkel sluttrapportering som er selvforklarende når du som søker/prosjektleder går inn i oppgaven i </a:t>
            </a:r>
            <a:r>
              <a:rPr lang="nb-NO" dirty="0" err="1" smtClean="0"/>
              <a:t>Damnett</a:t>
            </a:r>
            <a:r>
              <a:rPr lang="nb-NO" dirty="0" smtClean="0"/>
              <a:t>.</a:t>
            </a:r>
          </a:p>
          <a:p>
            <a:r>
              <a:rPr lang="nb-NO" dirty="0" smtClean="0"/>
              <a:t>I Ekspress ligger regnskapsrapporteringen inne som en del av sluttrapporteringen, der det skal legges inn inntekter og utgifter i et regnskapsoppsett.</a:t>
            </a:r>
          </a:p>
          <a:p>
            <a:r>
              <a:rPr lang="nb-NO" dirty="0" smtClean="0"/>
              <a:t>Tallene kommenteres i åpent kommentarfelt.</a:t>
            </a:r>
          </a:p>
          <a:p>
            <a:r>
              <a:rPr lang="nb-NO" dirty="0" smtClean="0"/>
              <a:t>Det vil i noen tilfeller være behov for å forlenge prosjektperioden, eller det kan være aktuelt å tilbakebetale midler ved prosjektperiodens slutt.</a:t>
            </a:r>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5AB06F-A2A4-8B4F-B77C-931CF73205D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738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4E6448D-B53C-3849-9C30-F27291F54BD0}" type="slidenum">
              <a:rPr lang="nb-NO" smtClean="0"/>
              <a:t>16</a:t>
            </a:fld>
            <a:endParaRPr lang="nb-NO"/>
          </a:p>
        </p:txBody>
      </p:sp>
    </p:spTree>
    <p:extLst>
      <p:ext uri="{BB962C8B-B14F-4D97-AF65-F5344CB8AC3E}">
        <p14:creationId xmlns:p14="http://schemas.microsoft.com/office/powerpoint/2010/main" val="4145779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4E6448D-B53C-3849-9C30-F27291F54BD0}" type="slidenum">
              <a:rPr lang="nb-NO" smtClean="0"/>
              <a:t>2</a:t>
            </a:fld>
            <a:endParaRPr lang="nb-NO"/>
          </a:p>
        </p:txBody>
      </p:sp>
    </p:spTree>
    <p:extLst>
      <p:ext uri="{BB962C8B-B14F-4D97-AF65-F5344CB8AC3E}">
        <p14:creationId xmlns:p14="http://schemas.microsoft.com/office/powerpoint/2010/main" val="3767369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5AB06F-A2A4-8B4F-B77C-931CF73205D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7599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5AB06F-A2A4-8B4F-B77C-931CF73205D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3893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er primært organisasjonenes lokallag som kan søke om Ekspress-midler, men søknadene opprettes sentralt i organisasjonen. Dette må gjøres fordi det er organisasjonen sentralt som formelt eier prosjektet. </a:t>
            </a:r>
          </a:p>
          <a:p>
            <a:endParaRPr lang="nb-NO" dirty="0"/>
          </a:p>
          <a:p>
            <a:r>
              <a:rPr lang="nb-NO" dirty="0"/>
              <a:t>Dersom prosjektleder/søker er en frivillig eller ansatt i et lokallag som ikke har søkt om prosjektmidler tidligere må vedkommende opprette seg selv som bruker i søknadssystemet </a:t>
            </a:r>
            <a:r>
              <a:rPr lang="nb-NO" dirty="0" err="1"/>
              <a:t>Damnett</a:t>
            </a:r>
            <a:r>
              <a:rPr lang="nb-NO" dirty="0"/>
              <a:t>.</a:t>
            </a:r>
          </a:p>
          <a:p>
            <a:endParaRPr lang="nb-NO" dirty="0"/>
          </a:p>
          <a:p>
            <a:r>
              <a:rPr lang="nb-NO" dirty="0"/>
              <a:t>På nettsidene våre ligger det eksempel på søknadsskjema, og der ligger også utlysning og brukerveiledning. Disse er viktig å lese nøye, der får man nyttig informasjon om hva man kan søke om (og hva man IKKE kan søke om), hvordan man søker og en trinn-for-trinn-forklaring av søknadssystemet vårt. Det ligger også egne veiledningstekster i selve søknadsskjemaet.</a:t>
            </a:r>
          </a:p>
          <a:p>
            <a:endParaRPr lang="nb-NO" dirty="0"/>
          </a:p>
          <a:p>
            <a:r>
              <a:rPr lang="nb-NO" dirty="0"/>
              <a:t>Søker sender selv inn Ekspress-søknadene (i motsetning til i de andre programmene, der organisasjonen sentralt sender inn søknaden). Når søknaden er sendt inn skal søker få bekreftelse på epost som bekrefter innsendelsen. </a:t>
            </a: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5AB06F-A2A4-8B4F-B77C-931CF73205D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3276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Når søknaden er sendt inn går administrasjonen i Stiftelsen Dam gjennom søknaden, for å vurdere om den oppfyller de formelle kravene gitt i utlysningen. Søknadene som vurderes å være kvalifisert går videre til vurdering i fagutvalget. Dersom den ikke gjør det blir den avslått.</a:t>
            </a:r>
          </a:p>
          <a:p>
            <a:endParaRPr lang="nb-NO" dirty="0"/>
          </a:p>
          <a:p>
            <a:r>
              <a:rPr lang="nb-NO" dirty="0"/>
              <a:t>Deretter vurderes søknaden av to uavhengighet fagutvalgsmedlemmer, før det fattes en endelig vedtak om innvilgelse eller avslag. Dette baserer seg på så kalt KFI, eller karaktergrensen for innvilgelse. Dette er litt teknisk, men kort fortalt er det en karakter som baserer seg på antatt innvilgelsesprosent i inneværende år. Altså hvor mange søknader som kommer inn, og hvor mange Stiftelsen Dam har budsjettrammer til å støtte. Mer om dette finnes på nettsidene våre. </a:t>
            </a:r>
          </a:p>
          <a:p>
            <a:endParaRPr lang="nb-NO" dirty="0"/>
          </a:p>
          <a:p>
            <a:r>
              <a:rPr lang="nb-NO" dirty="0"/>
              <a:t>Alle søknadsbehandlinger i Stiftelsen Dam vurderes også av Kontrollutvalget, som påser at alle rutiner er fulgt. Endelig vedtak gjøres av Dams styre.</a:t>
            </a: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5AB06F-A2A4-8B4F-B77C-931CF73205D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9997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5AB06F-A2A4-8B4F-B77C-931CF73205D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177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5AB06F-A2A4-8B4F-B77C-931CF73205D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4479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4E6448D-B53C-3849-9C30-F27291F54BD0}" type="slidenum">
              <a:rPr lang="nb-NO" smtClean="0"/>
              <a:t>9</a:t>
            </a:fld>
            <a:endParaRPr lang="nb-NO"/>
          </a:p>
        </p:txBody>
      </p:sp>
    </p:spTree>
    <p:extLst>
      <p:ext uri="{BB962C8B-B14F-4D97-AF65-F5344CB8AC3E}">
        <p14:creationId xmlns:p14="http://schemas.microsoft.com/office/powerpoint/2010/main" val="329903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94A1880-8022-B946-806A-05218BED4EE5}"/>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00856216-3ECF-AA46-9D95-1AD9AB5FFD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17870C8F-7996-554C-9FD1-75ED15C9F2F8}"/>
              </a:ext>
            </a:extLst>
          </p:cNvPr>
          <p:cNvSpPr>
            <a:spLocks noGrp="1"/>
          </p:cNvSpPr>
          <p:nvPr>
            <p:ph type="dt" sz="half" idx="10"/>
          </p:nvPr>
        </p:nvSpPr>
        <p:spPr/>
        <p:txBody>
          <a:bodyPr/>
          <a:lstStyle/>
          <a:p>
            <a:fld id="{3E2423A2-71E3-8344-8DEC-5B0B897D7332}" type="datetimeFigureOut">
              <a:rPr lang="nb-NO" smtClean="0"/>
              <a:t>12.12.2023</a:t>
            </a:fld>
            <a:endParaRPr lang="nb-NO"/>
          </a:p>
        </p:txBody>
      </p:sp>
      <p:sp>
        <p:nvSpPr>
          <p:cNvPr id="5" name="Plassholder for bunntekst 4">
            <a:extLst>
              <a:ext uri="{FF2B5EF4-FFF2-40B4-BE49-F238E27FC236}">
                <a16:creationId xmlns:a16="http://schemas.microsoft.com/office/drawing/2014/main" id="{AEB7E39B-5C38-4A48-B9A9-8ED51312424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92F630D-7E8E-BE49-9443-6C18903F0682}"/>
              </a:ext>
            </a:extLst>
          </p:cNvPr>
          <p:cNvSpPr>
            <a:spLocks noGrp="1"/>
          </p:cNvSpPr>
          <p:nvPr>
            <p:ph type="sldNum" sz="quarter" idx="12"/>
          </p:nvPr>
        </p:nvSpPr>
        <p:spPr/>
        <p:txBody>
          <a:bodyPr/>
          <a:lstStyle/>
          <a:p>
            <a:fld id="{29AE68A4-3557-2845-99A8-D61438332E25}" type="slidenum">
              <a:rPr lang="nb-NO" smtClean="0"/>
              <a:t>‹#›</a:t>
            </a:fld>
            <a:endParaRPr lang="nb-NO"/>
          </a:p>
        </p:txBody>
      </p:sp>
    </p:spTree>
    <p:extLst>
      <p:ext uri="{BB962C8B-B14F-4D97-AF65-F5344CB8AC3E}">
        <p14:creationId xmlns:p14="http://schemas.microsoft.com/office/powerpoint/2010/main" val="2095291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90572C-F4A7-5549-BDE8-89A06A6DF9C8}"/>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97482D09-FCF5-D549-A7B1-9138AC6274A1}"/>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5826173-82DC-8E4B-BF7B-43BA145F7648}"/>
              </a:ext>
            </a:extLst>
          </p:cNvPr>
          <p:cNvSpPr>
            <a:spLocks noGrp="1"/>
          </p:cNvSpPr>
          <p:nvPr>
            <p:ph type="dt" sz="half" idx="10"/>
          </p:nvPr>
        </p:nvSpPr>
        <p:spPr/>
        <p:txBody>
          <a:bodyPr/>
          <a:lstStyle/>
          <a:p>
            <a:fld id="{3E2423A2-71E3-8344-8DEC-5B0B897D7332}" type="datetimeFigureOut">
              <a:rPr lang="nb-NO" smtClean="0"/>
              <a:t>12.12.2023</a:t>
            </a:fld>
            <a:endParaRPr lang="nb-NO"/>
          </a:p>
        </p:txBody>
      </p:sp>
      <p:sp>
        <p:nvSpPr>
          <p:cNvPr id="5" name="Plassholder for bunntekst 4">
            <a:extLst>
              <a:ext uri="{FF2B5EF4-FFF2-40B4-BE49-F238E27FC236}">
                <a16:creationId xmlns:a16="http://schemas.microsoft.com/office/drawing/2014/main" id="{B4C49955-15DC-574A-89A5-F2092BCBBD9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40A4511-BD22-3141-822C-86952DB1587F}"/>
              </a:ext>
            </a:extLst>
          </p:cNvPr>
          <p:cNvSpPr>
            <a:spLocks noGrp="1"/>
          </p:cNvSpPr>
          <p:nvPr>
            <p:ph type="sldNum" sz="quarter" idx="12"/>
          </p:nvPr>
        </p:nvSpPr>
        <p:spPr/>
        <p:txBody>
          <a:bodyPr/>
          <a:lstStyle/>
          <a:p>
            <a:fld id="{29AE68A4-3557-2845-99A8-D61438332E25}" type="slidenum">
              <a:rPr lang="nb-NO" smtClean="0"/>
              <a:t>‹#›</a:t>
            </a:fld>
            <a:endParaRPr lang="nb-NO"/>
          </a:p>
        </p:txBody>
      </p:sp>
    </p:spTree>
    <p:extLst>
      <p:ext uri="{BB962C8B-B14F-4D97-AF65-F5344CB8AC3E}">
        <p14:creationId xmlns:p14="http://schemas.microsoft.com/office/powerpoint/2010/main" val="993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5F785767-CB95-DB42-9906-23B40CF29D65}"/>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342F2244-0845-9643-A164-807113E35049}"/>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9F1AAAB-819A-3543-955B-0A232E1FD5D3}"/>
              </a:ext>
            </a:extLst>
          </p:cNvPr>
          <p:cNvSpPr>
            <a:spLocks noGrp="1"/>
          </p:cNvSpPr>
          <p:nvPr>
            <p:ph type="dt" sz="half" idx="10"/>
          </p:nvPr>
        </p:nvSpPr>
        <p:spPr/>
        <p:txBody>
          <a:bodyPr/>
          <a:lstStyle/>
          <a:p>
            <a:fld id="{3E2423A2-71E3-8344-8DEC-5B0B897D7332}" type="datetimeFigureOut">
              <a:rPr lang="nb-NO" smtClean="0"/>
              <a:t>12.12.2023</a:t>
            </a:fld>
            <a:endParaRPr lang="nb-NO"/>
          </a:p>
        </p:txBody>
      </p:sp>
      <p:sp>
        <p:nvSpPr>
          <p:cNvPr id="5" name="Plassholder for bunntekst 4">
            <a:extLst>
              <a:ext uri="{FF2B5EF4-FFF2-40B4-BE49-F238E27FC236}">
                <a16:creationId xmlns:a16="http://schemas.microsoft.com/office/drawing/2014/main" id="{F671F041-7C5E-8B48-86F3-2231BCC8416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72591BC-5A4D-664D-A28C-1434968B9E70}"/>
              </a:ext>
            </a:extLst>
          </p:cNvPr>
          <p:cNvSpPr>
            <a:spLocks noGrp="1"/>
          </p:cNvSpPr>
          <p:nvPr>
            <p:ph type="sldNum" sz="quarter" idx="12"/>
          </p:nvPr>
        </p:nvSpPr>
        <p:spPr/>
        <p:txBody>
          <a:bodyPr/>
          <a:lstStyle/>
          <a:p>
            <a:fld id="{29AE68A4-3557-2845-99A8-D61438332E25}" type="slidenum">
              <a:rPr lang="nb-NO" smtClean="0"/>
              <a:t>‹#›</a:t>
            </a:fld>
            <a:endParaRPr lang="nb-NO"/>
          </a:p>
        </p:txBody>
      </p:sp>
    </p:spTree>
    <p:extLst>
      <p:ext uri="{BB962C8B-B14F-4D97-AF65-F5344CB8AC3E}">
        <p14:creationId xmlns:p14="http://schemas.microsoft.com/office/powerpoint/2010/main" val="1096478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lysbilde Rød">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1539343" y="1466850"/>
            <a:ext cx="9452104" cy="1899464"/>
          </a:xfrm>
        </p:spPr>
        <p:txBody>
          <a:bodyPr anchor="b">
            <a:normAutofit/>
          </a:bodyPr>
          <a:lstStyle>
            <a:lvl1pPr algn="l">
              <a:defRPr sz="6825">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1539343" y="3696320"/>
            <a:ext cx="9452104" cy="1190911"/>
          </a:xfrm>
        </p:spPr>
        <p:txBody>
          <a:bodyPr>
            <a:normAutofit/>
          </a:bodyPr>
          <a:lstStyle>
            <a:lvl1pPr marL="0" indent="0" algn="l">
              <a:buNone/>
              <a:defRPr sz="4050">
                <a:solidFill>
                  <a:schemeClr val="bg1"/>
                </a:solidFill>
                <a:latin typeface="Texta Medium" panose="02000000000000000000" pitchFamily="50" charset="0"/>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nb-NO" smtClean="0"/>
              <a:t>Klikk for å redigere undertittelstil i malen</a:t>
            </a:r>
            <a:endParaRPr lang="nb-NO"/>
          </a:p>
        </p:txBody>
      </p:sp>
      <p:sp>
        <p:nvSpPr>
          <p:cNvPr id="11" name="Plassholder for tekst 10"/>
          <p:cNvSpPr>
            <a:spLocks noGrp="1"/>
          </p:cNvSpPr>
          <p:nvPr>
            <p:ph type="body" sz="quarter" idx="10" hasCustomPrompt="1"/>
          </p:nvPr>
        </p:nvSpPr>
        <p:spPr>
          <a:xfrm>
            <a:off x="1447941" y="6048376"/>
            <a:ext cx="5753662" cy="352425"/>
          </a:xfrm>
        </p:spPr>
        <p:txBody>
          <a:bodyPr>
            <a:normAutofit/>
          </a:bodyPr>
          <a:lstStyle>
            <a:lvl1pPr marL="0" indent="0">
              <a:buNone/>
              <a:defRPr sz="2400">
                <a:solidFill>
                  <a:schemeClr val="bg1"/>
                </a:solidFill>
                <a:latin typeface="Texta Medium" panose="02000000000000000000" pitchFamily="50" charset="0"/>
              </a:defRPr>
            </a:lvl1pPr>
          </a:lstStyle>
          <a:p>
            <a:pPr lvl="0"/>
            <a:r>
              <a:rPr lang="nb-NO" dirty="0" err="1"/>
              <a:t>dd.mm.yyyy</a:t>
            </a:r>
            <a:endParaRPr lang="nb-NO" dirty="0"/>
          </a:p>
        </p:txBody>
      </p:sp>
      <p:pic>
        <p:nvPicPr>
          <p:cNvPr id="12" name="Bild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3351557" cy="1144094"/>
          </a:xfrm>
          <a:prstGeom prst="rect">
            <a:avLst/>
          </a:prstGeom>
        </p:spPr>
      </p:pic>
    </p:spTree>
    <p:extLst>
      <p:ext uri="{BB962C8B-B14F-4D97-AF65-F5344CB8AC3E}">
        <p14:creationId xmlns:p14="http://schemas.microsoft.com/office/powerpoint/2010/main" val="2081593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lysbilde Blå">
    <p:bg>
      <p:bgPr>
        <a:solidFill>
          <a:schemeClr val="accent2"/>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1539343" y="1466850"/>
            <a:ext cx="9452104" cy="1899464"/>
          </a:xfrm>
        </p:spPr>
        <p:txBody>
          <a:bodyPr anchor="b">
            <a:normAutofit/>
          </a:bodyPr>
          <a:lstStyle>
            <a:lvl1pPr algn="l">
              <a:defRPr sz="6825">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1539343" y="3696320"/>
            <a:ext cx="9452104" cy="1190911"/>
          </a:xfrm>
        </p:spPr>
        <p:txBody>
          <a:bodyPr>
            <a:normAutofit/>
          </a:bodyPr>
          <a:lstStyle>
            <a:lvl1pPr marL="0" indent="0" algn="l">
              <a:buNone/>
              <a:defRPr sz="4050">
                <a:solidFill>
                  <a:schemeClr val="bg1"/>
                </a:solidFill>
                <a:latin typeface="Texta Medium" panose="02000000000000000000" pitchFamily="50" charset="0"/>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nb-NO" smtClean="0"/>
              <a:t>Klikk for å redigere undertittelstil i malen</a:t>
            </a:r>
            <a:endParaRPr lang="nb-NO"/>
          </a:p>
        </p:txBody>
      </p:sp>
      <p:sp>
        <p:nvSpPr>
          <p:cNvPr id="11" name="Plassholder for tekst 10"/>
          <p:cNvSpPr>
            <a:spLocks noGrp="1"/>
          </p:cNvSpPr>
          <p:nvPr>
            <p:ph type="body" sz="quarter" idx="10" hasCustomPrompt="1"/>
          </p:nvPr>
        </p:nvSpPr>
        <p:spPr>
          <a:xfrm>
            <a:off x="1447941" y="6048376"/>
            <a:ext cx="5753662" cy="352425"/>
          </a:xfrm>
        </p:spPr>
        <p:txBody>
          <a:bodyPr>
            <a:normAutofit/>
          </a:bodyPr>
          <a:lstStyle>
            <a:lvl1pPr marL="0" indent="0">
              <a:buNone/>
              <a:defRPr sz="2400">
                <a:solidFill>
                  <a:schemeClr val="bg1"/>
                </a:solidFill>
                <a:latin typeface="Texta Medium" panose="02000000000000000000" pitchFamily="50" charset="0"/>
              </a:defRPr>
            </a:lvl1pPr>
          </a:lstStyle>
          <a:p>
            <a:pPr lvl="0"/>
            <a:r>
              <a:rPr lang="nb-NO" dirty="0" err="1"/>
              <a:t>dd.mm.yyyy</a:t>
            </a:r>
            <a:endParaRPr lang="nb-NO" dirty="0"/>
          </a:p>
        </p:txBody>
      </p:sp>
      <p:pic>
        <p:nvPicPr>
          <p:cNvPr id="12" name="Bild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3351557" cy="1144094"/>
          </a:xfrm>
          <a:prstGeom prst="rect">
            <a:avLst/>
          </a:prstGeom>
        </p:spPr>
      </p:pic>
    </p:spTree>
    <p:extLst>
      <p:ext uri="{BB962C8B-B14F-4D97-AF65-F5344CB8AC3E}">
        <p14:creationId xmlns:p14="http://schemas.microsoft.com/office/powerpoint/2010/main" val="1396012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983651F3-9B16-40C6-B209-3688FC9C95F6}" type="datetimeFigureOut">
              <a:rPr lang="nb-NO" smtClean="0"/>
              <a:t>12.12.2023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650522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Deloverskrift">
    <p:bg>
      <p:bgPr>
        <a:solidFill>
          <a:schemeClr val="accent3"/>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945210" y="870285"/>
            <a:ext cx="10515600" cy="705853"/>
          </a:xfrm>
        </p:spPr>
        <p:txBody>
          <a:bodyPr anchor="t" anchorCtr="0">
            <a:normAutofit/>
          </a:bodyPr>
          <a:lstStyle>
            <a:lvl1pPr>
              <a:defRPr sz="5475">
                <a:solidFill>
                  <a:schemeClr val="bg1"/>
                </a:solidFill>
              </a:defRPr>
            </a:lvl1pPr>
          </a:lstStyle>
          <a:p>
            <a:r>
              <a:rPr lang="nb-NO" smtClean="0"/>
              <a:t>Klikk for å redigere tittelstil</a:t>
            </a:r>
            <a:endParaRPr lang="nb-NO"/>
          </a:p>
        </p:txBody>
      </p:sp>
      <p:sp>
        <p:nvSpPr>
          <p:cNvPr id="3" name="Plassholder for tekst 2"/>
          <p:cNvSpPr>
            <a:spLocks noGrp="1"/>
          </p:cNvSpPr>
          <p:nvPr>
            <p:ph type="body" idx="1"/>
          </p:nvPr>
        </p:nvSpPr>
        <p:spPr>
          <a:xfrm>
            <a:off x="945210" y="1794975"/>
            <a:ext cx="10515600" cy="936194"/>
          </a:xfrm>
        </p:spPr>
        <p:txBody>
          <a:bodyPr>
            <a:normAutofit/>
          </a:bodyPr>
          <a:lstStyle>
            <a:lvl1pPr marL="0" indent="0">
              <a:buNone/>
              <a:defRPr sz="3225">
                <a:solidFill>
                  <a:schemeClr val="bg1"/>
                </a:solidFill>
                <a:latin typeface="Texta Medium" panose="02000000000000000000" pitchFamily="50" charset="0"/>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nb-NO" smtClean="0"/>
              <a:t>Rediger tekststiler i malen</a:t>
            </a:r>
          </a:p>
        </p:txBody>
      </p:sp>
      <p:sp>
        <p:nvSpPr>
          <p:cNvPr id="4" name="Plassholder for dato 3"/>
          <p:cNvSpPr>
            <a:spLocks noGrp="1"/>
          </p:cNvSpPr>
          <p:nvPr>
            <p:ph type="dt" sz="half" idx="10"/>
          </p:nvPr>
        </p:nvSpPr>
        <p:spPr/>
        <p:txBody>
          <a:bodyPr/>
          <a:lstStyle>
            <a:lvl1pPr>
              <a:defRPr>
                <a:solidFill>
                  <a:schemeClr val="bg1"/>
                </a:solidFill>
              </a:defRPr>
            </a:lvl1pPr>
          </a:lstStyle>
          <a:p>
            <a:fld id="{983651F3-9B16-40C6-B209-3688FC9C95F6}" type="datetimeFigureOut">
              <a:rPr lang="nb-NO" smtClean="0"/>
              <a:pPr/>
              <a:t>12.12.2023</a:t>
            </a:fld>
            <a:endParaRPr lang="nb-NO"/>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p:cNvSpPr>
            <a:spLocks noGrp="1"/>
          </p:cNvSpPr>
          <p:nvPr>
            <p:ph type="sldNum" sz="quarter" idx="12"/>
          </p:nvPr>
        </p:nvSpPr>
        <p:spPr/>
        <p:txBody>
          <a:bodyPr/>
          <a:lstStyle>
            <a:lvl1pPr>
              <a:defRPr>
                <a:solidFill>
                  <a:schemeClr val="bg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1318337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innhold og bilde">
    <p:spTree>
      <p:nvGrpSpPr>
        <p:cNvPr id="1" name=""/>
        <p:cNvGrpSpPr/>
        <p:nvPr/>
      </p:nvGrpSpPr>
      <p:grpSpPr>
        <a:xfrm>
          <a:off x="0" y="0"/>
          <a:ext cx="0" cy="0"/>
          <a:chOff x="0" y="0"/>
          <a:chExt cx="0" cy="0"/>
        </a:xfrm>
      </p:grpSpPr>
      <p:sp>
        <p:nvSpPr>
          <p:cNvPr id="2" name="Tittel 1"/>
          <p:cNvSpPr>
            <a:spLocks noGrp="1"/>
          </p:cNvSpPr>
          <p:nvPr>
            <p:ph type="title"/>
          </p:nvPr>
        </p:nvSpPr>
        <p:spPr>
          <a:xfrm>
            <a:off x="945210" y="216027"/>
            <a:ext cx="4861082" cy="1350214"/>
          </a:xfrm>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945210" y="1944243"/>
            <a:ext cx="4861082" cy="4104513"/>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Plassholder for dato 4"/>
          <p:cNvSpPr>
            <a:spLocks noGrp="1"/>
          </p:cNvSpPr>
          <p:nvPr>
            <p:ph type="dt" sz="half" idx="10"/>
          </p:nvPr>
        </p:nvSpPr>
        <p:spPr/>
        <p:txBody>
          <a:bodyPr/>
          <a:lstStyle/>
          <a:p>
            <a:fld id="{983651F3-9B16-40C6-B209-3688FC9C95F6}" type="datetimeFigureOut">
              <a:rPr lang="nb-NO" smtClean="0"/>
              <a:t>12.12.2023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bilde 7"/>
          <p:cNvSpPr>
            <a:spLocks noGrp="1"/>
          </p:cNvSpPr>
          <p:nvPr>
            <p:ph type="pic" sz="quarter" idx="13"/>
          </p:nvPr>
        </p:nvSpPr>
        <p:spPr>
          <a:xfrm>
            <a:off x="6346413" y="945118"/>
            <a:ext cx="4861082" cy="4957820"/>
          </a:xfrm>
          <a:prstGeom prst="rect">
            <a:avLst/>
          </a:prstGeom>
          <a:blipFill>
            <a:blip r:embed="rId2"/>
            <a:stretch>
              <a:fillRect/>
            </a:stretch>
          </a:blipFill>
        </p:spPr>
        <p:txBody>
          <a:bodyPr lIns="0" tIns="720000" rIns="0" bIns="0" anchor="t" anchorCtr="1"/>
          <a:lstStyle>
            <a:lvl1pPr marL="0" indent="0">
              <a:buNone/>
              <a:defRPr sz="2100">
                <a:solidFill>
                  <a:schemeClr val="bg1"/>
                </a:solidFill>
              </a:defRPr>
            </a:lvl1pPr>
          </a:lstStyle>
          <a:p>
            <a:r>
              <a:rPr lang="nb-NO" smtClean="0"/>
              <a:t>Klikk ikonet for å legge til et bilde</a:t>
            </a:r>
            <a:endParaRPr lang="nb-NO"/>
          </a:p>
        </p:txBody>
      </p:sp>
    </p:spTree>
    <p:extLst>
      <p:ext uri="{BB962C8B-B14F-4D97-AF65-F5344CB8AC3E}">
        <p14:creationId xmlns:p14="http://schemas.microsoft.com/office/powerpoint/2010/main" val="2417915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lsides bilde">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0"/>
            <a:ext cx="12192000" cy="6858000"/>
          </a:xfrm>
          <a:prstGeom prst="rect">
            <a:avLst/>
          </a:prstGeom>
          <a:blipFill>
            <a:blip r:embed="rId2"/>
            <a:stretch>
              <a:fillRect/>
            </a:stretch>
          </a:blipFill>
        </p:spPr>
        <p:txBody>
          <a:bodyPr lIns="0" tIns="1440000" rIns="0" bIns="0" anchor="t" anchorCtr="1"/>
          <a:lstStyle>
            <a:lvl1pPr marL="0" indent="0">
              <a:buNone/>
              <a:defRPr sz="2100">
                <a:solidFill>
                  <a:schemeClr val="bg1"/>
                </a:solidFill>
              </a:defRPr>
            </a:lvl1pPr>
          </a:lstStyle>
          <a:p>
            <a:r>
              <a:rPr lang="nb-NO" smtClean="0"/>
              <a:t>Klikk ikonet for å legge til et bilde</a:t>
            </a:r>
            <a:endParaRPr lang="nb-NO"/>
          </a:p>
        </p:txBody>
      </p:sp>
    </p:spTree>
    <p:extLst>
      <p:ext uri="{BB962C8B-B14F-4D97-AF65-F5344CB8AC3E}">
        <p14:creationId xmlns:p14="http://schemas.microsoft.com/office/powerpoint/2010/main" val="2300045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tatslide Rød">
    <p:bg>
      <p:bgPr>
        <a:solidFill>
          <a:schemeClr val="accent1"/>
        </a:solidFill>
        <a:effectLst/>
      </p:bgPr>
    </p:bg>
    <p:spTree>
      <p:nvGrpSpPr>
        <p:cNvPr id="1" name=""/>
        <p:cNvGrpSpPr/>
        <p:nvPr/>
      </p:nvGrpSpPr>
      <p:grpSpPr>
        <a:xfrm>
          <a:off x="0" y="0"/>
          <a:ext cx="0" cy="0"/>
          <a:chOff x="0" y="0"/>
          <a:chExt cx="0" cy="0"/>
        </a:xfrm>
      </p:grpSpPr>
      <p:sp>
        <p:nvSpPr>
          <p:cNvPr id="7" name="Plassholder for tekst 6"/>
          <p:cNvSpPr>
            <a:spLocks noGrp="1"/>
          </p:cNvSpPr>
          <p:nvPr>
            <p:ph type="body" sz="quarter" idx="10" hasCustomPrompt="1"/>
          </p:nvPr>
        </p:nvSpPr>
        <p:spPr>
          <a:xfrm>
            <a:off x="945210" y="4253033"/>
            <a:ext cx="9992225" cy="463347"/>
          </a:xfrm>
          <a:prstGeom prst="rect">
            <a:avLst/>
          </a:prstGeom>
        </p:spPr>
        <p:txBody>
          <a:bodyPr lIns="0" tIns="0" rIns="0" bIns="0"/>
          <a:lstStyle>
            <a:lvl1pPr marL="0" indent="0">
              <a:buNone/>
              <a:defRPr sz="1800" baseline="0">
                <a:solidFill>
                  <a:schemeClr val="bg1"/>
                </a:solidFill>
                <a:latin typeface="Texta" panose="02000000000000000000" pitchFamily="50" charset="0"/>
              </a:defRPr>
            </a:lvl1pPr>
          </a:lstStyle>
          <a:p>
            <a:pPr lvl="0"/>
            <a:r>
              <a:rPr lang="nb-NO" dirty="0"/>
              <a:t>Kilde til sitat</a:t>
            </a:r>
          </a:p>
        </p:txBody>
      </p:sp>
      <p:sp>
        <p:nvSpPr>
          <p:cNvPr id="9" name="Plassholder for tekst 8"/>
          <p:cNvSpPr>
            <a:spLocks noGrp="1"/>
          </p:cNvSpPr>
          <p:nvPr>
            <p:ph type="body" sz="quarter" idx="11" hasCustomPrompt="1"/>
          </p:nvPr>
        </p:nvSpPr>
        <p:spPr>
          <a:xfrm>
            <a:off x="945210" y="918115"/>
            <a:ext cx="9992225" cy="2943368"/>
          </a:xfrm>
        </p:spPr>
        <p:txBody>
          <a:bodyPr>
            <a:normAutofit/>
          </a:bodyPr>
          <a:lstStyle>
            <a:lvl1pPr marL="405000" indent="-405000">
              <a:buClrTx/>
              <a:buFont typeface="Arial" panose="020B0604020202020204" pitchFamily="34" charset="0"/>
              <a:buChar char="•"/>
              <a:defRPr sz="3450">
                <a:solidFill>
                  <a:schemeClr val="bg1"/>
                </a:solidFill>
                <a:latin typeface="+mj-lt"/>
              </a:defRPr>
            </a:lvl1pPr>
          </a:lstStyle>
          <a:p>
            <a:pPr lvl="0"/>
            <a:r>
              <a:rPr lang="nb-NO" dirty="0"/>
              <a:t>Sett inn sitat</a:t>
            </a:r>
          </a:p>
        </p:txBody>
      </p:sp>
    </p:spTree>
    <p:extLst>
      <p:ext uri="{BB962C8B-B14F-4D97-AF65-F5344CB8AC3E}">
        <p14:creationId xmlns:p14="http://schemas.microsoft.com/office/powerpoint/2010/main" val="2002218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tatslide Blå">
    <p:bg>
      <p:bgPr>
        <a:solidFill>
          <a:schemeClr val="accent2"/>
        </a:solidFill>
        <a:effectLst/>
      </p:bgPr>
    </p:bg>
    <p:spTree>
      <p:nvGrpSpPr>
        <p:cNvPr id="1" name=""/>
        <p:cNvGrpSpPr/>
        <p:nvPr/>
      </p:nvGrpSpPr>
      <p:grpSpPr>
        <a:xfrm>
          <a:off x="0" y="0"/>
          <a:ext cx="0" cy="0"/>
          <a:chOff x="0" y="0"/>
          <a:chExt cx="0" cy="0"/>
        </a:xfrm>
      </p:grpSpPr>
      <p:sp>
        <p:nvSpPr>
          <p:cNvPr id="7" name="Plassholder for tekst 6"/>
          <p:cNvSpPr>
            <a:spLocks noGrp="1"/>
          </p:cNvSpPr>
          <p:nvPr>
            <p:ph type="body" sz="quarter" idx="10" hasCustomPrompt="1"/>
          </p:nvPr>
        </p:nvSpPr>
        <p:spPr>
          <a:xfrm>
            <a:off x="945210" y="4253033"/>
            <a:ext cx="9992225" cy="463347"/>
          </a:xfrm>
          <a:prstGeom prst="rect">
            <a:avLst/>
          </a:prstGeom>
        </p:spPr>
        <p:txBody>
          <a:bodyPr lIns="0" tIns="0" rIns="0" bIns="0"/>
          <a:lstStyle>
            <a:lvl1pPr marL="0" indent="0">
              <a:buNone/>
              <a:defRPr sz="1800" baseline="0">
                <a:solidFill>
                  <a:schemeClr val="bg1"/>
                </a:solidFill>
                <a:latin typeface="Texta" panose="02000000000000000000" pitchFamily="50" charset="0"/>
              </a:defRPr>
            </a:lvl1pPr>
          </a:lstStyle>
          <a:p>
            <a:pPr lvl="0"/>
            <a:r>
              <a:rPr lang="nb-NO" dirty="0"/>
              <a:t>Kilde til sitat</a:t>
            </a:r>
          </a:p>
        </p:txBody>
      </p:sp>
      <p:sp>
        <p:nvSpPr>
          <p:cNvPr id="9" name="Plassholder for tekst 8"/>
          <p:cNvSpPr>
            <a:spLocks noGrp="1"/>
          </p:cNvSpPr>
          <p:nvPr>
            <p:ph type="body" sz="quarter" idx="11" hasCustomPrompt="1"/>
          </p:nvPr>
        </p:nvSpPr>
        <p:spPr>
          <a:xfrm>
            <a:off x="945210" y="918115"/>
            <a:ext cx="9992225" cy="2943368"/>
          </a:xfrm>
        </p:spPr>
        <p:txBody>
          <a:bodyPr>
            <a:normAutofit/>
          </a:bodyPr>
          <a:lstStyle>
            <a:lvl1pPr marL="405000" indent="-405000">
              <a:buClrTx/>
              <a:buFont typeface="Arial" panose="020B0604020202020204" pitchFamily="34" charset="0"/>
              <a:buChar char="•"/>
              <a:defRPr sz="3450">
                <a:solidFill>
                  <a:schemeClr val="bg1"/>
                </a:solidFill>
                <a:latin typeface="+mj-lt"/>
              </a:defRPr>
            </a:lvl1pPr>
          </a:lstStyle>
          <a:p>
            <a:pPr lvl="0"/>
            <a:r>
              <a:rPr lang="nb-NO" dirty="0"/>
              <a:t>Sett inn sitat</a:t>
            </a:r>
          </a:p>
        </p:txBody>
      </p:sp>
    </p:spTree>
    <p:extLst>
      <p:ext uri="{BB962C8B-B14F-4D97-AF65-F5344CB8AC3E}">
        <p14:creationId xmlns:p14="http://schemas.microsoft.com/office/powerpoint/2010/main" val="1722726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423A2-ADAB-A746-92A5-D5937C9A11C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D89360C1-68F7-114E-B3F8-CD1DF82D7419}"/>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76E1983-5EDB-BC4D-8185-F2154079C3DA}"/>
              </a:ext>
            </a:extLst>
          </p:cNvPr>
          <p:cNvSpPr>
            <a:spLocks noGrp="1"/>
          </p:cNvSpPr>
          <p:nvPr>
            <p:ph type="dt" sz="half" idx="10"/>
          </p:nvPr>
        </p:nvSpPr>
        <p:spPr/>
        <p:txBody>
          <a:bodyPr/>
          <a:lstStyle/>
          <a:p>
            <a:fld id="{3E2423A2-71E3-8344-8DEC-5B0B897D7332}" type="datetimeFigureOut">
              <a:rPr lang="nb-NO" smtClean="0"/>
              <a:t>12.12.2023</a:t>
            </a:fld>
            <a:endParaRPr lang="nb-NO"/>
          </a:p>
        </p:txBody>
      </p:sp>
      <p:sp>
        <p:nvSpPr>
          <p:cNvPr id="5" name="Plassholder for bunntekst 4">
            <a:extLst>
              <a:ext uri="{FF2B5EF4-FFF2-40B4-BE49-F238E27FC236}">
                <a16:creationId xmlns:a16="http://schemas.microsoft.com/office/drawing/2014/main" id="{4550FBAC-15A5-8341-B9DB-E5FF10988CC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7ADCE26-4B06-2748-95D4-611A7CB9E02B}"/>
              </a:ext>
            </a:extLst>
          </p:cNvPr>
          <p:cNvSpPr>
            <a:spLocks noGrp="1"/>
          </p:cNvSpPr>
          <p:nvPr>
            <p:ph type="sldNum" sz="quarter" idx="12"/>
          </p:nvPr>
        </p:nvSpPr>
        <p:spPr/>
        <p:txBody>
          <a:bodyPr/>
          <a:lstStyle/>
          <a:p>
            <a:fld id="{29AE68A4-3557-2845-99A8-D61438332E25}" type="slidenum">
              <a:rPr lang="nb-NO" smtClean="0"/>
              <a:t>‹#›</a:t>
            </a:fld>
            <a:endParaRPr lang="nb-NO"/>
          </a:p>
        </p:txBody>
      </p:sp>
    </p:spTree>
    <p:extLst>
      <p:ext uri="{BB962C8B-B14F-4D97-AF65-F5344CB8AC3E}">
        <p14:creationId xmlns:p14="http://schemas.microsoft.com/office/powerpoint/2010/main" val="254813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945210" y="1944243"/>
            <a:ext cx="4861082" cy="4104513"/>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innhold 3"/>
          <p:cNvSpPr>
            <a:spLocks noGrp="1"/>
          </p:cNvSpPr>
          <p:nvPr>
            <p:ph sz="half" idx="2"/>
          </p:nvPr>
        </p:nvSpPr>
        <p:spPr>
          <a:xfrm>
            <a:off x="6346413" y="1944243"/>
            <a:ext cx="4861082" cy="4104513"/>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983651F3-9B16-40C6-B209-3688FC9C95F6}" type="datetimeFigureOut">
              <a:rPr lang="nb-NO" smtClean="0"/>
              <a:t>12.12.2023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69786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839789" y="1944243"/>
            <a:ext cx="4861082" cy="742593"/>
          </a:xfrm>
        </p:spPr>
        <p:txBody>
          <a:bodyPr anchor="t" anchorCtr="0">
            <a:normAutofit/>
          </a:bodyPr>
          <a:lstStyle>
            <a:lvl1pPr marL="0" indent="0">
              <a:buNone/>
              <a:defRPr sz="255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nb-NO" smtClean="0"/>
              <a:t>Rediger tekststiler i malen</a:t>
            </a:r>
          </a:p>
        </p:txBody>
      </p:sp>
      <p:sp>
        <p:nvSpPr>
          <p:cNvPr id="4" name="Plassholder for innhold 3"/>
          <p:cNvSpPr>
            <a:spLocks noGrp="1"/>
          </p:cNvSpPr>
          <p:nvPr>
            <p:ph sz="half" idx="2"/>
          </p:nvPr>
        </p:nvSpPr>
        <p:spPr>
          <a:xfrm>
            <a:off x="839789" y="2686050"/>
            <a:ext cx="4861082" cy="3362706"/>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Plassholder for tekst 4"/>
          <p:cNvSpPr>
            <a:spLocks noGrp="1"/>
          </p:cNvSpPr>
          <p:nvPr>
            <p:ph type="body" sz="quarter" idx="3"/>
          </p:nvPr>
        </p:nvSpPr>
        <p:spPr>
          <a:xfrm>
            <a:off x="6346413" y="1944244"/>
            <a:ext cx="4861082" cy="741806"/>
          </a:xfrm>
        </p:spPr>
        <p:txBody>
          <a:bodyPr anchor="t" anchorCtr="0">
            <a:noAutofit/>
          </a:bodyPr>
          <a:lstStyle>
            <a:lvl1pPr marL="0" indent="0">
              <a:buNone/>
              <a:defRPr sz="255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nb-NO" smtClean="0"/>
              <a:t>Rediger tekststiler i malen</a:t>
            </a:r>
          </a:p>
        </p:txBody>
      </p:sp>
      <p:sp>
        <p:nvSpPr>
          <p:cNvPr id="6" name="Plassholder for innhold 5"/>
          <p:cNvSpPr>
            <a:spLocks noGrp="1"/>
          </p:cNvSpPr>
          <p:nvPr>
            <p:ph sz="quarter" idx="4"/>
          </p:nvPr>
        </p:nvSpPr>
        <p:spPr>
          <a:xfrm>
            <a:off x="6346413" y="2686050"/>
            <a:ext cx="4861082" cy="3362707"/>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7" name="Plassholder for dato 6"/>
          <p:cNvSpPr>
            <a:spLocks noGrp="1"/>
          </p:cNvSpPr>
          <p:nvPr>
            <p:ph type="dt" sz="half" idx="10"/>
          </p:nvPr>
        </p:nvSpPr>
        <p:spPr/>
        <p:txBody>
          <a:bodyPr/>
          <a:lstStyle/>
          <a:p>
            <a:fld id="{983651F3-9B16-40C6-B209-3688FC9C95F6}" type="datetimeFigureOut">
              <a:rPr lang="nb-NO" smtClean="0"/>
              <a:t>12.12.2023</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p:cNvSpPr>
            <a:spLocks noGrp="1"/>
          </p:cNvSpPr>
          <p:nvPr>
            <p:ph type="title"/>
          </p:nvPr>
        </p:nvSpPr>
        <p:spPr/>
        <p:txBody>
          <a:bodyPr/>
          <a:lstStyle/>
          <a:p>
            <a:r>
              <a:rPr lang="nb-NO" smtClean="0"/>
              <a:t>Klikk for å redigere tittelstil</a:t>
            </a:r>
            <a:endParaRPr lang="nb-NO"/>
          </a:p>
        </p:txBody>
      </p:sp>
    </p:spTree>
    <p:extLst>
      <p:ext uri="{BB962C8B-B14F-4D97-AF65-F5344CB8AC3E}">
        <p14:creationId xmlns:p14="http://schemas.microsoft.com/office/powerpoint/2010/main" val="120504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Avslutning Rød">
    <p:bg>
      <p:bgPr>
        <a:solidFill>
          <a:schemeClr val="accent1"/>
        </a:solidFill>
        <a:effectLst/>
      </p:bgPr>
    </p:bg>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98003" y="2976808"/>
            <a:ext cx="4395995" cy="3881192"/>
          </a:xfrm>
          <a:prstGeom prst="rect">
            <a:avLst/>
          </a:prstGeom>
        </p:spPr>
      </p:pic>
    </p:spTree>
    <p:extLst>
      <p:ext uri="{BB962C8B-B14F-4D97-AF65-F5344CB8AC3E}">
        <p14:creationId xmlns:p14="http://schemas.microsoft.com/office/powerpoint/2010/main" val="7175481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Avslutning Blå">
    <p:bg>
      <p:bgPr>
        <a:solidFill>
          <a:schemeClr val="accent2"/>
        </a:solidFill>
        <a:effectLst/>
      </p:bgPr>
    </p:bg>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98003" y="2976808"/>
            <a:ext cx="4395995" cy="3881192"/>
          </a:xfrm>
          <a:prstGeom prst="rect">
            <a:avLst/>
          </a:prstGeom>
        </p:spPr>
      </p:pic>
    </p:spTree>
    <p:extLst>
      <p:ext uri="{BB962C8B-B14F-4D97-AF65-F5344CB8AC3E}">
        <p14:creationId xmlns:p14="http://schemas.microsoft.com/office/powerpoint/2010/main" val="3855563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983651F3-9B16-40C6-B209-3688FC9C95F6}" type="datetimeFigureOut">
              <a:rPr lang="nb-NO" smtClean="0"/>
              <a:t>12.12.2023</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661277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83651F3-9B16-40C6-B209-3688FC9C95F6}" type="datetimeFigureOut">
              <a:rPr lang="nb-NO" smtClean="0"/>
              <a:t>12.12.2023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9201918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94A1880-8022-B946-806A-05218BED4EE5}"/>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00856216-3ECF-AA46-9D95-1AD9AB5FFD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17870C8F-7996-554C-9FD1-75ED15C9F2F8}"/>
              </a:ext>
            </a:extLst>
          </p:cNvPr>
          <p:cNvSpPr>
            <a:spLocks noGrp="1"/>
          </p:cNvSpPr>
          <p:nvPr>
            <p:ph type="dt" sz="half" idx="10"/>
          </p:nvPr>
        </p:nvSpPr>
        <p:spPr/>
        <p:txBody>
          <a:bodyPr/>
          <a:lstStyle/>
          <a:p>
            <a:fld id="{3E2423A2-71E3-8344-8DEC-5B0B897D7332}" type="datetimeFigureOut">
              <a:rPr lang="nb-NO" smtClean="0"/>
              <a:t>12.12.2023</a:t>
            </a:fld>
            <a:endParaRPr lang="nb-NO"/>
          </a:p>
        </p:txBody>
      </p:sp>
      <p:sp>
        <p:nvSpPr>
          <p:cNvPr id="5" name="Plassholder for bunntekst 4">
            <a:extLst>
              <a:ext uri="{FF2B5EF4-FFF2-40B4-BE49-F238E27FC236}">
                <a16:creationId xmlns:a16="http://schemas.microsoft.com/office/drawing/2014/main" id="{AEB7E39B-5C38-4A48-B9A9-8ED51312424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92F630D-7E8E-BE49-9443-6C18903F0682}"/>
              </a:ext>
            </a:extLst>
          </p:cNvPr>
          <p:cNvSpPr>
            <a:spLocks noGrp="1"/>
          </p:cNvSpPr>
          <p:nvPr>
            <p:ph type="sldNum" sz="quarter" idx="12"/>
          </p:nvPr>
        </p:nvSpPr>
        <p:spPr/>
        <p:txBody>
          <a:bodyPr/>
          <a:lstStyle/>
          <a:p>
            <a:fld id="{29AE68A4-3557-2845-99A8-D61438332E25}" type="slidenum">
              <a:rPr lang="nb-NO" smtClean="0"/>
              <a:t>‹#›</a:t>
            </a:fld>
            <a:endParaRPr lang="nb-NO"/>
          </a:p>
        </p:txBody>
      </p:sp>
    </p:spTree>
    <p:extLst>
      <p:ext uri="{BB962C8B-B14F-4D97-AF65-F5344CB8AC3E}">
        <p14:creationId xmlns:p14="http://schemas.microsoft.com/office/powerpoint/2010/main" val="3940345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1FC3BB-3B23-5D4C-9E71-36954310F2DD}"/>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4ADAED26-E902-F74A-A0B2-3FCDF9AAB6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F8FE3DA6-130B-8A41-B2D9-76F15E8C5E24}"/>
              </a:ext>
            </a:extLst>
          </p:cNvPr>
          <p:cNvSpPr>
            <a:spLocks noGrp="1"/>
          </p:cNvSpPr>
          <p:nvPr>
            <p:ph type="dt" sz="half" idx="10"/>
          </p:nvPr>
        </p:nvSpPr>
        <p:spPr/>
        <p:txBody>
          <a:bodyPr/>
          <a:lstStyle/>
          <a:p>
            <a:fld id="{3E2423A2-71E3-8344-8DEC-5B0B897D7332}" type="datetimeFigureOut">
              <a:rPr lang="nb-NO" smtClean="0"/>
              <a:t>12.12.2023</a:t>
            </a:fld>
            <a:endParaRPr lang="nb-NO"/>
          </a:p>
        </p:txBody>
      </p:sp>
      <p:sp>
        <p:nvSpPr>
          <p:cNvPr id="5" name="Plassholder for bunntekst 4">
            <a:extLst>
              <a:ext uri="{FF2B5EF4-FFF2-40B4-BE49-F238E27FC236}">
                <a16:creationId xmlns:a16="http://schemas.microsoft.com/office/drawing/2014/main" id="{FF69CBC3-B3DD-A947-81DD-19302635888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5E8E6AD-B39D-3746-936E-5C9B1255B119}"/>
              </a:ext>
            </a:extLst>
          </p:cNvPr>
          <p:cNvSpPr>
            <a:spLocks noGrp="1"/>
          </p:cNvSpPr>
          <p:nvPr>
            <p:ph type="sldNum" sz="quarter" idx="12"/>
          </p:nvPr>
        </p:nvSpPr>
        <p:spPr/>
        <p:txBody>
          <a:bodyPr/>
          <a:lstStyle/>
          <a:p>
            <a:fld id="{29AE68A4-3557-2845-99A8-D61438332E25}" type="slidenum">
              <a:rPr lang="nb-NO" smtClean="0"/>
              <a:t>‹#›</a:t>
            </a:fld>
            <a:endParaRPr lang="nb-NO"/>
          </a:p>
        </p:txBody>
      </p:sp>
    </p:spTree>
    <p:extLst>
      <p:ext uri="{BB962C8B-B14F-4D97-AF65-F5344CB8AC3E}">
        <p14:creationId xmlns:p14="http://schemas.microsoft.com/office/powerpoint/2010/main" val="793428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53B82B4-491A-7143-A4E2-3A0C88055928}"/>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E5EAACF9-77DD-B440-86C2-A1DD04DA7A16}"/>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495C3360-98A3-7741-B7EB-E279CD553984}"/>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D44B3221-0D25-1B40-9C96-6F2BFB45DE67}"/>
              </a:ext>
            </a:extLst>
          </p:cNvPr>
          <p:cNvSpPr>
            <a:spLocks noGrp="1"/>
          </p:cNvSpPr>
          <p:nvPr>
            <p:ph type="dt" sz="half" idx="10"/>
          </p:nvPr>
        </p:nvSpPr>
        <p:spPr/>
        <p:txBody>
          <a:bodyPr/>
          <a:lstStyle/>
          <a:p>
            <a:fld id="{3E2423A2-71E3-8344-8DEC-5B0B897D7332}" type="datetimeFigureOut">
              <a:rPr lang="nb-NO" smtClean="0"/>
              <a:t>12.12.2023</a:t>
            </a:fld>
            <a:endParaRPr lang="nb-NO"/>
          </a:p>
        </p:txBody>
      </p:sp>
      <p:sp>
        <p:nvSpPr>
          <p:cNvPr id="6" name="Plassholder for bunntekst 5">
            <a:extLst>
              <a:ext uri="{FF2B5EF4-FFF2-40B4-BE49-F238E27FC236}">
                <a16:creationId xmlns:a16="http://schemas.microsoft.com/office/drawing/2014/main" id="{710F3BE1-DBEA-AF4A-BF5C-4ADEE1063E3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C680783A-E049-DB46-B968-79E61AF04095}"/>
              </a:ext>
            </a:extLst>
          </p:cNvPr>
          <p:cNvSpPr>
            <a:spLocks noGrp="1"/>
          </p:cNvSpPr>
          <p:nvPr>
            <p:ph type="sldNum" sz="quarter" idx="12"/>
          </p:nvPr>
        </p:nvSpPr>
        <p:spPr/>
        <p:txBody>
          <a:bodyPr/>
          <a:lstStyle/>
          <a:p>
            <a:fld id="{29AE68A4-3557-2845-99A8-D61438332E25}" type="slidenum">
              <a:rPr lang="nb-NO" smtClean="0"/>
              <a:t>‹#›</a:t>
            </a:fld>
            <a:endParaRPr lang="nb-NO"/>
          </a:p>
        </p:txBody>
      </p:sp>
    </p:spTree>
    <p:extLst>
      <p:ext uri="{BB962C8B-B14F-4D97-AF65-F5344CB8AC3E}">
        <p14:creationId xmlns:p14="http://schemas.microsoft.com/office/powerpoint/2010/main" val="3012837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A62F53C-429A-3C43-A598-32D09C770C89}"/>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A767BA0E-EAE4-1F47-A185-EADFA2EAC1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D2B52F3D-FB5F-B74B-A2EE-40EAF53E8A9F}"/>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589FD614-0459-8A40-96E0-20AC2322A2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7C5D7F72-1B97-774E-AAA0-175064B050A3}"/>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44C38E9F-C3A7-5049-ADD6-5F7DDFBEFE6C}"/>
              </a:ext>
            </a:extLst>
          </p:cNvPr>
          <p:cNvSpPr>
            <a:spLocks noGrp="1"/>
          </p:cNvSpPr>
          <p:nvPr>
            <p:ph type="dt" sz="half" idx="10"/>
          </p:nvPr>
        </p:nvSpPr>
        <p:spPr/>
        <p:txBody>
          <a:bodyPr/>
          <a:lstStyle/>
          <a:p>
            <a:fld id="{3E2423A2-71E3-8344-8DEC-5B0B897D7332}" type="datetimeFigureOut">
              <a:rPr lang="nb-NO" smtClean="0"/>
              <a:t>12.12.2023</a:t>
            </a:fld>
            <a:endParaRPr lang="nb-NO"/>
          </a:p>
        </p:txBody>
      </p:sp>
      <p:sp>
        <p:nvSpPr>
          <p:cNvPr id="8" name="Plassholder for bunntekst 7">
            <a:extLst>
              <a:ext uri="{FF2B5EF4-FFF2-40B4-BE49-F238E27FC236}">
                <a16:creationId xmlns:a16="http://schemas.microsoft.com/office/drawing/2014/main" id="{A529917E-A36D-244B-97E0-2ECA8045F2E8}"/>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48A855DD-E788-6746-B095-D22D3FECF9C4}"/>
              </a:ext>
            </a:extLst>
          </p:cNvPr>
          <p:cNvSpPr>
            <a:spLocks noGrp="1"/>
          </p:cNvSpPr>
          <p:nvPr>
            <p:ph type="sldNum" sz="quarter" idx="12"/>
          </p:nvPr>
        </p:nvSpPr>
        <p:spPr/>
        <p:txBody>
          <a:bodyPr/>
          <a:lstStyle/>
          <a:p>
            <a:fld id="{29AE68A4-3557-2845-99A8-D61438332E25}" type="slidenum">
              <a:rPr lang="nb-NO" smtClean="0"/>
              <a:t>‹#›</a:t>
            </a:fld>
            <a:endParaRPr lang="nb-NO"/>
          </a:p>
        </p:txBody>
      </p:sp>
    </p:spTree>
    <p:extLst>
      <p:ext uri="{BB962C8B-B14F-4D97-AF65-F5344CB8AC3E}">
        <p14:creationId xmlns:p14="http://schemas.microsoft.com/office/powerpoint/2010/main" val="343477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77957A-1AFD-FD4A-BB73-7436D4D399AA}"/>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5C3866F9-64AD-6642-9274-2B0D5C2CE63B}"/>
              </a:ext>
            </a:extLst>
          </p:cNvPr>
          <p:cNvSpPr>
            <a:spLocks noGrp="1"/>
          </p:cNvSpPr>
          <p:nvPr>
            <p:ph type="dt" sz="half" idx="10"/>
          </p:nvPr>
        </p:nvSpPr>
        <p:spPr/>
        <p:txBody>
          <a:bodyPr/>
          <a:lstStyle/>
          <a:p>
            <a:fld id="{3E2423A2-71E3-8344-8DEC-5B0B897D7332}" type="datetimeFigureOut">
              <a:rPr lang="nb-NO" smtClean="0"/>
              <a:t>12.12.2023</a:t>
            </a:fld>
            <a:endParaRPr lang="nb-NO"/>
          </a:p>
        </p:txBody>
      </p:sp>
      <p:sp>
        <p:nvSpPr>
          <p:cNvPr id="4" name="Plassholder for bunntekst 3">
            <a:extLst>
              <a:ext uri="{FF2B5EF4-FFF2-40B4-BE49-F238E27FC236}">
                <a16:creationId xmlns:a16="http://schemas.microsoft.com/office/drawing/2014/main" id="{FD84D03F-456A-3B4B-BD92-8F04DA79206A}"/>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A7097ED9-3E06-5E42-9946-7E1B45343A6F}"/>
              </a:ext>
            </a:extLst>
          </p:cNvPr>
          <p:cNvSpPr>
            <a:spLocks noGrp="1"/>
          </p:cNvSpPr>
          <p:nvPr>
            <p:ph type="sldNum" sz="quarter" idx="12"/>
          </p:nvPr>
        </p:nvSpPr>
        <p:spPr/>
        <p:txBody>
          <a:bodyPr/>
          <a:lstStyle/>
          <a:p>
            <a:fld id="{29AE68A4-3557-2845-99A8-D61438332E25}" type="slidenum">
              <a:rPr lang="nb-NO" smtClean="0"/>
              <a:t>‹#›</a:t>
            </a:fld>
            <a:endParaRPr lang="nb-NO"/>
          </a:p>
        </p:txBody>
      </p:sp>
    </p:spTree>
    <p:extLst>
      <p:ext uri="{BB962C8B-B14F-4D97-AF65-F5344CB8AC3E}">
        <p14:creationId xmlns:p14="http://schemas.microsoft.com/office/powerpoint/2010/main" val="3364338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84242584-D6DE-4142-A52B-3126761A2DCD}"/>
              </a:ext>
            </a:extLst>
          </p:cNvPr>
          <p:cNvSpPr>
            <a:spLocks noGrp="1"/>
          </p:cNvSpPr>
          <p:nvPr>
            <p:ph type="dt" sz="half" idx="10"/>
          </p:nvPr>
        </p:nvSpPr>
        <p:spPr/>
        <p:txBody>
          <a:bodyPr/>
          <a:lstStyle/>
          <a:p>
            <a:fld id="{3E2423A2-71E3-8344-8DEC-5B0B897D7332}" type="datetimeFigureOut">
              <a:rPr lang="nb-NO" smtClean="0"/>
              <a:t>12.12.2023</a:t>
            </a:fld>
            <a:endParaRPr lang="nb-NO"/>
          </a:p>
        </p:txBody>
      </p:sp>
      <p:sp>
        <p:nvSpPr>
          <p:cNvPr id="3" name="Plassholder for bunntekst 2">
            <a:extLst>
              <a:ext uri="{FF2B5EF4-FFF2-40B4-BE49-F238E27FC236}">
                <a16:creationId xmlns:a16="http://schemas.microsoft.com/office/drawing/2014/main" id="{5816214B-9FDB-0A4B-8DB7-4ACDF89F12B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311B9C34-9EA3-2B4F-BAF6-60281182E754}"/>
              </a:ext>
            </a:extLst>
          </p:cNvPr>
          <p:cNvSpPr>
            <a:spLocks noGrp="1"/>
          </p:cNvSpPr>
          <p:nvPr>
            <p:ph type="sldNum" sz="quarter" idx="12"/>
          </p:nvPr>
        </p:nvSpPr>
        <p:spPr/>
        <p:txBody>
          <a:bodyPr/>
          <a:lstStyle/>
          <a:p>
            <a:fld id="{29AE68A4-3557-2845-99A8-D61438332E25}" type="slidenum">
              <a:rPr lang="nb-NO" smtClean="0"/>
              <a:t>‹#›</a:t>
            </a:fld>
            <a:endParaRPr lang="nb-NO"/>
          </a:p>
        </p:txBody>
      </p:sp>
    </p:spTree>
    <p:extLst>
      <p:ext uri="{BB962C8B-B14F-4D97-AF65-F5344CB8AC3E}">
        <p14:creationId xmlns:p14="http://schemas.microsoft.com/office/powerpoint/2010/main" val="1906825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318EA7D-4018-7D46-A4A6-54AD306E4F0C}"/>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D6131765-B06B-924A-BDA0-99E4BC9AFA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054E39DD-65EA-BA41-AC6B-A7D41081F3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A1368ADE-1164-314C-8BE3-F46B8BB6EBCA}"/>
              </a:ext>
            </a:extLst>
          </p:cNvPr>
          <p:cNvSpPr>
            <a:spLocks noGrp="1"/>
          </p:cNvSpPr>
          <p:nvPr>
            <p:ph type="dt" sz="half" idx="10"/>
          </p:nvPr>
        </p:nvSpPr>
        <p:spPr/>
        <p:txBody>
          <a:bodyPr/>
          <a:lstStyle/>
          <a:p>
            <a:fld id="{3E2423A2-71E3-8344-8DEC-5B0B897D7332}" type="datetimeFigureOut">
              <a:rPr lang="nb-NO" smtClean="0"/>
              <a:t>12.12.2023</a:t>
            </a:fld>
            <a:endParaRPr lang="nb-NO"/>
          </a:p>
        </p:txBody>
      </p:sp>
      <p:sp>
        <p:nvSpPr>
          <p:cNvPr id="6" name="Plassholder for bunntekst 5">
            <a:extLst>
              <a:ext uri="{FF2B5EF4-FFF2-40B4-BE49-F238E27FC236}">
                <a16:creationId xmlns:a16="http://schemas.microsoft.com/office/drawing/2014/main" id="{E72017A8-4F9F-1A45-ADF3-EABE759FEB67}"/>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5E0ADF43-930B-B340-AF62-E43AE50B9F21}"/>
              </a:ext>
            </a:extLst>
          </p:cNvPr>
          <p:cNvSpPr>
            <a:spLocks noGrp="1"/>
          </p:cNvSpPr>
          <p:nvPr>
            <p:ph type="sldNum" sz="quarter" idx="12"/>
          </p:nvPr>
        </p:nvSpPr>
        <p:spPr/>
        <p:txBody>
          <a:bodyPr/>
          <a:lstStyle/>
          <a:p>
            <a:fld id="{29AE68A4-3557-2845-99A8-D61438332E25}" type="slidenum">
              <a:rPr lang="nb-NO" smtClean="0"/>
              <a:t>‹#›</a:t>
            </a:fld>
            <a:endParaRPr lang="nb-NO"/>
          </a:p>
        </p:txBody>
      </p:sp>
    </p:spTree>
    <p:extLst>
      <p:ext uri="{BB962C8B-B14F-4D97-AF65-F5344CB8AC3E}">
        <p14:creationId xmlns:p14="http://schemas.microsoft.com/office/powerpoint/2010/main" val="366995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85F4FBA-4988-FB4E-8347-E943094E1060}"/>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61D1BA6F-AF7C-CC48-B015-AEF5EFD514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63CED3EC-D07E-D246-B643-37085B1347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254627DF-26A7-7C43-90F0-731B61BC09E1}"/>
              </a:ext>
            </a:extLst>
          </p:cNvPr>
          <p:cNvSpPr>
            <a:spLocks noGrp="1"/>
          </p:cNvSpPr>
          <p:nvPr>
            <p:ph type="dt" sz="half" idx="10"/>
          </p:nvPr>
        </p:nvSpPr>
        <p:spPr/>
        <p:txBody>
          <a:bodyPr/>
          <a:lstStyle/>
          <a:p>
            <a:fld id="{3E2423A2-71E3-8344-8DEC-5B0B897D7332}" type="datetimeFigureOut">
              <a:rPr lang="nb-NO" smtClean="0"/>
              <a:t>12.12.2023</a:t>
            </a:fld>
            <a:endParaRPr lang="nb-NO"/>
          </a:p>
        </p:txBody>
      </p:sp>
      <p:sp>
        <p:nvSpPr>
          <p:cNvPr id="6" name="Plassholder for bunntekst 5">
            <a:extLst>
              <a:ext uri="{FF2B5EF4-FFF2-40B4-BE49-F238E27FC236}">
                <a16:creationId xmlns:a16="http://schemas.microsoft.com/office/drawing/2014/main" id="{DE73E2FA-51CD-054B-BB19-B5D06E87D2A3}"/>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85D254F7-72C8-7F40-916F-7AAEC61E9E2C}"/>
              </a:ext>
            </a:extLst>
          </p:cNvPr>
          <p:cNvSpPr>
            <a:spLocks noGrp="1"/>
          </p:cNvSpPr>
          <p:nvPr>
            <p:ph type="sldNum" sz="quarter" idx="12"/>
          </p:nvPr>
        </p:nvSpPr>
        <p:spPr/>
        <p:txBody>
          <a:bodyPr/>
          <a:lstStyle/>
          <a:p>
            <a:fld id="{29AE68A4-3557-2845-99A8-D61438332E25}" type="slidenum">
              <a:rPr lang="nb-NO" smtClean="0"/>
              <a:t>‹#›</a:t>
            </a:fld>
            <a:endParaRPr lang="nb-NO"/>
          </a:p>
        </p:txBody>
      </p:sp>
    </p:spTree>
    <p:extLst>
      <p:ext uri="{BB962C8B-B14F-4D97-AF65-F5344CB8AC3E}">
        <p14:creationId xmlns:p14="http://schemas.microsoft.com/office/powerpoint/2010/main" val="1901869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D6911A0B-D201-834C-85EA-AC4E4AEC82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0A3890CC-A0FB-2B4D-92FA-F3D742DC73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CBD7E83-FDDE-314D-B27D-451F7436CF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2423A2-71E3-8344-8DEC-5B0B897D7332}" type="datetimeFigureOut">
              <a:rPr lang="nb-NO" smtClean="0"/>
              <a:t>12.12.2023</a:t>
            </a:fld>
            <a:endParaRPr lang="nb-NO"/>
          </a:p>
        </p:txBody>
      </p:sp>
      <p:sp>
        <p:nvSpPr>
          <p:cNvPr id="5" name="Plassholder for bunntekst 4">
            <a:extLst>
              <a:ext uri="{FF2B5EF4-FFF2-40B4-BE49-F238E27FC236}">
                <a16:creationId xmlns:a16="http://schemas.microsoft.com/office/drawing/2014/main" id="{3294C55A-7752-3D49-B6B6-A8B8E8E524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FC1D496D-8FD0-264C-B13E-1A8217F5E9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AE68A4-3557-2845-99A8-D61438332E25}" type="slidenum">
              <a:rPr lang="nb-NO" smtClean="0"/>
              <a:t>‹#›</a:t>
            </a:fld>
            <a:endParaRPr lang="nb-NO"/>
          </a:p>
        </p:txBody>
      </p:sp>
    </p:spTree>
    <p:extLst>
      <p:ext uri="{BB962C8B-B14F-4D97-AF65-F5344CB8AC3E}">
        <p14:creationId xmlns:p14="http://schemas.microsoft.com/office/powerpoint/2010/main" val="2728460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45210" y="216027"/>
            <a:ext cx="10397314" cy="1350214"/>
          </a:xfrm>
          <a:prstGeom prst="rect">
            <a:avLst/>
          </a:prstGeom>
        </p:spPr>
        <p:txBody>
          <a:bodyPr vert="horz" lIns="0" tIns="0" rIns="0" bIns="0" rtlCol="0" anchor="b" anchorCtr="0">
            <a:normAutofit/>
          </a:bodyPr>
          <a:lstStyle/>
          <a:p>
            <a:r>
              <a:rPr lang="nb-NO" dirty="0"/>
              <a:t>Klikk for å redigere tittelstil</a:t>
            </a:r>
          </a:p>
        </p:txBody>
      </p:sp>
      <p:sp>
        <p:nvSpPr>
          <p:cNvPr id="3" name="Plassholder for tekst 2"/>
          <p:cNvSpPr>
            <a:spLocks noGrp="1"/>
          </p:cNvSpPr>
          <p:nvPr>
            <p:ph type="body" idx="1"/>
          </p:nvPr>
        </p:nvSpPr>
        <p:spPr>
          <a:xfrm>
            <a:off x="945210" y="1943099"/>
            <a:ext cx="10397314" cy="4104513"/>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838201" y="6446580"/>
            <a:ext cx="846221" cy="184666"/>
          </a:xfrm>
          <a:prstGeom prst="rect">
            <a:avLst/>
          </a:prstGeom>
        </p:spPr>
        <p:txBody>
          <a:bodyPr vert="horz" lIns="0" tIns="0" rIns="0" bIns="0" rtlCol="0" anchor="ctr">
            <a:normAutofit/>
          </a:bodyPr>
          <a:lstStyle>
            <a:lvl1pPr algn="l">
              <a:defRPr sz="1200">
                <a:solidFill>
                  <a:schemeClr val="tx1">
                    <a:tint val="75000"/>
                  </a:schemeClr>
                </a:solidFill>
              </a:defRPr>
            </a:lvl1pPr>
          </a:lstStyle>
          <a:p>
            <a:fld id="{983651F3-9B16-40C6-B209-3688FC9C95F6}" type="datetimeFigureOut">
              <a:rPr lang="nb-NO" smtClean="0"/>
              <a:t>12.12.2023</a:t>
            </a:fld>
            <a:endParaRPr lang="nb-NO"/>
          </a:p>
        </p:txBody>
      </p:sp>
      <p:sp>
        <p:nvSpPr>
          <p:cNvPr id="5" name="Plassholder for bunntekst 4"/>
          <p:cNvSpPr>
            <a:spLocks noGrp="1"/>
          </p:cNvSpPr>
          <p:nvPr>
            <p:ph type="ftr" sz="quarter" idx="3"/>
          </p:nvPr>
        </p:nvSpPr>
        <p:spPr>
          <a:xfrm>
            <a:off x="2374233" y="6446580"/>
            <a:ext cx="7443537" cy="184666"/>
          </a:xfrm>
          <a:prstGeom prst="rect">
            <a:avLst/>
          </a:prstGeom>
        </p:spPr>
        <p:txBody>
          <a:bodyPr vert="horz" lIns="0" tIns="0" rIns="0" bIns="0" rtlCol="0" anchor="ctr">
            <a:normAutofit/>
          </a:bodyPr>
          <a:lstStyle>
            <a:lvl1pPr algn="ctr">
              <a:defRPr sz="1200">
                <a:solidFill>
                  <a:schemeClr val="tx1">
                    <a:tint val="75000"/>
                  </a:schemeClr>
                </a:solidFill>
              </a:defRPr>
            </a:lvl1pPr>
          </a:lstStyle>
          <a:p>
            <a:endParaRPr lang="nb-NO" dirty="0"/>
          </a:p>
        </p:txBody>
      </p:sp>
      <p:sp>
        <p:nvSpPr>
          <p:cNvPr id="6" name="Plassholder for lysbildenummer 5"/>
          <p:cNvSpPr>
            <a:spLocks noGrp="1"/>
          </p:cNvSpPr>
          <p:nvPr>
            <p:ph type="sldNum" sz="quarter" idx="4"/>
          </p:nvPr>
        </p:nvSpPr>
        <p:spPr>
          <a:xfrm>
            <a:off x="11044989" y="6446580"/>
            <a:ext cx="308811" cy="184666"/>
          </a:xfrm>
          <a:prstGeom prst="rect">
            <a:avLst/>
          </a:prstGeom>
        </p:spPr>
        <p:txBody>
          <a:bodyPr vert="horz" lIns="0" tIns="0" rIns="0" bIns="0" rtlCol="0" anchor="ctr">
            <a:normAutofit/>
          </a:bodyPr>
          <a:lstStyle>
            <a:lvl1pPr algn="r">
              <a:defRPr sz="1200">
                <a:solidFill>
                  <a:schemeClr val="tx1">
                    <a:tint val="75000"/>
                  </a:schemeClr>
                </a:solidFill>
              </a:defRPr>
            </a:lvl1pPr>
          </a:lstStyle>
          <a:p>
            <a:fld id="{5751DFAA-887F-4071-8EAD-E8CA316FCF06}" type="slidenum">
              <a:rPr lang="nb-NO" smtClean="0"/>
              <a:t>‹#›</a:t>
            </a:fld>
            <a:endParaRPr lang="nb-NO"/>
          </a:p>
        </p:txBody>
      </p:sp>
    </p:spTree>
    <p:extLst>
      <p:ext uri="{BB962C8B-B14F-4D97-AF65-F5344CB8AC3E}">
        <p14:creationId xmlns:p14="http://schemas.microsoft.com/office/powerpoint/2010/main" val="206999858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txStyles>
    <p:titleStyle>
      <a:lvl1pPr algn="l" defTabSz="914309" rtl="0" eaLnBrk="1" latinLnBrk="0" hangingPunct="1">
        <a:lnSpc>
          <a:spcPct val="90000"/>
        </a:lnSpc>
        <a:spcBef>
          <a:spcPct val="0"/>
        </a:spcBef>
        <a:buNone/>
        <a:defRPr sz="5400" kern="1200">
          <a:solidFill>
            <a:schemeClr val="accent1"/>
          </a:solidFill>
          <a:latin typeface="+mj-lt"/>
          <a:ea typeface="+mj-ea"/>
          <a:cs typeface="+mj-cs"/>
        </a:defRPr>
      </a:lvl1pPr>
    </p:titleStyle>
    <p:bodyStyle>
      <a:lvl1pPr marL="297000" indent="-297000" algn="l" defTabSz="914309" rtl="0" eaLnBrk="1" latinLnBrk="0" hangingPunct="1">
        <a:lnSpc>
          <a:spcPct val="90000"/>
        </a:lnSpc>
        <a:spcBef>
          <a:spcPts val="1000"/>
        </a:spcBef>
        <a:buClr>
          <a:schemeClr val="accent1"/>
        </a:buClr>
        <a:buFont typeface="Arial" panose="020B0604020202020204" pitchFamily="34" charset="0"/>
        <a:buChar char="•"/>
        <a:defRPr sz="2550" kern="1200">
          <a:solidFill>
            <a:schemeClr val="tx1"/>
          </a:solidFill>
          <a:latin typeface="+mn-lt"/>
          <a:ea typeface="+mn-ea"/>
          <a:cs typeface="+mn-cs"/>
        </a:defRPr>
      </a:lvl1pPr>
      <a:lvl2pPr marL="594000" indent="-297000" algn="l" defTabSz="914309"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891000" indent="-297000" algn="l" defTabSz="914309" rtl="0" eaLnBrk="1" latinLnBrk="0" hangingPunct="1">
        <a:lnSpc>
          <a:spcPct val="90000"/>
        </a:lnSpc>
        <a:spcBef>
          <a:spcPts val="500"/>
        </a:spcBef>
        <a:buClr>
          <a:schemeClr val="accent1"/>
        </a:buClr>
        <a:buFont typeface="Arial" panose="020B0604020202020204" pitchFamily="34" charset="0"/>
        <a:buChar char="•"/>
        <a:defRPr sz="2100" kern="1200">
          <a:solidFill>
            <a:schemeClr val="tx1"/>
          </a:solidFill>
          <a:latin typeface="+mn-lt"/>
          <a:ea typeface="+mn-ea"/>
          <a:cs typeface="+mn-cs"/>
        </a:defRPr>
      </a:lvl3pPr>
      <a:lvl4pPr marL="1188000" indent="-297000" algn="l" defTabSz="914309"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485000" indent="-297000" algn="l" defTabSz="914309" rtl="0" eaLnBrk="1" latinLnBrk="0" hangingPunct="1">
        <a:lnSpc>
          <a:spcPct val="90000"/>
        </a:lnSpc>
        <a:spcBef>
          <a:spcPts val="500"/>
        </a:spcBef>
        <a:buClr>
          <a:schemeClr val="accent1"/>
        </a:buClr>
        <a:buFont typeface="Arial" panose="020B0604020202020204" pitchFamily="34" charset="0"/>
        <a:buChar char="•"/>
        <a:defRPr sz="1500" kern="1200">
          <a:solidFill>
            <a:schemeClr val="tx1"/>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2"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6.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3" Type="http://schemas.microsoft.com/office/2007/relationships/diagramDrawing" Target="../diagrams/drawing2.xml"/><Relationship Id="rId18" Type="http://schemas.microsoft.com/office/2007/relationships/diagramDrawing" Target="../diagrams/drawing3.xml"/><Relationship Id="rId26" Type="http://schemas.openxmlformats.org/officeDocument/2006/relationships/diagramQuickStyle" Target="../diagrams/quickStyle5.xml"/><Relationship Id="rId39" Type="http://schemas.openxmlformats.org/officeDocument/2006/relationships/diagramData" Target="../diagrams/data8.xml"/><Relationship Id="rId3" Type="http://schemas.openxmlformats.org/officeDocument/2006/relationships/image" Target="../media/image5.jpg"/><Relationship Id="rId21" Type="http://schemas.openxmlformats.org/officeDocument/2006/relationships/diagramQuickStyle" Target="../diagrams/quickStyle4.xml"/><Relationship Id="rId34" Type="http://schemas.openxmlformats.org/officeDocument/2006/relationships/diagramData" Target="../diagrams/data7.xml"/><Relationship Id="rId42" Type="http://schemas.openxmlformats.org/officeDocument/2006/relationships/diagramColors" Target="../diagrams/colors8.xml"/><Relationship Id="rId47" Type="http://schemas.openxmlformats.org/officeDocument/2006/relationships/diagramColors" Target="../diagrams/colors9.xml"/><Relationship Id="rId50" Type="http://schemas.openxmlformats.org/officeDocument/2006/relationships/diagramLayout" Target="../diagrams/layout10.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5" Type="http://schemas.openxmlformats.org/officeDocument/2006/relationships/diagramLayout" Target="../diagrams/layout5.xml"/><Relationship Id="rId33" Type="http://schemas.microsoft.com/office/2007/relationships/diagramDrawing" Target="../diagrams/drawing6.xml"/><Relationship Id="rId38" Type="http://schemas.microsoft.com/office/2007/relationships/diagramDrawing" Target="../diagrams/drawing7.xml"/><Relationship Id="rId46" Type="http://schemas.openxmlformats.org/officeDocument/2006/relationships/diagramQuickStyle" Target="../diagrams/quickStyle9.xml"/><Relationship Id="rId2" Type="http://schemas.openxmlformats.org/officeDocument/2006/relationships/notesSlide" Target="../notesSlides/notesSlide8.xml"/><Relationship Id="rId16" Type="http://schemas.openxmlformats.org/officeDocument/2006/relationships/diagramQuickStyle" Target="../diagrams/quickStyle3.xml"/><Relationship Id="rId20" Type="http://schemas.openxmlformats.org/officeDocument/2006/relationships/diagramLayout" Target="../diagrams/layout4.xml"/><Relationship Id="rId29" Type="http://schemas.openxmlformats.org/officeDocument/2006/relationships/diagramData" Target="../diagrams/data6.xml"/><Relationship Id="rId41" Type="http://schemas.openxmlformats.org/officeDocument/2006/relationships/diagramQuickStyle" Target="../diagrams/quickStyle8.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24" Type="http://schemas.openxmlformats.org/officeDocument/2006/relationships/diagramData" Target="../diagrams/data5.xml"/><Relationship Id="rId32" Type="http://schemas.openxmlformats.org/officeDocument/2006/relationships/diagramColors" Target="../diagrams/colors6.xml"/><Relationship Id="rId37" Type="http://schemas.openxmlformats.org/officeDocument/2006/relationships/diagramColors" Target="../diagrams/colors7.xml"/><Relationship Id="rId40" Type="http://schemas.openxmlformats.org/officeDocument/2006/relationships/diagramLayout" Target="../diagrams/layout8.xml"/><Relationship Id="rId45" Type="http://schemas.openxmlformats.org/officeDocument/2006/relationships/diagramLayout" Target="../diagrams/layout9.xml"/><Relationship Id="rId53" Type="http://schemas.microsoft.com/office/2007/relationships/diagramDrawing" Target="../diagrams/drawing10.xml"/><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28" Type="http://schemas.microsoft.com/office/2007/relationships/diagramDrawing" Target="../diagrams/drawing5.xml"/><Relationship Id="rId36" Type="http://schemas.openxmlformats.org/officeDocument/2006/relationships/diagramQuickStyle" Target="../diagrams/quickStyle7.xml"/><Relationship Id="rId49" Type="http://schemas.openxmlformats.org/officeDocument/2006/relationships/diagramData" Target="../diagrams/data10.xml"/><Relationship Id="rId10" Type="http://schemas.openxmlformats.org/officeDocument/2006/relationships/diagramLayout" Target="../diagrams/layout2.xml"/><Relationship Id="rId19" Type="http://schemas.openxmlformats.org/officeDocument/2006/relationships/diagramData" Target="../diagrams/data4.xml"/><Relationship Id="rId31" Type="http://schemas.openxmlformats.org/officeDocument/2006/relationships/diagramQuickStyle" Target="../diagrams/quickStyle6.xml"/><Relationship Id="rId44" Type="http://schemas.openxmlformats.org/officeDocument/2006/relationships/diagramData" Target="../diagrams/data9.xml"/><Relationship Id="rId52" Type="http://schemas.openxmlformats.org/officeDocument/2006/relationships/diagramColors" Target="../diagrams/colors10.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 Id="rId27" Type="http://schemas.openxmlformats.org/officeDocument/2006/relationships/diagramColors" Target="../diagrams/colors5.xml"/><Relationship Id="rId30" Type="http://schemas.openxmlformats.org/officeDocument/2006/relationships/diagramLayout" Target="../diagrams/layout6.xml"/><Relationship Id="rId35" Type="http://schemas.openxmlformats.org/officeDocument/2006/relationships/diagramLayout" Target="../diagrams/layout7.xml"/><Relationship Id="rId43" Type="http://schemas.microsoft.com/office/2007/relationships/diagramDrawing" Target="../diagrams/drawing8.xml"/><Relationship Id="rId48" Type="http://schemas.microsoft.com/office/2007/relationships/diagramDrawing" Target="../diagrams/drawing9.xml"/><Relationship Id="rId8" Type="http://schemas.microsoft.com/office/2007/relationships/diagramDrawing" Target="../diagrams/drawing1.xml"/><Relationship Id="rId51" Type="http://schemas.openxmlformats.org/officeDocument/2006/relationships/diagramQuickStyle" Target="../diagrams/quickStyle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447941" y="1656922"/>
            <a:ext cx="9452104" cy="1899464"/>
          </a:xfrm>
        </p:spPr>
        <p:txBody>
          <a:bodyPr>
            <a:normAutofit fontScale="90000"/>
          </a:bodyPr>
          <a:lstStyle/>
          <a:p>
            <a:r>
              <a:rPr lang="nb-NO" dirty="0" smtClean="0"/>
              <a:t/>
            </a:r>
            <a:br>
              <a:rPr lang="nb-NO" dirty="0" smtClean="0"/>
            </a:br>
            <a:r>
              <a:rPr lang="nb-NO" dirty="0" smtClean="0"/>
              <a:t>Velkommen til nettmøte om Ekspress</a:t>
            </a:r>
            <a:endParaRPr lang="nb-NO" dirty="0"/>
          </a:p>
        </p:txBody>
      </p:sp>
      <p:sp>
        <p:nvSpPr>
          <p:cNvPr id="3" name="Undertittel 2"/>
          <p:cNvSpPr>
            <a:spLocks noGrp="1"/>
          </p:cNvSpPr>
          <p:nvPr>
            <p:ph type="subTitle" idx="1"/>
          </p:nvPr>
        </p:nvSpPr>
        <p:spPr>
          <a:xfrm>
            <a:off x="1447941" y="4108538"/>
            <a:ext cx="9452104" cy="1533844"/>
          </a:xfrm>
        </p:spPr>
        <p:txBody>
          <a:bodyPr>
            <a:normAutofit fontScale="62500" lnSpcReduction="20000"/>
          </a:bodyPr>
          <a:lstStyle/>
          <a:p>
            <a:endParaRPr lang="nb-NO" dirty="0" smtClean="0"/>
          </a:p>
          <a:p>
            <a:r>
              <a:rPr lang="nb-NO" dirty="0" smtClean="0"/>
              <a:t>v/prosjektkoordinator i CP-foreningen </a:t>
            </a:r>
          </a:p>
          <a:p>
            <a:r>
              <a:rPr lang="nb-NO" dirty="0" smtClean="0"/>
              <a:t>Anita </a:t>
            </a:r>
            <a:r>
              <a:rPr lang="nb-NO" dirty="0" smtClean="0"/>
              <a:t>Hanken</a:t>
            </a:r>
          </a:p>
          <a:p>
            <a:r>
              <a:rPr lang="nb-NO" dirty="0" smtClean="0"/>
              <a:t>E-post: anita@cp.no</a:t>
            </a:r>
            <a:endParaRPr lang="nb-NO" dirty="0"/>
          </a:p>
        </p:txBody>
      </p:sp>
      <p:sp>
        <p:nvSpPr>
          <p:cNvPr id="4" name="Plassholder for tekst 3"/>
          <p:cNvSpPr>
            <a:spLocks noGrp="1"/>
          </p:cNvSpPr>
          <p:nvPr>
            <p:ph type="body" sz="quarter" idx="10"/>
          </p:nvPr>
        </p:nvSpPr>
        <p:spPr/>
        <p:txBody>
          <a:bodyPr/>
          <a:lstStyle/>
          <a:p>
            <a:r>
              <a:rPr lang="nb-NO" dirty="0" smtClean="0"/>
              <a:t>12.12.2023</a:t>
            </a:r>
            <a:endParaRPr lang="nb-NO" dirty="0"/>
          </a:p>
        </p:txBody>
      </p:sp>
    </p:spTree>
    <p:extLst>
      <p:ext uri="{BB962C8B-B14F-4D97-AF65-F5344CB8AC3E}">
        <p14:creationId xmlns:p14="http://schemas.microsoft.com/office/powerpoint/2010/main" val="3788205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solidFill>
                  <a:srgbClr val="0070C0"/>
                </a:solidFill>
              </a:rPr>
              <a:t>Logg inn i damnett.no</a:t>
            </a:r>
            <a:endParaRPr lang="nb-NO" dirty="0">
              <a:solidFill>
                <a:srgbClr val="0070C0"/>
              </a:solidFill>
            </a:endParaRPr>
          </a:p>
        </p:txBody>
      </p:sp>
      <p:sp>
        <p:nvSpPr>
          <p:cNvPr id="3" name="Plassholder for innhold 2"/>
          <p:cNvSpPr>
            <a:spLocks noGrp="1"/>
          </p:cNvSpPr>
          <p:nvPr>
            <p:ph idx="1"/>
          </p:nvPr>
        </p:nvSpPr>
        <p:spPr>
          <a:xfrm>
            <a:off x="945210" y="1720921"/>
            <a:ext cx="10397314" cy="4885362"/>
          </a:xfrm>
        </p:spPr>
        <p:txBody>
          <a:bodyPr>
            <a:normAutofit fontScale="62500" lnSpcReduction="20000"/>
          </a:bodyPr>
          <a:lstStyle/>
          <a:p>
            <a:pPr marL="0" indent="0">
              <a:buNone/>
            </a:pPr>
            <a:endParaRPr lang="nb-NO" dirty="0"/>
          </a:p>
          <a:p>
            <a:pPr lvl="0">
              <a:lnSpc>
                <a:spcPct val="120000"/>
              </a:lnSpc>
              <a:buClrTx/>
            </a:pPr>
            <a:r>
              <a:rPr lang="nb-NO" dirty="0" err="1"/>
              <a:t>Damnett</a:t>
            </a:r>
            <a:r>
              <a:rPr lang="nb-NO" dirty="0"/>
              <a:t> krever pålogging med brukernavn og passord for alle som skal delta i søknadsarbeidet. Hver bruker skal kun være registrert én gang i systemet.</a:t>
            </a:r>
          </a:p>
          <a:p>
            <a:pPr lvl="0">
              <a:lnSpc>
                <a:spcPct val="120000"/>
              </a:lnSpc>
              <a:buClrTx/>
            </a:pPr>
            <a:r>
              <a:rPr lang="nb-NO" dirty="0"/>
              <a:t>Ved spørsmål til bruken av </a:t>
            </a:r>
            <a:r>
              <a:rPr lang="nb-NO" dirty="0" err="1"/>
              <a:t>Damnett</a:t>
            </a:r>
            <a:r>
              <a:rPr lang="nb-NO" dirty="0"/>
              <a:t>, skal du først søke hjelp via </a:t>
            </a:r>
            <a:r>
              <a:rPr lang="nb-NO" dirty="0" smtClean="0"/>
              <a:t>brukerveiledningen og prosjektkoordinator </a:t>
            </a:r>
            <a:r>
              <a:rPr lang="nb-NO" dirty="0"/>
              <a:t>i </a:t>
            </a:r>
            <a:r>
              <a:rPr lang="nb-NO" dirty="0" smtClean="0"/>
              <a:t>søkerorganisasjonen. Dersom </a:t>
            </a:r>
            <a:r>
              <a:rPr lang="nb-NO" dirty="0"/>
              <a:t>ikke disse kan </a:t>
            </a:r>
            <a:r>
              <a:rPr lang="nb-NO" dirty="0" smtClean="0"/>
              <a:t>hjelpe</a:t>
            </a:r>
            <a:r>
              <a:rPr lang="nb-NO" dirty="0"/>
              <a:t>, kan Stiftelsen Dam kontaktes.</a:t>
            </a:r>
          </a:p>
          <a:p>
            <a:pPr lvl="0">
              <a:lnSpc>
                <a:spcPct val="120000"/>
              </a:lnSpc>
              <a:buClrTx/>
            </a:pPr>
            <a:r>
              <a:rPr lang="nb-NO" dirty="0" smtClean="0"/>
              <a:t>Er </a:t>
            </a:r>
            <a:r>
              <a:rPr lang="nb-NO" dirty="0"/>
              <a:t>du allerede </a:t>
            </a:r>
            <a:r>
              <a:rPr lang="nb-NO" dirty="0" smtClean="0"/>
              <a:t>bruker, har </a:t>
            </a:r>
            <a:r>
              <a:rPr lang="nb-NO" dirty="0"/>
              <a:t>du et brukernavn og et passord. Alle nye brukere må registrere seg selv via «Opprette bruker» på innloggingssiden.</a:t>
            </a:r>
          </a:p>
          <a:p>
            <a:pPr lvl="0">
              <a:lnSpc>
                <a:spcPct val="120000"/>
              </a:lnSpc>
              <a:buClrTx/>
            </a:pPr>
            <a:r>
              <a:rPr lang="nb-NO" dirty="0"/>
              <a:t>Du velger selv ditt brukernavn. Etter at du har registrert deg, vil du få en e-post med tittelen «Velkommen som bruker i </a:t>
            </a:r>
            <a:r>
              <a:rPr lang="nb-NO" dirty="0" err="1"/>
              <a:t>Damnett</a:t>
            </a:r>
            <a:r>
              <a:rPr lang="nb-NO" dirty="0"/>
              <a:t>». Denne e-posten inneholder en lenke til å sette passordet ditt. </a:t>
            </a:r>
          </a:p>
          <a:p>
            <a:pPr lvl="0">
              <a:lnSpc>
                <a:spcPct val="120000"/>
              </a:lnSpc>
              <a:buClrTx/>
            </a:pPr>
            <a:r>
              <a:rPr lang="nb-NO" dirty="0"/>
              <a:t>Etter vellykket innlogging velger du en søkerorganisasjon å knytte deg mot og du må bli godkjent av organisasjonen for å kunne skrive og sende inn søknader.</a:t>
            </a:r>
          </a:p>
          <a:p>
            <a:pPr lvl="0">
              <a:lnSpc>
                <a:spcPct val="120000"/>
              </a:lnSpc>
              <a:buClrTx/>
            </a:pPr>
            <a:r>
              <a:rPr lang="nb-NO" dirty="0"/>
              <a:t>Første gang du logger deg inn i </a:t>
            </a:r>
            <a:r>
              <a:rPr lang="nb-NO" dirty="0" err="1"/>
              <a:t>Damnett</a:t>
            </a:r>
            <a:r>
              <a:rPr lang="nb-NO" dirty="0"/>
              <a:t> må du fylle ut/redigere dine brukeropplysninger og godkjenne samtykkeerklæringen. </a:t>
            </a:r>
          </a:p>
          <a:p>
            <a:pPr lvl="0">
              <a:lnSpc>
                <a:spcPct val="120000"/>
              </a:lnSpc>
              <a:buClrTx/>
            </a:pPr>
            <a:r>
              <a:rPr lang="nb-NO" dirty="0"/>
              <a:t>Når du logger deg inn neste gang kommer du alltid inn i fanen Hjem. Alle oppgaver som skal løses finner du i fanen Oppgaver/Mine, det gjelder også utfylling av søknader.</a:t>
            </a:r>
          </a:p>
          <a:p>
            <a:pPr lvl="0">
              <a:lnSpc>
                <a:spcPct val="120000"/>
              </a:lnSpc>
              <a:buClrTx/>
            </a:pPr>
            <a:r>
              <a:rPr lang="nb-NO" dirty="0"/>
              <a:t>Vær også spesielt oppmerksom på de obligatoriske feltene (rød stjerne) som må være fylt ut for å få lagret</a:t>
            </a:r>
            <a:r>
              <a:rPr lang="nb-NO" dirty="0" smtClean="0"/>
              <a:t>.</a:t>
            </a:r>
            <a:endParaRPr lang="nb-NO" dirty="0"/>
          </a:p>
        </p:txBody>
      </p:sp>
    </p:spTree>
    <p:extLst>
      <p:ext uri="{BB962C8B-B14F-4D97-AF65-F5344CB8AC3E}">
        <p14:creationId xmlns:p14="http://schemas.microsoft.com/office/powerpoint/2010/main" val="28201943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solidFill>
                  <a:srgbClr val="0070C0"/>
                </a:solidFill>
              </a:rPr>
              <a:t>Hvordan skrive søknad?</a:t>
            </a:r>
            <a:endParaRPr lang="nb-NO" dirty="0">
              <a:solidFill>
                <a:srgbClr val="0070C0"/>
              </a:solidFill>
            </a:endParaRPr>
          </a:p>
        </p:txBody>
      </p:sp>
      <p:sp>
        <p:nvSpPr>
          <p:cNvPr id="3" name="Plassholder for innhold 2"/>
          <p:cNvSpPr>
            <a:spLocks noGrp="1"/>
          </p:cNvSpPr>
          <p:nvPr>
            <p:ph idx="1"/>
          </p:nvPr>
        </p:nvSpPr>
        <p:spPr>
          <a:xfrm>
            <a:off x="945210" y="1731197"/>
            <a:ext cx="10397314" cy="4813442"/>
          </a:xfrm>
        </p:spPr>
        <p:txBody>
          <a:bodyPr>
            <a:normAutofit fontScale="55000" lnSpcReduction="20000"/>
          </a:bodyPr>
          <a:lstStyle/>
          <a:p>
            <a:pPr lvl="0">
              <a:lnSpc>
                <a:spcPct val="120000"/>
              </a:lnSpc>
              <a:buClrTx/>
            </a:pPr>
            <a:r>
              <a:rPr lang="nb-NO" dirty="0"/>
              <a:t>Send en </a:t>
            </a:r>
            <a:r>
              <a:rPr lang="nb-NO" dirty="0" smtClean="0"/>
              <a:t>e-post </a:t>
            </a:r>
            <a:r>
              <a:rPr lang="nb-NO" dirty="0"/>
              <a:t>til prosjektkoordinator i CP-foreningen </a:t>
            </a:r>
            <a:r>
              <a:rPr lang="nb-NO" dirty="0" smtClean="0"/>
              <a:t>anita@cp.no</a:t>
            </a:r>
            <a:r>
              <a:rPr lang="nb-NO" dirty="0" smtClean="0"/>
              <a:t> </a:t>
            </a:r>
            <a:r>
              <a:rPr lang="nb-NO" dirty="0"/>
              <a:t>med navn på prosjektet. Navnet kan endres senere i søknadsskjemaet. </a:t>
            </a:r>
            <a:endParaRPr lang="nb-NO" dirty="0" smtClean="0"/>
          </a:p>
          <a:p>
            <a:pPr lvl="0">
              <a:lnSpc>
                <a:spcPct val="120000"/>
              </a:lnSpc>
              <a:buClrTx/>
            </a:pPr>
            <a:r>
              <a:rPr lang="nb-NO" dirty="0" smtClean="0"/>
              <a:t>Søknadsskjemaet </a:t>
            </a:r>
            <a:r>
              <a:rPr lang="nb-NO" dirty="0"/>
              <a:t>er et </a:t>
            </a:r>
            <a:r>
              <a:rPr lang="nb-NO" dirty="0" smtClean="0"/>
              <a:t>nettskjema i damnett.no</a:t>
            </a:r>
            <a:endParaRPr lang="nb-NO" dirty="0"/>
          </a:p>
          <a:p>
            <a:pPr lvl="0">
              <a:lnSpc>
                <a:spcPct val="120000"/>
              </a:lnSpc>
              <a:buClrTx/>
            </a:pPr>
            <a:r>
              <a:rPr lang="nb-NO" dirty="0"/>
              <a:t>Det er </a:t>
            </a:r>
            <a:r>
              <a:rPr lang="nb-NO" dirty="0" err="1"/>
              <a:t>autolagring</a:t>
            </a:r>
            <a:r>
              <a:rPr lang="nb-NO" dirty="0"/>
              <a:t> i skjemautfyllingen. </a:t>
            </a:r>
          </a:p>
          <a:p>
            <a:pPr lvl="0">
              <a:lnSpc>
                <a:spcPct val="120000"/>
              </a:lnSpc>
              <a:buClrTx/>
            </a:pPr>
            <a:r>
              <a:rPr lang="nb-NO" dirty="0"/>
              <a:t>I skjemaet er det lagt inn hjelpetekster som gir kort beskrivelse av hva som skal fylles inn.</a:t>
            </a:r>
          </a:p>
          <a:p>
            <a:pPr lvl="0">
              <a:lnSpc>
                <a:spcPct val="120000"/>
              </a:lnSpc>
              <a:buClrTx/>
            </a:pPr>
            <a:r>
              <a:rPr lang="nb-NO" dirty="0" smtClean="0"/>
              <a:t>Hvis </a:t>
            </a:r>
            <a:r>
              <a:rPr lang="nb-NO" dirty="0"/>
              <a:t>du ikke har gjort noe i skjemaet på 20 minutter blir du automatisk logget ut. </a:t>
            </a:r>
          </a:p>
          <a:p>
            <a:pPr lvl="0">
              <a:lnSpc>
                <a:spcPct val="120000"/>
              </a:lnSpc>
              <a:buClrTx/>
            </a:pPr>
            <a:r>
              <a:rPr lang="nb-NO" dirty="0"/>
              <a:t>Søknadsskjema inneholder følgende deler: </a:t>
            </a:r>
          </a:p>
          <a:p>
            <a:pPr lvl="1">
              <a:lnSpc>
                <a:spcPct val="120000"/>
              </a:lnSpc>
              <a:buClrTx/>
              <a:buFont typeface="Wingdings" panose="05000000000000000000" pitchFamily="2" charset="2"/>
              <a:buChar char="Ø"/>
            </a:pPr>
            <a:r>
              <a:rPr lang="nb-NO" dirty="0" smtClean="0"/>
              <a:t>En </a:t>
            </a:r>
            <a:r>
              <a:rPr lang="nb-NO" dirty="0"/>
              <a:t>innledende veiledning </a:t>
            </a:r>
          </a:p>
          <a:p>
            <a:pPr lvl="1">
              <a:lnSpc>
                <a:spcPct val="120000"/>
              </a:lnSpc>
              <a:buClrTx/>
              <a:buFont typeface="Wingdings" panose="05000000000000000000" pitchFamily="2" charset="2"/>
              <a:buChar char="Ø"/>
            </a:pPr>
            <a:r>
              <a:rPr lang="nb-NO" dirty="0" smtClean="0"/>
              <a:t>Prosjektdetaljer</a:t>
            </a:r>
            <a:endParaRPr lang="nb-NO" dirty="0"/>
          </a:p>
          <a:p>
            <a:pPr lvl="1">
              <a:lnSpc>
                <a:spcPct val="120000"/>
              </a:lnSpc>
              <a:buClrTx/>
              <a:buFont typeface="Wingdings" panose="05000000000000000000" pitchFamily="2" charset="2"/>
              <a:buChar char="Ø"/>
            </a:pPr>
            <a:r>
              <a:rPr lang="nb-NO" dirty="0" smtClean="0"/>
              <a:t>Fire </a:t>
            </a:r>
            <a:r>
              <a:rPr lang="nb-NO" dirty="0"/>
              <a:t>deler nummerert fra 1 – 4:</a:t>
            </a:r>
          </a:p>
          <a:p>
            <a:pPr lvl="2">
              <a:lnSpc>
                <a:spcPct val="120000"/>
              </a:lnSpc>
              <a:buClrTx/>
            </a:pPr>
            <a:r>
              <a:rPr lang="nb-NO" dirty="0"/>
              <a:t>Soliditet eller Planlagte aktiviteter/tiltak </a:t>
            </a:r>
          </a:p>
          <a:p>
            <a:pPr lvl="2">
              <a:lnSpc>
                <a:spcPct val="120000"/>
              </a:lnSpc>
              <a:buClrTx/>
            </a:pPr>
            <a:r>
              <a:rPr lang="nb-NO" dirty="0"/>
              <a:t>Virkning </a:t>
            </a:r>
          </a:p>
          <a:p>
            <a:pPr lvl="2">
              <a:lnSpc>
                <a:spcPct val="120000"/>
              </a:lnSpc>
              <a:buClrTx/>
            </a:pPr>
            <a:r>
              <a:rPr lang="nb-NO" dirty="0"/>
              <a:t>Gjennomføring </a:t>
            </a:r>
          </a:p>
          <a:p>
            <a:pPr lvl="2">
              <a:lnSpc>
                <a:spcPct val="120000"/>
              </a:lnSpc>
              <a:buClrTx/>
            </a:pPr>
            <a:r>
              <a:rPr lang="nb-NO" dirty="0"/>
              <a:t>Stiftelsen Dams </a:t>
            </a:r>
            <a:r>
              <a:rPr lang="nb-NO" dirty="0" smtClean="0"/>
              <a:t>prioriteringer</a:t>
            </a:r>
            <a:endParaRPr lang="nb-NO" dirty="0"/>
          </a:p>
          <a:p>
            <a:pPr lvl="1">
              <a:lnSpc>
                <a:spcPct val="120000"/>
              </a:lnSpc>
              <a:buClrTx/>
              <a:buFont typeface="Wingdings" panose="05000000000000000000" pitchFamily="2" charset="2"/>
              <a:buChar char="Ø"/>
            </a:pPr>
            <a:r>
              <a:rPr lang="nb-NO" dirty="0" smtClean="0"/>
              <a:t>Kategoriseringer </a:t>
            </a:r>
            <a:endParaRPr lang="nb-NO" dirty="0"/>
          </a:p>
          <a:p>
            <a:pPr lvl="1">
              <a:lnSpc>
                <a:spcPct val="120000"/>
              </a:lnSpc>
              <a:buClrTx/>
              <a:buFont typeface="Wingdings" panose="05000000000000000000" pitchFamily="2" charset="2"/>
              <a:buChar char="Ø"/>
            </a:pPr>
            <a:r>
              <a:rPr lang="nb-NO" dirty="0" smtClean="0"/>
              <a:t>Tilbakemelding</a:t>
            </a:r>
            <a:endParaRPr lang="nb-NO" dirty="0"/>
          </a:p>
        </p:txBody>
      </p:sp>
    </p:spTree>
    <p:extLst>
      <p:ext uri="{BB962C8B-B14F-4D97-AF65-F5344CB8AC3E}">
        <p14:creationId xmlns:p14="http://schemas.microsoft.com/office/powerpoint/2010/main" val="38873774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945210" y="1561672"/>
            <a:ext cx="10397314" cy="4222680"/>
          </a:xfrm>
        </p:spPr>
        <p:txBody>
          <a:bodyPr>
            <a:normAutofit fontScale="77500" lnSpcReduction="20000"/>
          </a:bodyPr>
          <a:lstStyle/>
          <a:p>
            <a:pPr lvl="0">
              <a:lnSpc>
                <a:spcPct val="120000"/>
              </a:lnSpc>
              <a:buClrTx/>
            </a:pPr>
            <a:r>
              <a:rPr lang="nb-NO" dirty="0"/>
              <a:t>Vinduet </a:t>
            </a:r>
            <a:r>
              <a:rPr lang="nb-NO" dirty="0" smtClean="0"/>
              <a:t>«Fylle </a:t>
            </a:r>
            <a:r>
              <a:rPr lang="nb-NO" dirty="0"/>
              <a:t>ut </a:t>
            </a:r>
            <a:r>
              <a:rPr lang="nb-NO" dirty="0" smtClean="0"/>
              <a:t>søknad» </a:t>
            </a:r>
            <a:r>
              <a:rPr lang="nb-NO" dirty="0"/>
              <a:t>har du alltid til høyre på skjermen når du er inne i søknaden. Her finner du lenke til denne brukerveiledningen.</a:t>
            </a:r>
          </a:p>
          <a:p>
            <a:pPr lvl="0">
              <a:lnSpc>
                <a:spcPct val="120000"/>
              </a:lnSpc>
              <a:buClrTx/>
            </a:pPr>
            <a:r>
              <a:rPr lang="nb-NO" dirty="0"/>
              <a:t>Ekspress-søknadene sender dere direkte inn til Dam, og dere får også direkte svar på den fra Dam. Klikk «Send inn» når dere er fornøyd med søknaden. Få gjerne noen til å lese gjennom søknaden før dere sender av gårde! Søker får en e-post som bekrefter innsendingen. </a:t>
            </a:r>
          </a:p>
          <a:p>
            <a:pPr lvl="0">
              <a:lnSpc>
                <a:spcPct val="120000"/>
              </a:lnSpc>
              <a:buClrTx/>
            </a:pPr>
            <a:r>
              <a:rPr lang="nb-NO" dirty="0"/>
              <a:t>Du kan invitere andre inn til å skrive i søknadsskjemaet, funksjonen ligger i egen fane i oppgaveboksen </a:t>
            </a:r>
            <a:r>
              <a:rPr lang="nb-NO" dirty="0" smtClean="0"/>
              <a:t>«Fylle </a:t>
            </a:r>
            <a:r>
              <a:rPr lang="nb-NO" dirty="0"/>
              <a:t>ut </a:t>
            </a:r>
            <a:r>
              <a:rPr lang="nb-NO" dirty="0" smtClean="0"/>
              <a:t>søknad». </a:t>
            </a:r>
            <a:r>
              <a:rPr lang="nb-NO" dirty="0"/>
              <a:t>De som kan inviteres er personer som er lagt inn med en rolle i søknaden eller som har sentrale roller for søkerorganisasjonen i </a:t>
            </a:r>
            <a:r>
              <a:rPr lang="nb-NO" dirty="0" err="1"/>
              <a:t>Damnett</a:t>
            </a:r>
            <a:r>
              <a:rPr lang="nb-NO" dirty="0"/>
              <a:t>. </a:t>
            </a:r>
          </a:p>
          <a:p>
            <a:pPr lvl="0">
              <a:lnSpc>
                <a:spcPct val="120000"/>
              </a:lnSpc>
              <a:buClrTx/>
            </a:pPr>
            <a:r>
              <a:rPr lang="nb-NO" dirty="0"/>
              <a:t>Du kan omfordele søknaden til prosjektkoordinator, men søknaden kan da ikke sendes tilbake til deg. </a:t>
            </a:r>
          </a:p>
        </p:txBody>
      </p:sp>
    </p:spTree>
    <p:extLst>
      <p:ext uri="{BB962C8B-B14F-4D97-AF65-F5344CB8AC3E}">
        <p14:creationId xmlns:p14="http://schemas.microsoft.com/office/powerpoint/2010/main" val="15301997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solidFill>
                  <a:srgbClr val="0070C0"/>
                </a:solidFill>
              </a:rPr>
              <a:t>Strukturen i </a:t>
            </a:r>
            <a:r>
              <a:rPr lang="nb-NO" dirty="0" err="1" smtClean="0">
                <a:solidFill>
                  <a:srgbClr val="0070C0"/>
                </a:solidFill>
              </a:rPr>
              <a:t>Damnett</a:t>
            </a:r>
            <a:r>
              <a:rPr lang="nb-NO" dirty="0" smtClean="0">
                <a:solidFill>
                  <a:srgbClr val="0070C0"/>
                </a:solidFill>
              </a:rPr>
              <a:t> </a:t>
            </a:r>
            <a:endParaRPr lang="nb-NO" dirty="0">
              <a:solidFill>
                <a:srgbClr val="0070C0"/>
              </a:solidFill>
            </a:endParaRPr>
          </a:p>
        </p:txBody>
      </p:sp>
      <p:sp>
        <p:nvSpPr>
          <p:cNvPr id="3" name="Plassholder for innhold 2"/>
          <p:cNvSpPr>
            <a:spLocks noGrp="1"/>
          </p:cNvSpPr>
          <p:nvPr>
            <p:ph idx="1"/>
          </p:nvPr>
        </p:nvSpPr>
        <p:spPr>
          <a:xfrm>
            <a:off x="945210" y="1792841"/>
            <a:ext cx="10397314" cy="4484670"/>
          </a:xfrm>
        </p:spPr>
        <p:txBody>
          <a:bodyPr>
            <a:normAutofit fontScale="62500" lnSpcReduction="20000"/>
          </a:bodyPr>
          <a:lstStyle/>
          <a:p>
            <a:pPr marL="0" indent="0">
              <a:buNone/>
            </a:pPr>
            <a:endParaRPr lang="nb-NO" dirty="0"/>
          </a:p>
          <a:p>
            <a:pPr lvl="0">
              <a:lnSpc>
                <a:spcPct val="120000"/>
              </a:lnSpc>
              <a:buClrTx/>
            </a:pPr>
            <a:r>
              <a:rPr lang="nb-NO" dirty="0"/>
              <a:t>Når du logger </a:t>
            </a:r>
            <a:r>
              <a:rPr lang="nb-NO" dirty="0" smtClean="0"/>
              <a:t>inn, kommer </a:t>
            </a:r>
            <a:r>
              <a:rPr lang="nb-NO" dirty="0"/>
              <a:t>du direkte til fanen Hjem. På øverste linje finner du tre </a:t>
            </a:r>
            <a:r>
              <a:rPr lang="nb-NO" dirty="0" err="1"/>
              <a:t>hovedfaner</a:t>
            </a:r>
            <a:r>
              <a:rPr lang="nb-NO" dirty="0"/>
              <a:t>: Oppgaver, Søknader og </a:t>
            </a:r>
            <a:r>
              <a:rPr lang="nb-NO" dirty="0" smtClean="0"/>
              <a:t>prosjekter, </a:t>
            </a:r>
            <a:r>
              <a:rPr lang="nb-NO" dirty="0"/>
              <a:t>og Organisasjon.</a:t>
            </a:r>
          </a:p>
          <a:p>
            <a:pPr lvl="0">
              <a:lnSpc>
                <a:spcPct val="120000"/>
              </a:lnSpc>
              <a:buClrTx/>
            </a:pPr>
            <a:r>
              <a:rPr lang="nb-NO" dirty="0"/>
              <a:t>Oppgaver: Det er i denne fanen du jobber i når du fyller ut søknader eller andre oppgaver. </a:t>
            </a:r>
          </a:p>
          <a:p>
            <a:pPr lvl="0">
              <a:lnSpc>
                <a:spcPct val="120000"/>
              </a:lnSpc>
              <a:buClrTx/>
            </a:pPr>
            <a:r>
              <a:rPr lang="nb-NO" dirty="0"/>
              <a:t>Søknader og prosjekter: I denne fanen finner du informasjon om søknadene og prosjektene dine. </a:t>
            </a:r>
          </a:p>
          <a:p>
            <a:pPr lvl="0">
              <a:lnSpc>
                <a:spcPct val="120000"/>
              </a:lnSpc>
              <a:buClrTx/>
            </a:pPr>
            <a:r>
              <a:rPr lang="nb-NO" dirty="0"/>
              <a:t>Etter at Stiftelsen Dam har offentliggjort tildelingen, kan du sjekke resultatet i </a:t>
            </a:r>
            <a:r>
              <a:rPr lang="nb-NO" dirty="0" err="1"/>
              <a:t>Damnett</a:t>
            </a:r>
            <a:r>
              <a:rPr lang="nb-NO" dirty="0"/>
              <a:t>. Søker og prosjektkoordinator får også e-post varsel om tildelingene. Prosjektene vil nå ligge i fanen Søknader og prosjekter.  </a:t>
            </a:r>
          </a:p>
          <a:p>
            <a:pPr lvl="0">
              <a:lnSpc>
                <a:spcPct val="120000"/>
              </a:lnSpc>
              <a:buClrTx/>
            </a:pPr>
            <a:r>
              <a:rPr lang="nb-NO" dirty="0"/>
              <a:t>For de innvilgede prosjektene vil fagutvalgets kommentar til tildelingen ligge under fanen «Kommunikasjon» (når du har åpnet prosjektet). For søknader som er avslått gis det innsyn i fagutvalgets vurderinger. Den sendes ut i en e-post som også lagres under fanen Kommunikasjon. </a:t>
            </a:r>
          </a:p>
          <a:p>
            <a:pPr lvl="0">
              <a:lnSpc>
                <a:spcPct val="120000"/>
              </a:lnSpc>
              <a:buClrTx/>
            </a:pPr>
            <a:r>
              <a:rPr lang="nb-NO" dirty="0"/>
              <a:t>For programmet Ekspress går utbetalingen direkte til det lokale leddet som har søkt.</a:t>
            </a:r>
          </a:p>
          <a:p>
            <a:pPr lvl="0">
              <a:lnSpc>
                <a:spcPct val="120000"/>
              </a:lnSpc>
              <a:buClrTx/>
            </a:pPr>
            <a:r>
              <a:rPr lang="nb-NO" dirty="0"/>
              <a:t>Alle uløste oppgaver ligger i fanen </a:t>
            </a:r>
            <a:r>
              <a:rPr lang="nb-NO" dirty="0" err="1"/>
              <a:t>Oppgaver|Mine</a:t>
            </a:r>
            <a:r>
              <a:rPr lang="nb-NO" dirty="0"/>
              <a:t> og dette er delte oppgaver mellom deg som prosjektleder og den ansvarlige i søkerorganisasjonen</a:t>
            </a:r>
            <a:r>
              <a:rPr lang="nb-NO" dirty="0" smtClean="0"/>
              <a:t>.</a:t>
            </a:r>
            <a:endParaRPr lang="nb-NO" dirty="0"/>
          </a:p>
        </p:txBody>
      </p:sp>
    </p:spTree>
    <p:extLst>
      <p:ext uri="{BB962C8B-B14F-4D97-AF65-F5344CB8AC3E}">
        <p14:creationId xmlns:p14="http://schemas.microsoft.com/office/powerpoint/2010/main" val="4904445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solidFill>
                  <a:srgbClr val="0070C0"/>
                </a:solidFill>
              </a:rPr>
              <a:t>Sluttrapportering</a:t>
            </a:r>
            <a:endParaRPr lang="nb-NO" dirty="0">
              <a:solidFill>
                <a:srgbClr val="0070C0"/>
              </a:solidFill>
            </a:endParaRPr>
          </a:p>
        </p:txBody>
      </p:sp>
      <p:sp>
        <p:nvSpPr>
          <p:cNvPr id="3" name="Plassholder for innhold 2"/>
          <p:cNvSpPr>
            <a:spLocks noGrp="1"/>
          </p:cNvSpPr>
          <p:nvPr>
            <p:ph idx="1"/>
          </p:nvPr>
        </p:nvSpPr>
        <p:spPr>
          <a:xfrm>
            <a:off x="945210" y="1515438"/>
            <a:ext cx="10397314" cy="5075433"/>
          </a:xfrm>
        </p:spPr>
        <p:txBody>
          <a:bodyPr>
            <a:normAutofit fontScale="55000" lnSpcReduction="20000"/>
          </a:bodyPr>
          <a:lstStyle/>
          <a:p>
            <a:pPr>
              <a:lnSpc>
                <a:spcPct val="120000"/>
              </a:lnSpc>
              <a:buClrTx/>
            </a:pPr>
            <a:endParaRPr lang="nb-NO" dirty="0"/>
          </a:p>
          <a:p>
            <a:pPr>
              <a:lnSpc>
                <a:spcPct val="120000"/>
              </a:lnSpc>
              <a:buClrTx/>
            </a:pPr>
            <a:r>
              <a:rPr lang="nb-NO" dirty="0" smtClean="0"/>
              <a:t>Alle </a:t>
            </a:r>
            <a:r>
              <a:rPr lang="nb-NO" dirty="0"/>
              <a:t>prosjekter som er igangsatt skal </a:t>
            </a:r>
            <a:r>
              <a:rPr lang="nb-NO" dirty="0" err="1"/>
              <a:t>sluttrapporteres</a:t>
            </a:r>
            <a:r>
              <a:rPr lang="nb-NO" dirty="0"/>
              <a:t>. </a:t>
            </a:r>
          </a:p>
          <a:p>
            <a:pPr>
              <a:lnSpc>
                <a:spcPct val="120000"/>
              </a:lnSpc>
              <a:buClrTx/>
            </a:pPr>
            <a:r>
              <a:rPr lang="nb-NO" dirty="0" smtClean="0"/>
              <a:t>Enkel </a:t>
            </a:r>
            <a:r>
              <a:rPr lang="nb-NO" dirty="0"/>
              <a:t>og selvforklarende rapportering. </a:t>
            </a:r>
          </a:p>
          <a:p>
            <a:pPr>
              <a:lnSpc>
                <a:spcPct val="120000"/>
              </a:lnSpc>
              <a:buClrTx/>
            </a:pPr>
            <a:r>
              <a:rPr lang="nb-NO" dirty="0" smtClean="0"/>
              <a:t>Ikke </a:t>
            </a:r>
            <a:r>
              <a:rPr lang="nb-NO" dirty="0"/>
              <a:t>la det gå for lang tid! Prosjektleder må rapportere. Det er vanskelig å rapportere på noe man ikke har tatt del i. </a:t>
            </a:r>
          </a:p>
          <a:p>
            <a:pPr>
              <a:lnSpc>
                <a:spcPct val="120000"/>
              </a:lnSpc>
              <a:buClrTx/>
            </a:pPr>
            <a:r>
              <a:rPr lang="nb-NO" dirty="0" smtClean="0"/>
              <a:t>Sluttrapportfristen </a:t>
            </a:r>
            <a:r>
              <a:rPr lang="nb-NO" dirty="0"/>
              <a:t>er en måned etter sluttdatoen som er satt i prosjektet. I enkelte tilfeller vil det bli gitt utsettelser dersom det er gode grunner til dette.</a:t>
            </a:r>
          </a:p>
          <a:p>
            <a:pPr>
              <a:lnSpc>
                <a:spcPct val="120000"/>
              </a:lnSpc>
              <a:buClrTx/>
            </a:pPr>
            <a:r>
              <a:rPr lang="nb-NO" dirty="0" smtClean="0"/>
              <a:t>Fristen </a:t>
            </a:r>
            <a:r>
              <a:rPr lang="nb-NO" dirty="0"/>
              <a:t>framgår i oppgaven «Fylle ut sluttrapport» som klargjøres i </a:t>
            </a:r>
            <a:r>
              <a:rPr lang="nb-NO" dirty="0" err="1"/>
              <a:t>Damnett</a:t>
            </a:r>
            <a:r>
              <a:rPr lang="nb-NO" dirty="0"/>
              <a:t> når sluttdatoen nærmer seg. Du finner den under </a:t>
            </a:r>
            <a:r>
              <a:rPr lang="nb-NO" dirty="0" err="1"/>
              <a:t>Oppgaver|Mine</a:t>
            </a:r>
            <a:r>
              <a:rPr lang="nb-NO" dirty="0"/>
              <a:t>. Når sluttrapporten åpnes/er klar for utfylling vil du motta en e-post med overskriften «</a:t>
            </a:r>
            <a:r>
              <a:rPr lang="nb-NO" dirty="0" err="1"/>
              <a:t>Damnett</a:t>
            </a:r>
            <a:r>
              <a:rPr lang="nb-NO" dirty="0"/>
              <a:t>: Sluttrapportoppgaven er klargjort</a:t>
            </a:r>
            <a:r>
              <a:rPr lang="nb-NO" dirty="0" smtClean="0"/>
              <a:t>».</a:t>
            </a:r>
            <a:endParaRPr lang="nb-NO" dirty="0"/>
          </a:p>
          <a:p>
            <a:pPr>
              <a:lnSpc>
                <a:spcPct val="120000"/>
              </a:lnSpc>
              <a:buClrTx/>
            </a:pPr>
            <a:r>
              <a:rPr lang="nb-NO" dirty="0" smtClean="0"/>
              <a:t>For </a:t>
            </a:r>
            <a:r>
              <a:rPr lang="nb-NO" dirty="0"/>
              <a:t>Ekspress ligger regnskapsrapporten inne som en del av sluttrapporten. Det skal legges inn inntekter og utgifter i et regnskapsoppsett. Tallene kommenteres i åpent kommentarfelt. </a:t>
            </a:r>
          </a:p>
          <a:p>
            <a:pPr>
              <a:lnSpc>
                <a:spcPct val="120000"/>
              </a:lnSpc>
              <a:buClrTx/>
            </a:pPr>
            <a:r>
              <a:rPr lang="nb-NO" dirty="0" smtClean="0"/>
              <a:t>Alt </a:t>
            </a:r>
            <a:r>
              <a:rPr lang="nb-NO" dirty="0"/>
              <a:t>du skal gjøre i forbindelse med rapporteringsoppgaven gjør du i oppgaveboksen til høyre på skjermen og det er et </a:t>
            </a:r>
            <a:r>
              <a:rPr lang="nb-NO" dirty="0" err="1"/>
              <a:t>skrollefelt</a:t>
            </a:r>
            <a:r>
              <a:rPr lang="nb-NO" dirty="0"/>
              <a:t> som du ofte må benytte for å se alt innholdet i oppgaven. </a:t>
            </a:r>
          </a:p>
          <a:p>
            <a:pPr>
              <a:lnSpc>
                <a:spcPct val="120000"/>
              </a:lnSpc>
              <a:buClrTx/>
            </a:pPr>
            <a:r>
              <a:rPr lang="nb-NO" dirty="0" smtClean="0"/>
              <a:t>Dersom </a:t>
            </a:r>
            <a:r>
              <a:rPr lang="nb-NO" dirty="0"/>
              <a:t>Stiftelsen Dam ikke godkjenner rapporteringen vil den bli sendt direkte tilbake til deg som prosjektleder med kommentarer. På nytt blir du varslet med en e-post.</a:t>
            </a:r>
          </a:p>
          <a:p>
            <a:pPr>
              <a:lnSpc>
                <a:spcPct val="120000"/>
              </a:lnSpc>
              <a:buClrTx/>
            </a:pPr>
            <a:r>
              <a:rPr lang="nb-NO" dirty="0" smtClean="0"/>
              <a:t>Det </a:t>
            </a:r>
            <a:r>
              <a:rPr lang="nb-NO" dirty="0"/>
              <a:t>vil i noen tilfeller være behov for å forlenge prosjektperioden, eller det kan være aktuelt å tilbakebetale midler ved prosjektperiodens slutt.</a:t>
            </a:r>
          </a:p>
          <a:p>
            <a:endParaRPr lang="nb-NO" dirty="0"/>
          </a:p>
        </p:txBody>
      </p:sp>
    </p:spTree>
    <p:extLst>
      <p:ext uri="{BB962C8B-B14F-4D97-AF65-F5344CB8AC3E}">
        <p14:creationId xmlns:p14="http://schemas.microsoft.com/office/powerpoint/2010/main" val="874431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Rett linje 5">
            <a:extLst>
              <a:ext uri="{FF2B5EF4-FFF2-40B4-BE49-F238E27FC236}">
                <a16:creationId xmlns:a16="http://schemas.microsoft.com/office/drawing/2014/main" id="{678772C2-52A1-4C49-B5C8-D7F9132D487A}"/>
              </a:ext>
            </a:extLst>
          </p:cNvPr>
          <p:cNvCxnSpPr>
            <a:cxnSpLocks/>
          </p:cNvCxnSpPr>
          <p:nvPr/>
        </p:nvCxnSpPr>
        <p:spPr>
          <a:xfrm flipV="1">
            <a:off x="856591" y="2150076"/>
            <a:ext cx="4110824" cy="20310"/>
          </a:xfrm>
          <a:prstGeom prst="line">
            <a:avLst/>
          </a:prstGeom>
          <a:ln>
            <a:solidFill>
              <a:srgbClr val="29358A"/>
            </a:solidFill>
          </a:ln>
        </p:spPr>
        <p:style>
          <a:lnRef idx="1">
            <a:schemeClr val="accent1"/>
          </a:lnRef>
          <a:fillRef idx="0">
            <a:schemeClr val="accent1"/>
          </a:fillRef>
          <a:effectRef idx="0">
            <a:schemeClr val="accent1"/>
          </a:effectRef>
          <a:fontRef idx="minor">
            <a:schemeClr val="tx1"/>
          </a:fontRef>
        </p:style>
      </p:cxnSp>
      <p:sp>
        <p:nvSpPr>
          <p:cNvPr id="7" name="TekstSylinder 6">
            <a:extLst>
              <a:ext uri="{FF2B5EF4-FFF2-40B4-BE49-F238E27FC236}">
                <a16:creationId xmlns:a16="http://schemas.microsoft.com/office/drawing/2014/main" id="{B8CBC7A6-39E3-B043-9B24-533131EFFB7B}"/>
              </a:ext>
            </a:extLst>
          </p:cNvPr>
          <p:cNvSpPr txBox="1"/>
          <p:nvPr/>
        </p:nvSpPr>
        <p:spPr>
          <a:xfrm>
            <a:off x="6898780" y="2622936"/>
            <a:ext cx="4211559" cy="386259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3500" b="0" i="0" u="none" strike="noStrike" kern="1200" cap="none" spc="0" normalizeH="0" baseline="0" noProof="0" dirty="0">
                <a:ln>
                  <a:noFill/>
                </a:ln>
                <a:solidFill>
                  <a:srgbClr val="29358A"/>
                </a:solidFill>
                <a:effectLst/>
                <a:uLnTx/>
                <a:uFillTx/>
                <a:latin typeface="Calibri" panose="020F0502020204030204"/>
                <a:ea typeface="+mn-ea"/>
                <a:cs typeface="+mn-cs"/>
              </a:rPr>
              <a:t>Utlysninger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3500" b="0" i="0" u="none" strike="noStrike" kern="1200" cap="none" spc="0" normalizeH="0" baseline="0" noProof="0" dirty="0">
                <a:ln>
                  <a:noFill/>
                </a:ln>
                <a:solidFill>
                  <a:srgbClr val="29358A"/>
                </a:solidFill>
                <a:effectLst/>
                <a:uLnTx/>
                <a:uFillTx/>
                <a:latin typeface="Calibri" panose="020F0502020204030204"/>
                <a:ea typeface="+mn-ea"/>
                <a:cs typeface="+mn-cs"/>
              </a:rPr>
              <a:t>Brukerveiledninger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3500" b="0" i="0" u="none" strike="noStrike" kern="1200" cap="none" spc="0" normalizeH="0" baseline="0" noProof="0" dirty="0">
                <a:ln>
                  <a:noFill/>
                </a:ln>
                <a:solidFill>
                  <a:srgbClr val="29358A"/>
                </a:solidFill>
                <a:effectLst/>
                <a:uLnTx/>
                <a:uFillTx/>
                <a:latin typeface="Calibri" panose="020F0502020204030204"/>
                <a:ea typeface="+mn-ea"/>
                <a:cs typeface="+mn-cs"/>
              </a:rPr>
              <a:t>FAQ</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3500" b="0" i="0" u="none" strike="noStrike" kern="1200" cap="none" spc="0" normalizeH="0" baseline="0" noProof="0" dirty="0">
                <a:ln>
                  <a:noFill/>
                </a:ln>
                <a:solidFill>
                  <a:srgbClr val="29358A"/>
                </a:solidFill>
                <a:effectLst/>
                <a:uLnTx/>
                <a:uFillTx/>
                <a:latin typeface="Calibri" panose="020F0502020204030204"/>
                <a:ea typeface="+mn-ea"/>
                <a:cs typeface="+mn-cs"/>
              </a:rPr>
              <a:t>Søketips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3500" b="0" i="0" u="none" strike="noStrike" kern="1200" cap="none" spc="0" normalizeH="0" baseline="0" noProof="0" dirty="0">
                <a:ln>
                  <a:noFill/>
                </a:ln>
                <a:solidFill>
                  <a:srgbClr val="29358A"/>
                </a:solidFill>
                <a:effectLst/>
                <a:uLnTx/>
                <a:uFillTx/>
                <a:latin typeface="Calibri" panose="020F0502020204030204"/>
                <a:ea typeface="+mn-ea"/>
                <a:cs typeface="+mn-cs"/>
              </a:rPr>
              <a:t>Prosjektbibliotek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3500" b="0" i="0" u="none" strike="noStrike" kern="1200" cap="none" spc="0" normalizeH="0" baseline="0" noProof="0" dirty="0">
              <a:ln>
                <a:noFill/>
              </a:ln>
              <a:solidFill>
                <a:srgbClr val="29358A"/>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3500" b="0" i="0" u="none" strike="noStrike" kern="1200" cap="none" spc="0" normalizeH="0" baseline="0" noProof="0" dirty="0">
              <a:ln>
                <a:noFill/>
              </a:ln>
              <a:solidFill>
                <a:srgbClr val="29358A"/>
              </a:solidFill>
              <a:effectLst/>
              <a:uLnTx/>
              <a:uFillTx/>
              <a:latin typeface="Calibri" panose="020F0502020204030204"/>
              <a:ea typeface="+mn-ea"/>
              <a:cs typeface="+mn-cs"/>
            </a:endParaRPr>
          </a:p>
        </p:txBody>
      </p:sp>
      <p:pic>
        <p:nvPicPr>
          <p:cNvPr id="9" name="Bilde 8">
            <a:extLst>
              <a:ext uri="{FF2B5EF4-FFF2-40B4-BE49-F238E27FC236}">
                <a16:creationId xmlns:a16="http://schemas.microsoft.com/office/drawing/2014/main" id="{3A0F6D91-A9A0-0D4E-8838-D1E025957515}"/>
              </a:ext>
            </a:extLst>
          </p:cNvPr>
          <p:cNvPicPr>
            <a:picLocks noChangeAspect="1"/>
          </p:cNvPicPr>
          <p:nvPr/>
        </p:nvPicPr>
        <p:blipFill>
          <a:blip r:embed="rId3"/>
          <a:stretch>
            <a:fillRect/>
          </a:stretch>
        </p:blipFill>
        <p:spPr>
          <a:xfrm>
            <a:off x="10324040" y="158358"/>
            <a:ext cx="1572598" cy="1572598"/>
          </a:xfrm>
          <a:prstGeom prst="rect">
            <a:avLst/>
          </a:prstGeom>
        </p:spPr>
      </p:pic>
      <p:sp>
        <p:nvSpPr>
          <p:cNvPr id="11" name="TekstSylinder 10">
            <a:extLst>
              <a:ext uri="{FF2B5EF4-FFF2-40B4-BE49-F238E27FC236}">
                <a16:creationId xmlns:a16="http://schemas.microsoft.com/office/drawing/2014/main" id="{AC8254F2-C84C-EB4F-BEF3-72E690723958}"/>
              </a:ext>
            </a:extLst>
          </p:cNvPr>
          <p:cNvSpPr txBox="1"/>
          <p:nvPr/>
        </p:nvSpPr>
        <p:spPr>
          <a:xfrm>
            <a:off x="856591" y="826637"/>
            <a:ext cx="1047881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0" b="0" i="0" u="none" strike="noStrike" kern="1200" cap="none" spc="0" normalizeH="0" baseline="0" noProof="0" dirty="0" err="1">
                <a:ln>
                  <a:noFill/>
                </a:ln>
                <a:solidFill>
                  <a:srgbClr val="29358A"/>
                </a:solidFill>
                <a:effectLst/>
                <a:uLnTx/>
                <a:uFillTx/>
                <a:latin typeface="Calibri Light" panose="020F0302020204030204"/>
                <a:ea typeface="+mn-ea"/>
                <a:cs typeface="+mn-cs"/>
              </a:rPr>
              <a:t>Dam.no</a:t>
            </a:r>
            <a:endParaRPr kumimoji="0" lang="nb-NO" sz="8000" b="0" i="0" u="none" strike="noStrike" kern="1200" cap="none" spc="0" normalizeH="0" baseline="0" noProof="0" dirty="0">
              <a:ln>
                <a:noFill/>
              </a:ln>
              <a:solidFill>
                <a:srgbClr val="29358A"/>
              </a:solidFill>
              <a:effectLst/>
              <a:uLnTx/>
              <a:uFillTx/>
              <a:latin typeface="Calibri Light" panose="020F0302020204030204"/>
              <a:ea typeface="+mn-ea"/>
              <a:cs typeface="+mn-cs"/>
            </a:endParaRPr>
          </a:p>
        </p:txBody>
      </p:sp>
      <p:pic>
        <p:nvPicPr>
          <p:cNvPr id="3" name="Bilde 2" descr="Et bilde som inneholder klær, tekst, skjermbilde, mann&#10;&#10;Automatisk generert beskrivelse">
            <a:extLst>
              <a:ext uri="{FF2B5EF4-FFF2-40B4-BE49-F238E27FC236}">
                <a16:creationId xmlns:a16="http://schemas.microsoft.com/office/drawing/2014/main" id="{A6DC2376-AE99-6CBA-B58F-383650ED3E0C}"/>
              </a:ext>
            </a:extLst>
          </p:cNvPr>
          <p:cNvPicPr>
            <a:picLocks noChangeAspect="1"/>
          </p:cNvPicPr>
          <p:nvPr/>
        </p:nvPicPr>
        <p:blipFill>
          <a:blip r:embed="rId4"/>
          <a:stretch>
            <a:fillRect/>
          </a:stretch>
        </p:blipFill>
        <p:spPr>
          <a:xfrm rot="21164155">
            <a:off x="1226081" y="2448018"/>
            <a:ext cx="4640478" cy="3923686"/>
          </a:xfrm>
          <a:prstGeom prst="rect">
            <a:avLst/>
          </a:prstGeom>
          <a:effectLst>
            <a:outerShdw blurRad="50800" dist="38100" dir="2700000" sx="101000" sy="101000" algn="tl" rotWithShape="0">
              <a:prstClr val="black">
                <a:alpha val="40000"/>
              </a:prstClr>
            </a:outerShdw>
          </a:effectLst>
        </p:spPr>
      </p:pic>
    </p:spTree>
    <p:extLst>
      <p:ext uri="{BB962C8B-B14F-4D97-AF65-F5344CB8AC3E}">
        <p14:creationId xmlns:p14="http://schemas.microsoft.com/office/powerpoint/2010/main" val="949753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334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solidFill>
                  <a:srgbClr val="0070C0"/>
                </a:solidFill>
              </a:rPr>
              <a:t>Vi skal se på: </a:t>
            </a:r>
            <a:endParaRPr lang="nb-NO" dirty="0">
              <a:solidFill>
                <a:srgbClr val="0070C0"/>
              </a:solidFill>
            </a:endParaRPr>
          </a:p>
        </p:txBody>
      </p:sp>
      <p:sp>
        <p:nvSpPr>
          <p:cNvPr id="3" name="Plassholder for innhold 2"/>
          <p:cNvSpPr>
            <a:spLocks noGrp="1"/>
          </p:cNvSpPr>
          <p:nvPr>
            <p:ph idx="1"/>
          </p:nvPr>
        </p:nvSpPr>
        <p:spPr>
          <a:xfrm>
            <a:off x="878428" y="2477356"/>
            <a:ext cx="10397314" cy="4104513"/>
          </a:xfrm>
        </p:spPr>
        <p:txBody>
          <a:bodyPr/>
          <a:lstStyle/>
          <a:p>
            <a:pPr marL="0" indent="0">
              <a:buNone/>
            </a:pPr>
            <a:r>
              <a:rPr lang="nb-NO" dirty="0"/>
              <a:t>•	Hva er Ekspress?</a:t>
            </a:r>
          </a:p>
          <a:p>
            <a:pPr marL="0" indent="0">
              <a:buNone/>
            </a:pPr>
            <a:r>
              <a:rPr lang="nb-NO" dirty="0"/>
              <a:t>•	Utlysningen og brukerveiledningen</a:t>
            </a:r>
          </a:p>
          <a:p>
            <a:pPr marL="0" indent="0">
              <a:buNone/>
            </a:pPr>
            <a:r>
              <a:rPr lang="nb-NO" dirty="0"/>
              <a:t>•	Søknadsportalen Damnett.no og søknadsskjema</a:t>
            </a:r>
          </a:p>
          <a:p>
            <a:pPr marL="0" indent="0">
              <a:buNone/>
            </a:pPr>
            <a:r>
              <a:rPr lang="nb-NO" dirty="0"/>
              <a:t>•	</a:t>
            </a:r>
            <a:r>
              <a:rPr lang="nb-NO" dirty="0" smtClean="0"/>
              <a:t>Spørsmålsrunde med leder av programdrift Jan Gulbrandsen i 	Stiftelsen Dam</a:t>
            </a:r>
            <a:endParaRPr lang="nb-NO" dirty="0"/>
          </a:p>
          <a:p>
            <a:pPr marL="0" indent="0">
              <a:buNone/>
            </a:pPr>
            <a:endParaRPr lang="nb-NO" dirty="0"/>
          </a:p>
        </p:txBody>
      </p:sp>
    </p:spTree>
    <p:extLst>
      <p:ext uri="{BB962C8B-B14F-4D97-AF65-F5344CB8AC3E}">
        <p14:creationId xmlns:p14="http://schemas.microsoft.com/office/powerpoint/2010/main" val="65989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Rett linje 5">
            <a:extLst>
              <a:ext uri="{FF2B5EF4-FFF2-40B4-BE49-F238E27FC236}">
                <a16:creationId xmlns:a16="http://schemas.microsoft.com/office/drawing/2014/main" id="{678772C2-52A1-4C49-B5C8-D7F9132D487A}"/>
              </a:ext>
            </a:extLst>
          </p:cNvPr>
          <p:cNvCxnSpPr>
            <a:cxnSpLocks/>
          </p:cNvCxnSpPr>
          <p:nvPr/>
        </p:nvCxnSpPr>
        <p:spPr>
          <a:xfrm flipV="1">
            <a:off x="520132" y="1730956"/>
            <a:ext cx="4110824" cy="20310"/>
          </a:xfrm>
          <a:prstGeom prst="line">
            <a:avLst/>
          </a:prstGeom>
          <a:ln>
            <a:solidFill>
              <a:srgbClr val="29358A"/>
            </a:solidFill>
          </a:ln>
        </p:spPr>
        <p:style>
          <a:lnRef idx="1">
            <a:schemeClr val="accent1"/>
          </a:lnRef>
          <a:fillRef idx="0">
            <a:schemeClr val="accent1"/>
          </a:fillRef>
          <a:effectRef idx="0">
            <a:schemeClr val="accent1"/>
          </a:effectRef>
          <a:fontRef idx="minor">
            <a:schemeClr val="tx1"/>
          </a:fontRef>
        </p:style>
      </p:cxnSp>
      <p:sp>
        <p:nvSpPr>
          <p:cNvPr id="7" name="TekstSylinder 6">
            <a:extLst>
              <a:ext uri="{FF2B5EF4-FFF2-40B4-BE49-F238E27FC236}">
                <a16:creationId xmlns:a16="http://schemas.microsoft.com/office/drawing/2014/main" id="{B8CBC7A6-39E3-B043-9B24-533131EFFB7B}"/>
              </a:ext>
            </a:extLst>
          </p:cNvPr>
          <p:cNvSpPr txBox="1"/>
          <p:nvPr/>
        </p:nvSpPr>
        <p:spPr>
          <a:xfrm>
            <a:off x="5030669" y="2119002"/>
            <a:ext cx="6748346" cy="440120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29358A"/>
                </a:solidFill>
                <a:effectLst/>
                <a:uLnTx/>
                <a:uFillTx/>
                <a:latin typeface="Calibri" panose="020F0502020204030204"/>
              </a:rPr>
              <a:t>For medlemsorganisasjoner</a:t>
            </a:r>
            <a:r>
              <a:rPr kumimoji="0" lang="nb-NO" sz="2000" b="0" i="0" u="none" strike="noStrike" kern="1200" cap="none" spc="0" normalizeH="0" baseline="0" noProof="0" dirty="0" smtClean="0">
                <a:ln>
                  <a:noFill/>
                </a:ln>
                <a:solidFill>
                  <a:srgbClr val="29358A"/>
                </a:solidFill>
                <a:effectLst/>
                <a:uLnTx/>
                <a:uFillTx/>
                <a:latin typeface="Calibri" panose="020F0502020204030204"/>
              </a:rPr>
              <a:t>.</a:t>
            </a:r>
            <a:endParaRPr lang="nb-NO" sz="2000" dirty="0">
              <a:solidFill>
                <a:srgbClr val="29358A"/>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2000" dirty="0">
                <a:solidFill>
                  <a:srgbClr val="29358A"/>
                </a:solidFill>
                <a:latin typeface="Calibri" panose="020F0502020204030204"/>
              </a:rPr>
              <a:t>Kan søke om 5.000 - 40.000 kroner med varighet på maks 12 måneder</a:t>
            </a:r>
            <a:r>
              <a:rPr lang="nb-NO" sz="2000" dirty="0" smtClean="0">
                <a:solidFill>
                  <a:srgbClr val="29358A"/>
                </a:solidFill>
                <a:latin typeface="Calibri" panose="020F0502020204030204"/>
              </a:rPr>
              <a:t>.</a:t>
            </a:r>
            <a:endParaRPr kumimoji="0" lang="nb-NO" sz="2000" b="0" i="0" u="none" strike="noStrike" kern="1200" cap="none" spc="0" normalizeH="0" baseline="0" noProof="0" dirty="0">
              <a:ln>
                <a:noFill/>
              </a:ln>
              <a:solidFill>
                <a:srgbClr val="29358A"/>
              </a:solidFill>
              <a:effectLst/>
              <a:uLnTx/>
              <a:uFillTx/>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2000" dirty="0">
                <a:solidFill>
                  <a:srgbClr val="29358A"/>
                </a:solidFill>
                <a:latin typeface="Calibri" panose="020F0502020204030204"/>
              </a:rPr>
              <a:t>Enklere søknad og rapportering – kort vei fra idé til gjennomføring</a:t>
            </a:r>
            <a:r>
              <a:rPr lang="nb-NO" sz="2000" dirty="0" smtClean="0">
                <a:solidFill>
                  <a:srgbClr val="29358A"/>
                </a:solidFill>
                <a:latin typeface="Calibri" panose="020F0502020204030204"/>
              </a:rPr>
              <a:t>.</a:t>
            </a:r>
            <a:endParaRPr lang="nb-NO" sz="2000" dirty="0">
              <a:solidFill>
                <a:srgbClr val="29358A"/>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2000" dirty="0">
                <a:solidFill>
                  <a:srgbClr val="29358A"/>
                </a:solidFill>
                <a:latin typeface="Calibri" panose="020F0502020204030204"/>
              </a:rPr>
              <a:t>Løpende søknadsbehandling – svar etter maks 45 </a:t>
            </a:r>
            <a:r>
              <a:rPr lang="nb-NO" sz="2000" dirty="0" smtClean="0">
                <a:solidFill>
                  <a:srgbClr val="29358A"/>
                </a:solidFill>
                <a:latin typeface="Calibri" panose="020F0502020204030204"/>
              </a:rPr>
              <a:t>dager (i praksis rundt 20 dager).</a:t>
            </a:r>
            <a:endParaRPr kumimoji="0" lang="nb-NO" sz="2000" b="0" i="0" u="none" strike="noStrike" kern="1200" cap="none" spc="0" normalizeH="0" baseline="0" noProof="0" dirty="0">
              <a:ln>
                <a:noFill/>
              </a:ln>
              <a:solidFill>
                <a:srgbClr val="29358A"/>
              </a:solidFill>
              <a:effectLst/>
              <a:uLnTx/>
              <a:uFillTx/>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29358A"/>
                </a:solidFill>
                <a:effectLst/>
                <a:uLnTx/>
                <a:uFillTx/>
                <a:latin typeface="Calibri" panose="020F0502020204030204"/>
              </a:rPr>
              <a:t>Skal bidra til lokal aktivitet og frivillighet</a:t>
            </a:r>
            <a:r>
              <a:rPr kumimoji="0" lang="nb-NO" sz="2000" b="0" i="0" u="none" strike="noStrike" kern="1200" cap="none" spc="0" normalizeH="0" baseline="0" noProof="0" dirty="0" smtClean="0">
                <a:ln>
                  <a:noFill/>
                </a:ln>
                <a:solidFill>
                  <a:srgbClr val="29358A"/>
                </a:solidFill>
                <a:effectLst/>
                <a:uLnTx/>
                <a:uFillTx/>
                <a:latin typeface="Calibri" panose="020F0502020204030204"/>
              </a:rPr>
              <a:t>.</a:t>
            </a:r>
            <a:endParaRPr lang="nb-NO" sz="2000" dirty="0" smtClean="0">
              <a:solidFill>
                <a:srgbClr val="29358A"/>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smtClean="0">
                <a:ln>
                  <a:noFill/>
                </a:ln>
                <a:solidFill>
                  <a:srgbClr val="29358A"/>
                </a:solidFill>
                <a:effectLst/>
                <a:uLnTx/>
                <a:uFillTx/>
                <a:latin typeface="Calibri" panose="020F0502020204030204"/>
              </a:rPr>
              <a:t>Prosjektet må ha </a:t>
            </a:r>
            <a:r>
              <a:rPr kumimoji="0" lang="nb-NO" sz="2000" b="0" i="0" u="none" strike="noStrike" kern="1200" cap="none" spc="0" normalizeH="0" baseline="0" noProof="0" dirty="0" err="1" smtClean="0">
                <a:ln>
                  <a:noFill/>
                </a:ln>
                <a:solidFill>
                  <a:srgbClr val="29358A"/>
                </a:solidFill>
                <a:effectLst/>
                <a:uLnTx/>
                <a:uFillTx/>
                <a:latin typeface="Calibri" panose="020F0502020204030204"/>
              </a:rPr>
              <a:t>oppstartsdato</a:t>
            </a:r>
            <a:r>
              <a:rPr kumimoji="0" lang="nb-NO" sz="2000" b="0" i="0" u="none" strike="noStrike" kern="1200" cap="none" spc="0" normalizeH="0" baseline="0" noProof="0" dirty="0" smtClean="0">
                <a:ln>
                  <a:noFill/>
                </a:ln>
                <a:solidFill>
                  <a:srgbClr val="29358A"/>
                </a:solidFill>
                <a:effectLst/>
                <a:uLnTx/>
                <a:uFillTx/>
                <a:latin typeface="Calibri" panose="020F0502020204030204"/>
              </a:rPr>
              <a:t> tidligst 60 dager og senest 180 dager etter at søknaden er sendt inn.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2000" dirty="0" smtClean="0">
                <a:solidFill>
                  <a:srgbClr val="29358A"/>
                </a:solidFill>
                <a:latin typeface="Calibri" panose="020F0502020204030204"/>
              </a:rPr>
              <a:t>Innvilgelsesprosenten er høy, men karaktergrensen varierer i løpet av året. </a:t>
            </a:r>
            <a:r>
              <a:rPr kumimoji="0" lang="nb-NO" sz="2000" b="0" i="0" u="none" strike="noStrike" kern="1200" cap="none" spc="0" normalizeH="0" baseline="0" noProof="0" dirty="0" smtClean="0">
                <a:ln>
                  <a:noFill/>
                </a:ln>
                <a:solidFill>
                  <a:srgbClr val="29358A"/>
                </a:solidFill>
                <a:effectLst/>
                <a:uLnTx/>
                <a:uFillTx/>
                <a:latin typeface="Calibri" panose="020F0502020204030204"/>
              </a:rPr>
              <a:t> </a:t>
            </a:r>
            <a:endParaRPr kumimoji="0" lang="nb-NO" sz="2000" b="0" i="0" u="none" strike="noStrike" kern="1200" cap="none" spc="0" normalizeH="0" baseline="0" noProof="0" dirty="0">
              <a:ln>
                <a:noFill/>
              </a:ln>
              <a:solidFill>
                <a:srgbClr val="29358A"/>
              </a:solidFill>
              <a:effectLst/>
              <a:uLnTx/>
              <a:uFillTx/>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2000" dirty="0" smtClean="0">
                <a:solidFill>
                  <a:srgbClr val="29358A"/>
                </a:solidFill>
                <a:latin typeface="Calibri" panose="020F0502020204030204"/>
              </a:rPr>
              <a:t>Fylkeslaget Oslo og Akershus fikk nylig innvilget 3 av 3 søknader!</a:t>
            </a:r>
            <a:endParaRPr kumimoji="0" lang="nb-NO" sz="2000" b="0" i="0" u="none" strike="noStrike" kern="1200" cap="none" spc="0" normalizeH="0" baseline="0" noProof="0" dirty="0">
              <a:ln>
                <a:noFill/>
              </a:ln>
              <a:solidFill>
                <a:srgbClr val="29358A"/>
              </a:solidFill>
              <a:effectLst/>
              <a:uLnTx/>
              <a:uFillTx/>
              <a:latin typeface="Calibri" panose="020F0502020204030204"/>
            </a:endParaRPr>
          </a:p>
        </p:txBody>
      </p:sp>
      <p:pic>
        <p:nvPicPr>
          <p:cNvPr id="9" name="Bilde 8">
            <a:extLst>
              <a:ext uri="{FF2B5EF4-FFF2-40B4-BE49-F238E27FC236}">
                <a16:creationId xmlns:a16="http://schemas.microsoft.com/office/drawing/2014/main" id="{3A0F6D91-A9A0-0D4E-8838-D1E025957515}"/>
              </a:ext>
            </a:extLst>
          </p:cNvPr>
          <p:cNvPicPr>
            <a:picLocks noChangeAspect="1"/>
          </p:cNvPicPr>
          <p:nvPr/>
        </p:nvPicPr>
        <p:blipFill>
          <a:blip r:embed="rId3"/>
          <a:stretch>
            <a:fillRect/>
          </a:stretch>
        </p:blipFill>
        <p:spPr>
          <a:xfrm>
            <a:off x="10324040" y="158358"/>
            <a:ext cx="1572598" cy="1572598"/>
          </a:xfrm>
          <a:prstGeom prst="rect">
            <a:avLst/>
          </a:prstGeom>
        </p:spPr>
      </p:pic>
      <p:sp>
        <p:nvSpPr>
          <p:cNvPr id="11" name="TekstSylinder 10">
            <a:extLst>
              <a:ext uri="{FF2B5EF4-FFF2-40B4-BE49-F238E27FC236}">
                <a16:creationId xmlns:a16="http://schemas.microsoft.com/office/drawing/2014/main" id="{AC8254F2-C84C-EB4F-BEF3-72E690723958}"/>
              </a:ext>
            </a:extLst>
          </p:cNvPr>
          <p:cNvSpPr txBox="1"/>
          <p:nvPr/>
        </p:nvSpPr>
        <p:spPr>
          <a:xfrm>
            <a:off x="520132" y="282937"/>
            <a:ext cx="1047881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0" b="0" i="0" u="none" strike="noStrike" kern="1200" cap="none" spc="0" normalizeH="0" baseline="0" noProof="0" dirty="0">
                <a:ln>
                  <a:noFill/>
                </a:ln>
                <a:solidFill>
                  <a:srgbClr val="29358A"/>
                </a:solidFill>
                <a:effectLst/>
                <a:uLnTx/>
                <a:uFillTx/>
                <a:latin typeface="Calibri Light" panose="020F0302020204030204"/>
                <a:ea typeface="+mn-ea"/>
                <a:cs typeface="+mn-cs"/>
              </a:rPr>
              <a:t>Ekspress</a:t>
            </a:r>
          </a:p>
        </p:txBody>
      </p:sp>
      <p:pic>
        <p:nvPicPr>
          <p:cNvPr id="2" name="Bilde 1">
            <a:extLst>
              <a:ext uri="{FF2B5EF4-FFF2-40B4-BE49-F238E27FC236}">
                <a16:creationId xmlns:a16="http://schemas.microsoft.com/office/drawing/2014/main" id="{6DFD7445-1962-DFB1-A7F8-FC8AC323AA74}"/>
              </a:ext>
            </a:extLst>
          </p:cNvPr>
          <p:cNvPicPr>
            <a:picLocks noChangeAspect="1"/>
          </p:cNvPicPr>
          <p:nvPr/>
        </p:nvPicPr>
        <p:blipFill>
          <a:blip r:embed="rId4"/>
          <a:stretch>
            <a:fillRect/>
          </a:stretch>
        </p:blipFill>
        <p:spPr>
          <a:xfrm>
            <a:off x="671230" y="2305615"/>
            <a:ext cx="3959726" cy="266126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016702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Rett linje 5">
            <a:extLst>
              <a:ext uri="{FF2B5EF4-FFF2-40B4-BE49-F238E27FC236}">
                <a16:creationId xmlns:a16="http://schemas.microsoft.com/office/drawing/2014/main" id="{678772C2-52A1-4C49-B5C8-D7F9132D487A}"/>
              </a:ext>
            </a:extLst>
          </p:cNvPr>
          <p:cNvCxnSpPr>
            <a:cxnSpLocks/>
          </p:cNvCxnSpPr>
          <p:nvPr/>
        </p:nvCxnSpPr>
        <p:spPr>
          <a:xfrm flipV="1">
            <a:off x="520132" y="1730956"/>
            <a:ext cx="4110824" cy="20310"/>
          </a:xfrm>
          <a:prstGeom prst="line">
            <a:avLst/>
          </a:prstGeom>
          <a:ln>
            <a:solidFill>
              <a:srgbClr val="29358A"/>
            </a:solidFill>
          </a:ln>
        </p:spPr>
        <p:style>
          <a:lnRef idx="1">
            <a:schemeClr val="accent1"/>
          </a:lnRef>
          <a:fillRef idx="0">
            <a:schemeClr val="accent1"/>
          </a:fillRef>
          <a:effectRef idx="0">
            <a:schemeClr val="accent1"/>
          </a:effectRef>
          <a:fontRef idx="minor">
            <a:schemeClr val="tx1"/>
          </a:fontRef>
        </p:style>
      </p:cxnSp>
      <p:sp>
        <p:nvSpPr>
          <p:cNvPr id="7" name="TekstSylinder 6">
            <a:extLst>
              <a:ext uri="{FF2B5EF4-FFF2-40B4-BE49-F238E27FC236}">
                <a16:creationId xmlns:a16="http://schemas.microsoft.com/office/drawing/2014/main" id="{B8CBC7A6-39E3-B043-9B24-533131EFFB7B}"/>
              </a:ext>
            </a:extLst>
          </p:cNvPr>
          <p:cNvSpPr txBox="1"/>
          <p:nvPr/>
        </p:nvSpPr>
        <p:spPr>
          <a:xfrm>
            <a:off x="5030669" y="1807512"/>
            <a:ext cx="6748346" cy="4555093"/>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endParaRPr kumimoji="0" lang="nb-NO" sz="2000" b="0" i="0" u="none" strike="noStrike" kern="1200" cap="none" spc="0" normalizeH="0" baseline="0" noProof="0" dirty="0">
              <a:ln>
                <a:noFill/>
              </a:ln>
              <a:solidFill>
                <a:srgbClr val="29358A"/>
              </a:solidFill>
              <a:effectLst/>
              <a:uLnTx/>
              <a:uFillTx/>
              <a:latin typeface="Calibri" panose="020F0502020204030204"/>
            </a:endParaRPr>
          </a:p>
          <a:p>
            <a:pPr marL="342900" lvl="0" indent="-342900">
              <a:buFont typeface="Arial" panose="020B0604020202020204" pitchFamily="34" charset="0"/>
              <a:buChar char="•"/>
              <a:defRPr/>
            </a:pPr>
            <a:r>
              <a:rPr lang="nb-NO" dirty="0">
                <a:solidFill>
                  <a:srgbClr val="29358A"/>
                </a:solidFill>
              </a:rPr>
              <a:t>Støtte til indirekte </a:t>
            </a:r>
            <a:r>
              <a:rPr lang="nb-NO" dirty="0" smtClean="0">
                <a:solidFill>
                  <a:srgbClr val="29358A"/>
                </a:solidFill>
              </a:rPr>
              <a:t>kostnader</a:t>
            </a:r>
            <a:r>
              <a:rPr lang="nb-NO" dirty="0">
                <a:solidFill>
                  <a:srgbClr val="29358A"/>
                </a:solidFill>
              </a:rPr>
              <a:t> </a:t>
            </a:r>
            <a:r>
              <a:rPr lang="nb-NO" dirty="0" smtClean="0">
                <a:solidFill>
                  <a:srgbClr val="29358A"/>
                </a:solidFill>
              </a:rPr>
              <a:t>(eks. administrasjons-kostnader</a:t>
            </a:r>
            <a:r>
              <a:rPr lang="nb-NO" dirty="0">
                <a:solidFill>
                  <a:srgbClr val="29358A"/>
                </a:solidFill>
              </a:rPr>
              <a:t>, husleie og </a:t>
            </a:r>
            <a:r>
              <a:rPr lang="nb-NO" dirty="0" smtClean="0">
                <a:solidFill>
                  <a:srgbClr val="29358A"/>
                </a:solidFill>
              </a:rPr>
              <a:t>strømutgifter).</a:t>
            </a:r>
            <a:endParaRPr lang="nb-NO" dirty="0">
              <a:solidFill>
                <a:srgbClr val="29358A"/>
              </a:solidFill>
            </a:endParaRPr>
          </a:p>
          <a:p>
            <a:pPr marL="342900" lvl="0" indent="-342900">
              <a:buFont typeface="Arial" panose="020B0604020202020204" pitchFamily="34" charset="0"/>
              <a:buChar char="•"/>
              <a:defRPr/>
            </a:pPr>
            <a:r>
              <a:rPr lang="nb-NO" dirty="0" err="1">
                <a:solidFill>
                  <a:srgbClr val="29358A"/>
                </a:solidFill>
              </a:rPr>
              <a:t>Delfinansiering</a:t>
            </a:r>
            <a:r>
              <a:rPr lang="nb-NO" dirty="0">
                <a:solidFill>
                  <a:srgbClr val="29358A"/>
                </a:solidFill>
              </a:rPr>
              <a:t> av større prosjekter der søknadssummen utgjør mindre enn en tredjedel av totalbudsjettet. Dersom du søker om 40.000 kr, må totalbudsjettet </a:t>
            </a:r>
            <a:r>
              <a:rPr lang="nb-NO" dirty="0" smtClean="0">
                <a:solidFill>
                  <a:srgbClr val="29358A"/>
                </a:solidFill>
              </a:rPr>
              <a:t>være </a:t>
            </a:r>
            <a:r>
              <a:rPr lang="nb-NO" dirty="0">
                <a:solidFill>
                  <a:srgbClr val="29358A"/>
                </a:solidFill>
              </a:rPr>
              <a:t>maksimalt 120.000 kroner.</a:t>
            </a:r>
          </a:p>
          <a:p>
            <a:pPr marL="342900" lvl="0" indent="-342900">
              <a:buFont typeface="Arial" panose="020B0604020202020204" pitchFamily="34" charset="0"/>
              <a:buChar char="•"/>
              <a:defRPr/>
            </a:pPr>
            <a:r>
              <a:rPr lang="nb-NO" dirty="0">
                <a:solidFill>
                  <a:srgbClr val="29358A"/>
                </a:solidFill>
              </a:rPr>
              <a:t>Landsomfattende prosjekter </a:t>
            </a:r>
            <a:endParaRPr lang="nb-NO" dirty="0" smtClean="0">
              <a:solidFill>
                <a:srgbClr val="29358A"/>
              </a:solidFill>
            </a:endParaRPr>
          </a:p>
          <a:p>
            <a:pPr marL="342900" lvl="0" indent="-342900">
              <a:buFont typeface="Arial" panose="020B0604020202020204" pitchFamily="34" charset="0"/>
              <a:buChar char="•"/>
              <a:defRPr/>
            </a:pPr>
            <a:r>
              <a:rPr lang="nb-NO" dirty="0" smtClean="0">
                <a:solidFill>
                  <a:srgbClr val="29358A"/>
                </a:solidFill>
              </a:rPr>
              <a:t>Finansiering </a:t>
            </a:r>
            <a:r>
              <a:rPr lang="nb-NO" dirty="0">
                <a:solidFill>
                  <a:srgbClr val="29358A"/>
                </a:solidFill>
              </a:rPr>
              <a:t>av utstyr </a:t>
            </a:r>
            <a:r>
              <a:rPr lang="nb-NO" dirty="0" smtClean="0">
                <a:solidFill>
                  <a:srgbClr val="29358A"/>
                </a:solidFill>
              </a:rPr>
              <a:t>som ikke </a:t>
            </a:r>
            <a:r>
              <a:rPr lang="nb-NO" dirty="0">
                <a:solidFill>
                  <a:srgbClr val="29358A"/>
                </a:solidFill>
              </a:rPr>
              <a:t>er knyttet opp </a:t>
            </a:r>
            <a:r>
              <a:rPr lang="nb-NO" dirty="0" smtClean="0">
                <a:solidFill>
                  <a:srgbClr val="29358A"/>
                </a:solidFill>
              </a:rPr>
              <a:t>mot prosjektaktivitet.</a:t>
            </a:r>
            <a:endParaRPr lang="nb-NO" dirty="0">
              <a:solidFill>
                <a:srgbClr val="29358A"/>
              </a:solidFill>
            </a:endParaRPr>
          </a:p>
          <a:p>
            <a:pPr marL="342900" lvl="0" indent="-342900">
              <a:buFont typeface="Arial" panose="020B0604020202020204" pitchFamily="34" charset="0"/>
              <a:buChar char="•"/>
              <a:defRPr/>
            </a:pPr>
            <a:r>
              <a:rPr lang="nb-NO" dirty="0">
                <a:solidFill>
                  <a:srgbClr val="29358A"/>
                </a:solidFill>
              </a:rPr>
              <a:t>Ordinært organisasjonsarbeid i form av ordinær møtevirksomhet, samlinger for styremedlemmer og andre tillitsvalgte, medlemsverving og opplæring/skolering i administrativt arbeid. </a:t>
            </a:r>
          </a:p>
          <a:p>
            <a:pPr marL="342900" lvl="0" indent="-342900">
              <a:buFont typeface="Arial" panose="020B0604020202020204" pitchFamily="34" charset="0"/>
              <a:buChar char="•"/>
              <a:defRPr/>
            </a:pPr>
            <a:r>
              <a:rPr lang="nb-NO" dirty="0">
                <a:solidFill>
                  <a:srgbClr val="29358A"/>
                </a:solidFill>
              </a:rPr>
              <a:t>Prosjekter delt på flere søknader (hver søknad må beskrive et selvstendig prosjekt).</a:t>
            </a:r>
          </a:p>
          <a:p>
            <a:pPr marL="342900" lvl="0" indent="-342900">
              <a:buFont typeface="Arial" panose="020B0604020202020204" pitchFamily="34" charset="0"/>
              <a:buChar char="•"/>
              <a:defRPr/>
            </a:pPr>
            <a:r>
              <a:rPr lang="nb-NO" dirty="0">
                <a:solidFill>
                  <a:srgbClr val="29358A"/>
                </a:solidFill>
              </a:rPr>
              <a:t>Identiske prosjekter (søknader som er identiske med søknader som er behandlet tidligere blir avslått</a:t>
            </a:r>
            <a:r>
              <a:rPr lang="nb-NO" dirty="0" smtClean="0">
                <a:solidFill>
                  <a:srgbClr val="29358A"/>
                </a:solidFill>
              </a:rPr>
              <a:t>).</a:t>
            </a:r>
            <a:endParaRPr lang="nb-NO" dirty="0">
              <a:solidFill>
                <a:srgbClr val="29358A"/>
              </a:solidFill>
            </a:endParaRPr>
          </a:p>
        </p:txBody>
      </p:sp>
      <p:pic>
        <p:nvPicPr>
          <p:cNvPr id="9" name="Bilde 8">
            <a:extLst>
              <a:ext uri="{FF2B5EF4-FFF2-40B4-BE49-F238E27FC236}">
                <a16:creationId xmlns:a16="http://schemas.microsoft.com/office/drawing/2014/main" id="{3A0F6D91-A9A0-0D4E-8838-D1E025957515}"/>
              </a:ext>
            </a:extLst>
          </p:cNvPr>
          <p:cNvPicPr>
            <a:picLocks noChangeAspect="1"/>
          </p:cNvPicPr>
          <p:nvPr/>
        </p:nvPicPr>
        <p:blipFill>
          <a:blip r:embed="rId3"/>
          <a:stretch>
            <a:fillRect/>
          </a:stretch>
        </p:blipFill>
        <p:spPr>
          <a:xfrm>
            <a:off x="10324040" y="158358"/>
            <a:ext cx="1572598" cy="1572598"/>
          </a:xfrm>
          <a:prstGeom prst="rect">
            <a:avLst/>
          </a:prstGeom>
        </p:spPr>
      </p:pic>
      <p:sp>
        <p:nvSpPr>
          <p:cNvPr id="11" name="TekstSylinder 10">
            <a:extLst>
              <a:ext uri="{FF2B5EF4-FFF2-40B4-BE49-F238E27FC236}">
                <a16:creationId xmlns:a16="http://schemas.microsoft.com/office/drawing/2014/main" id="{AC8254F2-C84C-EB4F-BEF3-72E690723958}"/>
              </a:ext>
            </a:extLst>
          </p:cNvPr>
          <p:cNvSpPr txBox="1"/>
          <p:nvPr/>
        </p:nvSpPr>
        <p:spPr>
          <a:xfrm>
            <a:off x="427665" y="428937"/>
            <a:ext cx="10478813"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6600" dirty="0" smtClean="0">
                <a:solidFill>
                  <a:srgbClr val="29358A"/>
                </a:solidFill>
                <a:latin typeface="Calibri Light" panose="020F0302020204030204"/>
              </a:rPr>
              <a:t>Hva kan det ikke søkes om?</a:t>
            </a:r>
            <a:endParaRPr kumimoji="0" lang="nb-NO" sz="6600" b="0" i="0" u="none" strike="noStrike" kern="1200" cap="none" spc="0" normalizeH="0" baseline="0" noProof="0" dirty="0">
              <a:ln>
                <a:noFill/>
              </a:ln>
              <a:solidFill>
                <a:srgbClr val="29358A"/>
              </a:solidFill>
              <a:effectLst/>
              <a:uLnTx/>
              <a:uFillTx/>
              <a:latin typeface="Calibri Light" panose="020F0302020204030204"/>
            </a:endParaRPr>
          </a:p>
        </p:txBody>
      </p:sp>
      <p:pic>
        <p:nvPicPr>
          <p:cNvPr id="2" name="Bilde 1">
            <a:extLst>
              <a:ext uri="{FF2B5EF4-FFF2-40B4-BE49-F238E27FC236}">
                <a16:creationId xmlns:a16="http://schemas.microsoft.com/office/drawing/2014/main" id="{6DFD7445-1962-DFB1-A7F8-FC8AC323AA74}"/>
              </a:ext>
            </a:extLst>
          </p:cNvPr>
          <p:cNvPicPr>
            <a:picLocks noChangeAspect="1"/>
          </p:cNvPicPr>
          <p:nvPr/>
        </p:nvPicPr>
        <p:blipFill>
          <a:blip r:embed="rId4"/>
          <a:stretch>
            <a:fillRect/>
          </a:stretch>
        </p:blipFill>
        <p:spPr>
          <a:xfrm>
            <a:off x="671230" y="2305615"/>
            <a:ext cx="3959726" cy="266126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751750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Rett linje 5">
            <a:extLst>
              <a:ext uri="{FF2B5EF4-FFF2-40B4-BE49-F238E27FC236}">
                <a16:creationId xmlns:a16="http://schemas.microsoft.com/office/drawing/2014/main" id="{678772C2-52A1-4C49-B5C8-D7F9132D487A}"/>
              </a:ext>
            </a:extLst>
          </p:cNvPr>
          <p:cNvCxnSpPr>
            <a:cxnSpLocks/>
          </p:cNvCxnSpPr>
          <p:nvPr/>
        </p:nvCxnSpPr>
        <p:spPr>
          <a:xfrm flipV="1">
            <a:off x="520132" y="1730956"/>
            <a:ext cx="4110824" cy="20310"/>
          </a:xfrm>
          <a:prstGeom prst="line">
            <a:avLst/>
          </a:prstGeom>
          <a:ln>
            <a:solidFill>
              <a:srgbClr val="29358A"/>
            </a:solidFill>
          </a:ln>
        </p:spPr>
        <p:style>
          <a:lnRef idx="1">
            <a:schemeClr val="accent1"/>
          </a:lnRef>
          <a:fillRef idx="0">
            <a:schemeClr val="accent1"/>
          </a:fillRef>
          <a:effectRef idx="0">
            <a:schemeClr val="accent1"/>
          </a:effectRef>
          <a:fontRef idx="minor">
            <a:schemeClr val="tx1"/>
          </a:fontRef>
        </p:style>
      </p:cxnSp>
      <p:sp>
        <p:nvSpPr>
          <p:cNvPr id="7" name="TekstSylinder 6">
            <a:extLst>
              <a:ext uri="{FF2B5EF4-FFF2-40B4-BE49-F238E27FC236}">
                <a16:creationId xmlns:a16="http://schemas.microsoft.com/office/drawing/2014/main" id="{B8CBC7A6-39E3-B043-9B24-533131EFFB7B}"/>
              </a:ext>
            </a:extLst>
          </p:cNvPr>
          <p:cNvSpPr txBox="1"/>
          <p:nvPr/>
        </p:nvSpPr>
        <p:spPr>
          <a:xfrm>
            <a:off x="840814" y="2437873"/>
            <a:ext cx="5986916" cy="4401205"/>
          </a:xfrm>
          <a:prstGeom prst="rect">
            <a:avLst/>
          </a:prstGeom>
          <a:noFill/>
        </p:spPr>
        <p:txBody>
          <a:bodyPr wrap="square" rtlCol="0">
            <a:spAutoFit/>
          </a:bodyPr>
          <a:lstStyle/>
          <a:p>
            <a:pPr marL="342900" indent="-342900">
              <a:buFont typeface="Arial" panose="020B0604020202020204" pitchFamily="34" charset="0"/>
              <a:buChar char="•"/>
            </a:pPr>
            <a:r>
              <a:rPr lang="nb-NO" sz="2000" dirty="0">
                <a:solidFill>
                  <a:srgbClr val="29358A"/>
                </a:solidFill>
                <a:latin typeface="Calibri" panose="020F0502020204030204"/>
              </a:rPr>
              <a:t>Alle som skal søke må opprette bruker i </a:t>
            </a:r>
            <a:r>
              <a:rPr lang="nb-NO" sz="2000" dirty="0" err="1">
                <a:solidFill>
                  <a:srgbClr val="29358A"/>
                </a:solidFill>
                <a:latin typeface="Calibri" panose="020F0502020204030204"/>
              </a:rPr>
              <a:t>Damnett</a:t>
            </a:r>
            <a:r>
              <a:rPr lang="nb-NO" sz="2000" dirty="0">
                <a:solidFill>
                  <a:srgbClr val="29358A"/>
                </a:solidFill>
                <a:latin typeface="Calibri" panose="020F0502020204030204"/>
              </a:rPr>
              <a:t>.</a:t>
            </a:r>
            <a:endParaRPr kumimoji="0" lang="nb-NO" sz="2000" b="0" i="0" u="none" strike="noStrike" kern="1200" cap="none" spc="0" normalizeH="0" baseline="0" noProof="0" dirty="0">
              <a:ln>
                <a:noFill/>
              </a:ln>
              <a:solidFill>
                <a:srgbClr val="29358A"/>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2000" b="0" i="0" u="none" strike="noStrike" kern="1200" cap="none" spc="0" normalizeH="0" baseline="0" noProof="0" dirty="0">
              <a:ln>
                <a:noFill/>
              </a:ln>
              <a:solidFill>
                <a:srgbClr val="29358A"/>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29358A"/>
                </a:solidFill>
                <a:effectLst/>
                <a:uLnTx/>
                <a:uFillTx/>
                <a:latin typeface="Calibri" panose="020F0502020204030204"/>
                <a:ea typeface="+mn-ea"/>
                <a:cs typeface="+mn-cs"/>
              </a:rPr>
              <a:t>Søknaden opprettes sentralt i </a:t>
            </a:r>
            <a:r>
              <a:rPr lang="nb-NO" sz="2000" dirty="0">
                <a:solidFill>
                  <a:srgbClr val="29358A"/>
                </a:solidFill>
                <a:latin typeface="Calibri" panose="020F0502020204030204"/>
              </a:rPr>
              <a:t>organisasjonen, som knytter den til søker/prosjektleder.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2000" b="0" i="0" u="none" strike="noStrike" kern="1200" cap="none" spc="0" normalizeH="0" baseline="0" noProof="0" dirty="0">
              <a:ln>
                <a:noFill/>
              </a:ln>
              <a:solidFill>
                <a:srgbClr val="29358A"/>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29358A"/>
                </a:solidFill>
                <a:effectLst/>
                <a:uLnTx/>
                <a:uFillTx/>
                <a:latin typeface="Calibri" panose="020F0502020204030204"/>
                <a:ea typeface="+mn-ea"/>
                <a:cs typeface="+mn-cs"/>
              </a:rPr>
              <a:t>Les </a:t>
            </a:r>
            <a:r>
              <a:rPr kumimoji="0" lang="nb-NO" sz="2000" b="0" i="0" u="none" strike="noStrike" kern="1200" cap="none" spc="0" normalizeH="0" baseline="0" noProof="0" dirty="0" err="1">
                <a:ln>
                  <a:noFill/>
                </a:ln>
                <a:solidFill>
                  <a:srgbClr val="29358A"/>
                </a:solidFill>
                <a:effectLst/>
                <a:uLnTx/>
                <a:uFillTx/>
                <a:latin typeface="Calibri" panose="020F0502020204030204"/>
                <a:ea typeface="+mn-ea"/>
                <a:cs typeface="+mn-cs"/>
              </a:rPr>
              <a:t>utlysnin</a:t>
            </a:r>
            <a:r>
              <a:rPr lang="nb-NO" sz="2000" dirty="0">
                <a:solidFill>
                  <a:srgbClr val="29358A"/>
                </a:solidFill>
                <a:latin typeface="Calibri" panose="020F0502020204030204"/>
              </a:rPr>
              <a:t>gen og brukerveiledningen nøye.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2000" dirty="0">
              <a:solidFill>
                <a:srgbClr val="29358A"/>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2000" dirty="0">
                <a:solidFill>
                  <a:srgbClr val="29358A"/>
                </a:solidFill>
                <a:latin typeface="Calibri" panose="020F0502020204030204"/>
              </a:rPr>
              <a:t>Søker/prosjektleder sender selv inn søknaden til Stiftelsen Dam, og får bekreftelse på epost på at den er sendt inn.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2000" b="0" i="0" u="none" strike="noStrike" kern="1200" cap="none" spc="0" normalizeH="0" baseline="0" noProof="0" dirty="0">
              <a:ln>
                <a:noFill/>
              </a:ln>
              <a:solidFill>
                <a:srgbClr val="29358A"/>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2000" b="0" i="0" u="none" strike="noStrike" kern="1200" cap="none" spc="0" normalizeH="0" baseline="0" noProof="0" dirty="0">
              <a:ln>
                <a:noFill/>
              </a:ln>
              <a:solidFill>
                <a:srgbClr val="29358A"/>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2000" b="0" i="0" u="none" strike="noStrike" kern="1200" cap="none" spc="0" normalizeH="0" baseline="0" noProof="0" dirty="0">
              <a:ln>
                <a:noFill/>
              </a:ln>
              <a:solidFill>
                <a:srgbClr val="29358A"/>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2000" b="0" i="0" u="none" strike="noStrike" kern="1200" cap="none" spc="0" normalizeH="0" baseline="0" noProof="0" dirty="0">
              <a:ln>
                <a:noFill/>
              </a:ln>
              <a:solidFill>
                <a:srgbClr val="29358A"/>
              </a:solidFill>
              <a:effectLst/>
              <a:uLnTx/>
              <a:uFillTx/>
              <a:latin typeface="Calibri" panose="020F0502020204030204"/>
              <a:ea typeface="+mn-ea"/>
              <a:cs typeface="+mn-cs"/>
            </a:endParaRPr>
          </a:p>
        </p:txBody>
      </p:sp>
      <p:pic>
        <p:nvPicPr>
          <p:cNvPr id="9" name="Bilde 8">
            <a:extLst>
              <a:ext uri="{FF2B5EF4-FFF2-40B4-BE49-F238E27FC236}">
                <a16:creationId xmlns:a16="http://schemas.microsoft.com/office/drawing/2014/main" id="{3A0F6D91-A9A0-0D4E-8838-D1E025957515}"/>
              </a:ext>
            </a:extLst>
          </p:cNvPr>
          <p:cNvPicPr>
            <a:picLocks noChangeAspect="1"/>
          </p:cNvPicPr>
          <p:nvPr/>
        </p:nvPicPr>
        <p:blipFill>
          <a:blip r:embed="rId3"/>
          <a:stretch>
            <a:fillRect/>
          </a:stretch>
        </p:blipFill>
        <p:spPr>
          <a:xfrm>
            <a:off x="10324040" y="158358"/>
            <a:ext cx="1572598" cy="1572598"/>
          </a:xfrm>
          <a:prstGeom prst="rect">
            <a:avLst/>
          </a:prstGeom>
        </p:spPr>
      </p:pic>
      <p:sp>
        <p:nvSpPr>
          <p:cNvPr id="11" name="TekstSylinder 10">
            <a:extLst>
              <a:ext uri="{FF2B5EF4-FFF2-40B4-BE49-F238E27FC236}">
                <a16:creationId xmlns:a16="http://schemas.microsoft.com/office/drawing/2014/main" id="{AC8254F2-C84C-EB4F-BEF3-72E690723958}"/>
              </a:ext>
            </a:extLst>
          </p:cNvPr>
          <p:cNvSpPr txBox="1"/>
          <p:nvPr/>
        </p:nvSpPr>
        <p:spPr>
          <a:xfrm>
            <a:off x="520132" y="282937"/>
            <a:ext cx="1047881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0" b="0" i="0" u="none" strike="noStrike" kern="1200" cap="none" spc="0" normalizeH="0" baseline="0" noProof="0" dirty="0">
                <a:ln>
                  <a:noFill/>
                </a:ln>
                <a:solidFill>
                  <a:srgbClr val="29358A"/>
                </a:solidFill>
                <a:effectLst/>
                <a:uLnTx/>
                <a:uFillTx/>
                <a:latin typeface="Calibri Light" panose="020F0302020204030204"/>
                <a:ea typeface="+mn-ea"/>
                <a:cs typeface="+mn-cs"/>
              </a:rPr>
              <a:t>Hvordan søke?</a:t>
            </a:r>
          </a:p>
        </p:txBody>
      </p:sp>
      <p:pic>
        <p:nvPicPr>
          <p:cNvPr id="2" name="Bilde 1">
            <a:extLst>
              <a:ext uri="{FF2B5EF4-FFF2-40B4-BE49-F238E27FC236}">
                <a16:creationId xmlns:a16="http://schemas.microsoft.com/office/drawing/2014/main" id="{6DFD7445-1962-DFB1-A7F8-FC8AC323AA74}"/>
              </a:ext>
            </a:extLst>
          </p:cNvPr>
          <p:cNvPicPr>
            <a:picLocks noChangeAspect="1"/>
          </p:cNvPicPr>
          <p:nvPr/>
        </p:nvPicPr>
        <p:blipFill>
          <a:blip r:embed="rId4"/>
          <a:stretch>
            <a:fillRect/>
          </a:stretch>
        </p:blipFill>
        <p:spPr>
          <a:xfrm>
            <a:off x="7150613" y="2303913"/>
            <a:ext cx="3959726" cy="266126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766121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Rett linje 5">
            <a:extLst>
              <a:ext uri="{FF2B5EF4-FFF2-40B4-BE49-F238E27FC236}">
                <a16:creationId xmlns:a16="http://schemas.microsoft.com/office/drawing/2014/main" id="{678772C2-52A1-4C49-B5C8-D7F9132D487A}"/>
              </a:ext>
            </a:extLst>
          </p:cNvPr>
          <p:cNvCxnSpPr>
            <a:cxnSpLocks/>
          </p:cNvCxnSpPr>
          <p:nvPr/>
        </p:nvCxnSpPr>
        <p:spPr>
          <a:xfrm flipV="1">
            <a:off x="520132" y="1730956"/>
            <a:ext cx="4110824" cy="20310"/>
          </a:xfrm>
          <a:prstGeom prst="line">
            <a:avLst/>
          </a:prstGeom>
          <a:ln>
            <a:solidFill>
              <a:srgbClr val="29358A"/>
            </a:solidFill>
          </a:ln>
        </p:spPr>
        <p:style>
          <a:lnRef idx="1">
            <a:schemeClr val="accent1"/>
          </a:lnRef>
          <a:fillRef idx="0">
            <a:schemeClr val="accent1"/>
          </a:fillRef>
          <a:effectRef idx="0">
            <a:schemeClr val="accent1"/>
          </a:effectRef>
          <a:fontRef idx="minor">
            <a:schemeClr val="tx1"/>
          </a:fontRef>
        </p:style>
      </p:cxnSp>
      <p:sp>
        <p:nvSpPr>
          <p:cNvPr id="7" name="TekstSylinder 6">
            <a:extLst>
              <a:ext uri="{FF2B5EF4-FFF2-40B4-BE49-F238E27FC236}">
                <a16:creationId xmlns:a16="http://schemas.microsoft.com/office/drawing/2014/main" id="{B8CBC7A6-39E3-B043-9B24-533131EFFB7B}"/>
              </a:ext>
            </a:extLst>
          </p:cNvPr>
          <p:cNvSpPr txBox="1"/>
          <p:nvPr/>
        </p:nvSpPr>
        <p:spPr>
          <a:xfrm>
            <a:off x="840814" y="2437873"/>
            <a:ext cx="5986916" cy="4093428"/>
          </a:xfrm>
          <a:prstGeom prst="rect">
            <a:avLst/>
          </a:prstGeom>
          <a:noFill/>
        </p:spPr>
        <p:txBody>
          <a:bodyPr wrap="square" rtlCol="0">
            <a:spAutoFit/>
          </a:bodyPr>
          <a:lstStyle/>
          <a:p>
            <a:pPr marL="342900" indent="-342900">
              <a:buFont typeface="Arial" panose="020B0604020202020204" pitchFamily="34" charset="0"/>
              <a:buChar char="•"/>
            </a:pPr>
            <a:r>
              <a:rPr lang="nb-NO" sz="2000" dirty="0">
                <a:solidFill>
                  <a:srgbClr val="29358A"/>
                </a:solidFill>
                <a:latin typeface="Calibri" panose="020F0502020204030204"/>
              </a:rPr>
              <a:t>Først en administrativ screening</a:t>
            </a:r>
            <a:endParaRPr kumimoji="0" lang="nb-NO" sz="2000" b="0" i="0" u="none" strike="noStrike" kern="1200" cap="none" spc="0" normalizeH="0" baseline="0" noProof="0" dirty="0">
              <a:ln>
                <a:noFill/>
              </a:ln>
              <a:solidFill>
                <a:srgbClr val="29358A"/>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2000" b="0" i="0" u="none" strike="noStrike" kern="1200" cap="none" spc="0" normalizeH="0" baseline="0" noProof="0" dirty="0">
              <a:ln>
                <a:noFill/>
              </a:ln>
              <a:solidFill>
                <a:srgbClr val="29358A"/>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29358A"/>
                </a:solidFill>
                <a:effectLst/>
                <a:uLnTx/>
                <a:uFillTx/>
                <a:latin typeface="Calibri" panose="020F0502020204030204"/>
                <a:ea typeface="+mn-ea"/>
                <a:cs typeface="+mn-cs"/>
              </a:rPr>
              <a:t>Deretter vurderer et eksternt fagutvalg søknaden.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2000" dirty="0">
              <a:solidFill>
                <a:srgbClr val="29358A"/>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2000" dirty="0">
                <a:solidFill>
                  <a:srgbClr val="29358A"/>
                </a:solidFill>
                <a:latin typeface="Calibri" panose="020F0502020204030204"/>
              </a:rPr>
              <a:t>I Ekspress får hver enkelt søknad to vurderinger.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2000" b="0" i="0" u="none" strike="noStrike" kern="1200" cap="none" spc="0" normalizeH="0" baseline="0" noProof="0" dirty="0">
              <a:ln>
                <a:noFill/>
              </a:ln>
              <a:solidFill>
                <a:srgbClr val="29358A"/>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29358A"/>
                </a:solidFill>
                <a:effectLst/>
                <a:uLnTx/>
                <a:uFillTx/>
                <a:latin typeface="Calibri" panose="020F0502020204030204"/>
                <a:ea typeface="+mn-ea"/>
                <a:cs typeface="+mn-cs"/>
              </a:rPr>
              <a:t>Vedtak om innvilgelse eller avslag, og offentliggjøring av dette hver uke.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2000" dirty="0">
              <a:solidFill>
                <a:srgbClr val="29358A"/>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29358A"/>
                </a:solidFill>
                <a:effectLst/>
                <a:uLnTx/>
                <a:uFillTx/>
                <a:latin typeface="Calibri" panose="020F0502020204030204"/>
                <a:ea typeface="+mn-ea"/>
                <a:cs typeface="+mn-cs"/>
              </a:rPr>
              <a:t>Se gjerne mer på </a:t>
            </a:r>
            <a:r>
              <a:rPr kumimoji="0" lang="nb-NO" sz="2000" b="1" i="0" u="none" strike="noStrike" kern="1200" cap="none" spc="0" normalizeH="0" baseline="0" noProof="0" dirty="0" err="1">
                <a:ln>
                  <a:noFill/>
                </a:ln>
                <a:solidFill>
                  <a:srgbClr val="29358A"/>
                </a:solidFill>
                <a:effectLst/>
                <a:uLnTx/>
                <a:uFillTx/>
                <a:latin typeface="Calibri" panose="020F0502020204030204"/>
                <a:ea typeface="+mn-ea"/>
                <a:cs typeface="+mn-cs"/>
              </a:rPr>
              <a:t>dam.no</a:t>
            </a:r>
            <a:r>
              <a:rPr kumimoji="0" lang="nb-NO" sz="2000" b="1" i="0" u="none" strike="noStrike" kern="1200" cap="none" spc="0" normalizeH="0" baseline="0" noProof="0" dirty="0">
                <a:ln>
                  <a:noFill/>
                </a:ln>
                <a:solidFill>
                  <a:srgbClr val="29358A"/>
                </a:solidFill>
                <a:effectLst/>
                <a:uLnTx/>
                <a:uFillTx/>
                <a:latin typeface="Calibri" panose="020F0502020204030204"/>
                <a:ea typeface="+mn-ea"/>
                <a:cs typeface="+mn-cs"/>
              </a:rPr>
              <a:t>/ekspress</a:t>
            </a:r>
            <a:r>
              <a:rPr kumimoji="0" lang="nb-NO" sz="2000" b="0" i="0" u="none" strike="noStrike" kern="1200" cap="none" spc="0" normalizeH="0" baseline="0" noProof="0" dirty="0">
                <a:ln>
                  <a:noFill/>
                </a:ln>
                <a:solidFill>
                  <a:srgbClr val="29358A"/>
                </a:solidFill>
                <a:effectLst/>
                <a:uLnTx/>
                <a:uFillTx/>
                <a:latin typeface="Calibri" panose="020F0502020204030204"/>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2000" b="0" i="0" u="none" strike="noStrike" kern="1200" cap="none" spc="0" normalizeH="0" baseline="0" noProof="0" dirty="0">
              <a:ln>
                <a:noFill/>
              </a:ln>
              <a:solidFill>
                <a:srgbClr val="29358A"/>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2000" b="0" i="0" u="none" strike="noStrike" kern="1200" cap="none" spc="0" normalizeH="0" baseline="0" noProof="0" dirty="0">
              <a:ln>
                <a:noFill/>
              </a:ln>
              <a:solidFill>
                <a:srgbClr val="29358A"/>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2000" b="0" i="0" u="none" strike="noStrike" kern="1200" cap="none" spc="0" normalizeH="0" baseline="0" noProof="0" dirty="0">
              <a:ln>
                <a:noFill/>
              </a:ln>
              <a:solidFill>
                <a:srgbClr val="29358A"/>
              </a:solidFill>
              <a:effectLst/>
              <a:uLnTx/>
              <a:uFillTx/>
              <a:latin typeface="Calibri" panose="020F0502020204030204"/>
              <a:ea typeface="+mn-ea"/>
              <a:cs typeface="+mn-cs"/>
            </a:endParaRPr>
          </a:p>
        </p:txBody>
      </p:sp>
      <p:pic>
        <p:nvPicPr>
          <p:cNvPr id="9" name="Bilde 8">
            <a:extLst>
              <a:ext uri="{FF2B5EF4-FFF2-40B4-BE49-F238E27FC236}">
                <a16:creationId xmlns:a16="http://schemas.microsoft.com/office/drawing/2014/main" id="{3A0F6D91-A9A0-0D4E-8838-D1E025957515}"/>
              </a:ext>
            </a:extLst>
          </p:cNvPr>
          <p:cNvPicPr>
            <a:picLocks noChangeAspect="1"/>
          </p:cNvPicPr>
          <p:nvPr/>
        </p:nvPicPr>
        <p:blipFill>
          <a:blip r:embed="rId3"/>
          <a:stretch>
            <a:fillRect/>
          </a:stretch>
        </p:blipFill>
        <p:spPr>
          <a:xfrm>
            <a:off x="10324040" y="158358"/>
            <a:ext cx="1572598" cy="1572598"/>
          </a:xfrm>
          <a:prstGeom prst="rect">
            <a:avLst/>
          </a:prstGeom>
        </p:spPr>
      </p:pic>
      <p:sp>
        <p:nvSpPr>
          <p:cNvPr id="11" name="TekstSylinder 10">
            <a:extLst>
              <a:ext uri="{FF2B5EF4-FFF2-40B4-BE49-F238E27FC236}">
                <a16:creationId xmlns:a16="http://schemas.microsoft.com/office/drawing/2014/main" id="{AC8254F2-C84C-EB4F-BEF3-72E690723958}"/>
              </a:ext>
            </a:extLst>
          </p:cNvPr>
          <p:cNvSpPr txBox="1"/>
          <p:nvPr/>
        </p:nvSpPr>
        <p:spPr>
          <a:xfrm>
            <a:off x="520132" y="282937"/>
            <a:ext cx="1047881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0" b="0" i="0" u="none" strike="noStrike" kern="1200" cap="none" spc="0" normalizeH="0" baseline="0" noProof="0" dirty="0">
                <a:ln>
                  <a:noFill/>
                </a:ln>
                <a:solidFill>
                  <a:srgbClr val="29358A"/>
                </a:solidFill>
                <a:effectLst/>
                <a:uLnTx/>
                <a:uFillTx/>
                <a:latin typeface="Calibri Light" panose="020F0302020204030204"/>
                <a:ea typeface="+mn-ea"/>
                <a:cs typeface="+mn-cs"/>
              </a:rPr>
              <a:t>Søknadsbehandling</a:t>
            </a:r>
          </a:p>
        </p:txBody>
      </p:sp>
      <p:pic>
        <p:nvPicPr>
          <p:cNvPr id="2" name="Bilde 1">
            <a:extLst>
              <a:ext uri="{FF2B5EF4-FFF2-40B4-BE49-F238E27FC236}">
                <a16:creationId xmlns:a16="http://schemas.microsoft.com/office/drawing/2014/main" id="{6DFD7445-1962-DFB1-A7F8-FC8AC323AA74}"/>
              </a:ext>
            </a:extLst>
          </p:cNvPr>
          <p:cNvPicPr>
            <a:picLocks noChangeAspect="1"/>
          </p:cNvPicPr>
          <p:nvPr/>
        </p:nvPicPr>
        <p:blipFill>
          <a:blip r:embed="rId4"/>
          <a:stretch>
            <a:fillRect/>
          </a:stretch>
        </p:blipFill>
        <p:spPr>
          <a:xfrm>
            <a:off x="7150613" y="2303913"/>
            <a:ext cx="3959726" cy="266126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4483856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3E5CF357-1285-894A-B4C5-B96E23FF5FA3}"/>
              </a:ext>
            </a:extLst>
          </p:cNvPr>
          <p:cNvSpPr txBox="1"/>
          <p:nvPr/>
        </p:nvSpPr>
        <p:spPr>
          <a:xfrm>
            <a:off x="856592" y="871598"/>
            <a:ext cx="1047881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0" b="0" i="0" u="none" strike="noStrike" kern="1200" cap="none" spc="0" normalizeH="0" baseline="0" noProof="0" dirty="0">
                <a:ln>
                  <a:noFill/>
                </a:ln>
                <a:solidFill>
                  <a:srgbClr val="29358A"/>
                </a:solidFill>
                <a:effectLst/>
                <a:uLnTx/>
                <a:uFillTx/>
                <a:latin typeface="Calibri Light" panose="020F0302020204030204"/>
                <a:ea typeface="+mn-ea"/>
                <a:cs typeface="+mn-cs"/>
              </a:rPr>
              <a:t>Hva ser </a:t>
            </a:r>
            <a:r>
              <a:rPr lang="nb-NO" sz="8000" dirty="0" smtClean="0">
                <a:solidFill>
                  <a:srgbClr val="29358A"/>
                </a:solidFill>
                <a:latin typeface="Calibri Light" panose="020F0302020204030204"/>
              </a:rPr>
              <a:t>vi</a:t>
            </a:r>
            <a:r>
              <a:rPr kumimoji="0" lang="nb-NO" sz="8000" b="0" i="0" u="none" strike="noStrike" kern="1200" cap="none" spc="0" normalizeH="0" baseline="0" noProof="0" dirty="0" smtClean="0">
                <a:ln>
                  <a:noFill/>
                </a:ln>
                <a:solidFill>
                  <a:srgbClr val="29358A"/>
                </a:solidFill>
                <a:effectLst/>
                <a:uLnTx/>
                <a:uFillTx/>
                <a:latin typeface="Calibri Light" panose="020F0302020204030204"/>
                <a:ea typeface="+mn-ea"/>
                <a:cs typeface="+mn-cs"/>
              </a:rPr>
              <a:t> </a:t>
            </a:r>
            <a:r>
              <a:rPr kumimoji="0" lang="nb-NO" sz="8000" b="0" i="0" u="none" strike="noStrike" kern="1200" cap="none" spc="0" normalizeH="0" baseline="0" noProof="0" dirty="0">
                <a:ln>
                  <a:noFill/>
                </a:ln>
                <a:solidFill>
                  <a:srgbClr val="29358A"/>
                </a:solidFill>
                <a:effectLst/>
                <a:uLnTx/>
                <a:uFillTx/>
                <a:latin typeface="Calibri Light" panose="020F0302020204030204"/>
                <a:ea typeface="+mn-ea"/>
                <a:cs typeface="+mn-cs"/>
              </a:rPr>
              <a:t>etter?</a:t>
            </a:r>
          </a:p>
        </p:txBody>
      </p:sp>
      <p:cxnSp>
        <p:nvCxnSpPr>
          <p:cNvPr id="6" name="Rett linje 5">
            <a:extLst>
              <a:ext uri="{FF2B5EF4-FFF2-40B4-BE49-F238E27FC236}">
                <a16:creationId xmlns:a16="http://schemas.microsoft.com/office/drawing/2014/main" id="{678772C2-52A1-4C49-B5C8-D7F9132D487A}"/>
              </a:ext>
            </a:extLst>
          </p:cNvPr>
          <p:cNvCxnSpPr>
            <a:cxnSpLocks/>
          </p:cNvCxnSpPr>
          <p:nvPr/>
        </p:nvCxnSpPr>
        <p:spPr>
          <a:xfrm flipV="1">
            <a:off x="856592" y="2164572"/>
            <a:ext cx="4110824" cy="20310"/>
          </a:xfrm>
          <a:prstGeom prst="line">
            <a:avLst/>
          </a:prstGeom>
          <a:ln>
            <a:solidFill>
              <a:srgbClr val="29358A"/>
            </a:solidFill>
          </a:ln>
        </p:spPr>
        <p:style>
          <a:lnRef idx="1">
            <a:schemeClr val="accent1"/>
          </a:lnRef>
          <a:fillRef idx="0">
            <a:schemeClr val="accent1"/>
          </a:fillRef>
          <a:effectRef idx="0">
            <a:schemeClr val="accent1"/>
          </a:effectRef>
          <a:fontRef idx="minor">
            <a:schemeClr val="tx1"/>
          </a:fontRef>
        </p:style>
      </p:cxnSp>
      <p:sp>
        <p:nvSpPr>
          <p:cNvPr id="7" name="TekstSylinder 6">
            <a:extLst>
              <a:ext uri="{FF2B5EF4-FFF2-40B4-BE49-F238E27FC236}">
                <a16:creationId xmlns:a16="http://schemas.microsoft.com/office/drawing/2014/main" id="{B8CBC7A6-39E3-B043-9B24-533131EFFB7B}"/>
              </a:ext>
            </a:extLst>
          </p:cNvPr>
          <p:cNvSpPr txBox="1"/>
          <p:nvPr/>
        </p:nvSpPr>
        <p:spPr>
          <a:xfrm>
            <a:off x="856593" y="2880276"/>
            <a:ext cx="10478812" cy="335476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800" b="1" i="0" u="none" strike="noStrike" kern="1200" cap="none" spc="0" normalizeH="0" baseline="0" noProof="0" dirty="0">
                <a:ln>
                  <a:noFill/>
                </a:ln>
                <a:solidFill>
                  <a:srgbClr val="29358A"/>
                </a:solidFill>
                <a:effectLst/>
                <a:uLnTx/>
                <a:uFillTx/>
                <a:latin typeface="Calibri" panose="020F0502020204030204"/>
                <a:ea typeface="+mn-ea"/>
                <a:cs typeface="+mn-cs"/>
              </a:rPr>
              <a:t>Soliditet</a:t>
            </a:r>
            <a:r>
              <a:rPr kumimoji="0" lang="nb-NO" sz="2800" b="0" i="0" u="none" strike="noStrike" kern="1200" cap="none" spc="0" normalizeH="0" baseline="0" noProof="0" dirty="0">
                <a:ln>
                  <a:noFill/>
                </a:ln>
                <a:solidFill>
                  <a:srgbClr val="29358A"/>
                </a:solidFill>
                <a:effectLst/>
                <a:uLnTx/>
                <a:uFillTx/>
                <a:latin typeface="Calibri" panose="020F0502020204030204"/>
                <a:ea typeface="+mn-ea"/>
                <a:cs typeface="+mn-cs"/>
              </a:rPr>
              <a:t> – Kvalitet og nyskaping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800" b="1" i="0" u="none" strike="noStrike" kern="1200" cap="none" spc="0" normalizeH="0" baseline="0" noProof="0" dirty="0">
                <a:ln>
                  <a:noFill/>
                </a:ln>
                <a:solidFill>
                  <a:srgbClr val="29358A"/>
                </a:solidFill>
                <a:effectLst/>
                <a:uLnTx/>
                <a:uFillTx/>
                <a:latin typeface="Calibri" panose="020F0502020204030204"/>
                <a:ea typeface="+mn-ea"/>
                <a:cs typeface="+mn-cs"/>
              </a:rPr>
              <a:t>Virkning </a:t>
            </a:r>
            <a:r>
              <a:rPr kumimoji="0" lang="nb-NO" sz="2800" b="0" i="0" u="none" strike="noStrike" kern="1200" cap="none" spc="0" normalizeH="0" baseline="0" noProof="0" dirty="0">
                <a:ln>
                  <a:noFill/>
                </a:ln>
                <a:solidFill>
                  <a:srgbClr val="29358A"/>
                </a:solidFill>
                <a:effectLst/>
                <a:uLnTx/>
                <a:uFillTx/>
                <a:latin typeface="Calibri" panose="020F0502020204030204"/>
                <a:ea typeface="+mn-ea"/>
                <a:cs typeface="+mn-cs"/>
              </a:rPr>
              <a:t>– potensiell effekt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800" b="1" i="0" u="none" strike="noStrike" kern="1200" cap="none" spc="0" normalizeH="0" baseline="0" noProof="0" dirty="0">
                <a:ln>
                  <a:noFill/>
                </a:ln>
                <a:solidFill>
                  <a:srgbClr val="29358A"/>
                </a:solidFill>
                <a:effectLst/>
                <a:uLnTx/>
                <a:uFillTx/>
                <a:latin typeface="Calibri" panose="020F0502020204030204"/>
                <a:ea typeface="+mn-ea"/>
                <a:cs typeface="+mn-cs"/>
              </a:rPr>
              <a:t>Gjennomføring </a:t>
            </a:r>
            <a:r>
              <a:rPr kumimoji="0" lang="nb-NO" sz="2800" b="0" i="0" u="none" strike="noStrike" kern="1200" cap="none" spc="0" normalizeH="0" baseline="0" noProof="0" dirty="0">
                <a:ln>
                  <a:noFill/>
                </a:ln>
                <a:solidFill>
                  <a:srgbClr val="29358A"/>
                </a:solidFill>
                <a:effectLst/>
                <a:uLnTx/>
                <a:uFillTx/>
                <a:latin typeface="Calibri" panose="020F0502020204030204"/>
                <a:ea typeface="+mn-ea"/>
                <a:cs typeface="+mn-cs"/>
              </a:rPr>
              <a:t>– realistisk plan for gjennomføring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800" b="1" i="0" u="none" strike="noStrike" kern="1200" cap="none" spc="0" normalizeH="0" baseline="0" noProof="0" dirty="0">
                <a:ln>
                  <a:noFill/>
                </a:ln>
                <a:solidFill>
                  <a:srgbClr val="29358A"/>
                </a:solidFill>
                <a:effectLst/>
                <a:uLnTx/>
                <a:uFillTx/>
                <a:latin typeface="Calibri" panose="020F0502020204030204"/>
                <a:ea typeface="+mn-ea"/>
                <a:cs typeface="+mn-cs"/>
              </a:rPr>
              <a:t>Stiftelsen Dams </a:t>
            </a:r>
            <a:r>
              <a:rPr kumimoji="0" lang="nb-NO" sz="2800" b="1" i="0" u="none" strike="noStrike" kern="1200" cap="none" spc="0" normalizeH="0" baseline="0" noProof="0" dirty="0" smtClean="0">
                <a:ln>
                  <a:noFill/>
                </a:ln>
                <a:solidFill>
                  <a:srgbClr val="29358A"/>
                </a:solidFill>
                <a:effectLst/>
                <a:uLnTx/>
                <a:uFillTx/>
                <a:latin typeface="Calibri" panose="020F0502020204030204"/>
                <a:ea typeface="+mn-ea"/>
                <a:cs typeface="+mn-cs"/>
              </a:rPr>
              <a:t>prioriteringer i Ekspress:</a:t>
            </a:r>
            <a:endParaRPr lang="nb-NO" sz="2800" dirty="0">
              <a:solidFill>
                <a:srgbClr val="29358A"/>
              </a:solidFill>
              <a:latin typeface="Calibri" panose="020F0502020204030204"/>
            </a:endParaRPr>
          </a:p>
          <a:p>
            <a:pPr marL="914400" lvl="1" indent="-457200">
              <a:buFont typeface="Wingdings" panose="05000000000000000000" pitchFamily="2" charset="2"/>
              <a:buChar char="Ø"/>
              <a:defRPr/>
            </a:pPr>
            <a:r>
              <a:rPr lang="nb-NO" sz="2500" dirty="0" smtClean="0">
                <a:solidFill>
                  <a:srgbClr val="29358A"/>
                </a:solidFill>
              </a:rPr>
              <a:t>Frivillighet </a:t>
            </a:r>
            <a:r>
              <a:rPr lang="nb-NO" sz="2500" dirty="0">
                <a:solidFill>
                  <a:srgbClr val="29358A"/>
                </a:solidFill>
              </a:rPr>
              <a:t>og tilrettelegging av frivillighet.</a:t>
            </a:r>
          </a:p>
          <a:p>
            <a:pPr marL="914400" lvl="1" indent="-457200">
              <a:buFont typeface="Wingdings" panose="05000000000000000000" pitchFamily="2" charset="2"/>
              <a:buChar char="Ø"/>
              <a:defRPr/>
            </a:pPr>
            <a:r>
              <a:rPr lang="nb-NO" sz="2500" dirty="0" smtClean="0">
                <a:solidFill>
                  <a:srgbClr val="29358A"/>
                </a:solidFill>
              </a:rPr>
              <a:t>Brukerinvolvering </a:t>
            </a:r>
            <a:r>
              <a:rPr lang="nb-NO" sz="2500" dirty="0">
                <a:solidFill>
                  <a:srgbClr val="29358A"/>
                </a:solidFill>
              </a:rPr>
              <a:t>og at prosjektet eller tiltaket har nærhet til bruker. </a:t>
            </a:r>
          </a:p>
          <a:p>
            <a:pPr marL="914400" lvl="1" indent="-457200">
              <a:buFont typeface="Wingdings" panose="05000000000000000000" pitchFamily="2" charset="2"/>
              <a:buChar char="Ø"/>
              <a:defRPr/>
            </a:pPr>
            <a:r>
              <a:rPr lang="nb-NO" sz="2500" dirty="0" smtClean="0">
                <a:solidFill>
                  <a:srgbClr val="29358A"/>
                </a:solidFill>
              </a:rPr>
              <a:t>Stimulering </a:t>
            </a:r>
            <a:r>
              <a:rPr lang="nb-NO" sz="2500" dirty="0">
                <a:solidFill>
                  <a:srgbClr val="29358A"/>
                </a:solidFill>
              </a:rPr>
              <a:t>til engasjement og </a:t>
            </a:r>
            <a:r>
              <a:rPr lang="nb-NO" sz="2500" dirty="0" err="1">
                <a:solidFill>
                  <a:srgbClr val="29358A"/>
                </a:solidFill>
              </a:rPr>
              <a:t>ildsjelaktivitet</a:t>
            </a:r>
            <a:r>
              <a:rPr lang="nb-NO" sz="2500" dirty="0">
                <a:solidFill>
                  <a:srgbClr val="29358A"/>
                </a:solidFill>
              </a:rPr>
              <a:t> lokalt.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2500" b="0" i="0" u="none" strike="noStrike" kern="1200" cap="none" spc="0" normalizeH="0" baseline="0" noProof="0" dirty="0">
              <a:ln>
                <a:noFill/>
              </a:ln>
              <a:solidFill>
                <a:srgbClr val="29358A"/>
              </a:solidFill>
              <a:effectLst/>
              <a:uLnTx/>
              <a:uFillTx/>
              <a:latin typeface="Calibri" panose="020F0502020204030204"/>
              <a:ea typeface="+mn-ea"/>
              <a:cs typeface="+mn-cs"/>
            </a:endParaRPr>
          </a:p>
        </p:txBody>
      </p:sp>
      <p:pic>
        <p:nvPicPr>
          <p:cNvPr id="9" name="Bilde 8">
            <a:extLst>
              <a:ext uri="{FF2B5EF4-FFF2-40B4-BE49-F238E27FC236}">
                <a16:creationId xmlns:a16="http://schemas.microsoft.com/office/drawing/2014/main" id="{3A0F6D91-A9A0-0D4E-8838-D1E025957515}"/>
              </a:ext>
            </a:extLst>
          </p:cNvPr>
          <p:cNvPicPr>
            <a:picLocks noChangeAspect="1"/>
          </p:cNvPicPr>
          <p:nvPr/>
        </p:nvPicPr>
        <p:blipFill>
          <a:blip r:embed="rId3"/>
          <a:stretch>
            <a:fillRect/>
          </a:stretch>
        </p:blipFill>
        <p:spPr>
          <a:xfrm>
            <a:off x="10324040" y="158358"/>
            <a:ext cx="1572598" cy="1572598"/>
          </a:xfrm>
          <a:prstGeom prst="rect">
            <a:avLst/>
          </a:prstGeom>
        </p:spPr>
      </p:pic>
    </p:spTree>
    <p:extLst>
      <p:ext uri="{BB962C8B-B14F-4D97-AF65-F5344CB8AC3E}">
        <p14:creationId xmlns:p14="http://schemas.microsoft.com/office/powerpoint/2010/main" val="3116231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Rett linje 5">
            <a:extLst>
              <a:ext uri="{FF2B5EF4-FFF2-40B4-BE49-F238E27FC236}">
                <a16:creationId xmlns:a16="http://schemas.microsoft.com/office/drawing/2014/main" id="{678772C2-52A1-4C49-B5C8-D7F9132D487A}"/>
              </a:ext>
            </a:extLst>
          </p:cNvPr>
          <p:cNvCxnSpPr>
            <a:cxnSpLocks/>
          </p:cNvCxnSpPr>
          <p:nvPr/>
        </p:nvCxnSpPr>
        <p:spPr>
          <a:xfrm flipV="1">
            <a:off x="856591" y="2150076"/>
            <a:ext cx="4110824" cy="20310"/>
          </a:xfrm>
          <a:prstGeom prst="line">
            <a:avLst/>
          </a:prstGeom>
          <a:ln>
            <a:solidFill>
              <a:srgbClr val="29358A"/>
            </a:solidFill>
          </a:ln>
        </p:spPr>
        <p:style>
          <a:lnRef idx="1">
            <a:schemeClr val="accent1"/>
          </a:lnRef>
          <a:fillRef idx="0">
            <a:schemeClr val="accent1"/>
          </a:fillRef>
          <a:effectRef idx="0">
            <a:schemeClr val="accent1"/>
          </a:effectRef>
          <a:fontRef idx="minor">
            <a:schemeClr val="tx1"/>
          </a:fontRef>
        </p:style>
      </p:cxnSp>
      <p:pic>
        <p:nvPicPr>
          <p:cNvPr id="9" name="Bilde 8">
            <a:extLst>
              <a:ext uri="{FF2B5EF4-FFF2-40B4-BE49-F238E27FC236}">
                <a16:creationId xmlns:a16="http://schemas.microsoft.com/office/drawing/2014/main" id="{3A0F6D91-A9A0-0D4E-8838-D1E025957515}"/>
              </a:ext>
            </a:extLst>
          </p:cNvPr>
          <p:cNvPicPr>
            <a:picLocks noChangeAspect="1"/>
          </p:cNvPicPr>
          <p:nvPr/>
        </p:nvPicPr>
        <p:blipFill>
          <a:blip r:embed="rId3"/>
          <a:stretch>
            <a:fillRect/>
          </a:stretch>
        </p:blipFill>
        <p:spPr>
          <a:xfrm>
            <a:off x="10324040" y="158358"/>
            <a:ext cx="1572598" cy="1572598"/>
          </a:xfrm>
          <a:prstGeom prst="rect">
            <a:avLst/>
          </a:prstGeom>
        </p:spPr>
      </p:pic>
      <p:sp>
        <p:nvSpPr>
          <p:cNvPr id="11" name="TekstSylinder 10">
            <a:extLst>
              <a:ext uri="{FF2B5EF4-FFF2-40B4-BE49-F238E27FC236}">
                <a16:creationId xmlns:a16="http://schemas.microsoft.com/office/drawing/2014/main" id="{AC8254F2-C84C-EB4F-BEF3-72E690723958}"/>
              </a:ext>
            </a:extLst>
          </p:cNvPr>
          <p:cNvSpPr txBox="1"/>
          <p:nvPr/>
        </p:nvSpPr>
        <p:spPr>
          <a:xfrm>
            <a:off x="856591" y="846947"/>
            <a:ext cx="1047881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0" b="0" i="0" u="none" strike="noStrike" kern="1200" cap="none" spc="0" normalizeH="0" baseline="0" noProof="0" dirty="0">
                <a:ln>
                  <a:noFill/>
                </a:ln>
                <a:solidFill>
                  <a:srgbClr val="29358A"/>
                </a:solidFill>
                <a:effectLst/>
                <a:uLnTx/>
                <a:uFillTx/>
                <a:latin typeface="Calibri Light" panose="020F0302020204030204"/>
                <a:ea typeface="+mn-ea"/>
                <a:cs typeface="+mn-cs"/>
              </a:rPr>
              <a:t>10 søketips</a:t>
            </a:r>
          </a:p>
        </p:txBody>
      </p:sp>
      <p:graphicFrame>
        <p:nvGraphicFramePr>
          <p:cNvPr id="4" name="Diagram 3">
            <a:extLst>
              <a:ext uri="{FF2B5EF4-FFF2-40B4-BE49-F238E27FC236}">
                <a16:creationId xmlns:a16="http://schemas.microsoft.com/office/drawing/2014/main" id="{BEBC44C9-598E-8BBE-8E24-176173F55EBF}"/>
              </a:ext>
            </a:extLst>
          </p:cNvPr>
          <p:cNvGraphicFramePr/>
          <p:nvPr/>
        </p:nvGraphicFramePr>
        <p:xfrm>
          <a:off x="-193188" y="2717725"/>
          <a:ext cx="6289183" cy="5992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 7">
            <a:extLst>
              <a:ext uri="{FF2B5EF4-FFF2-40B4-BE49-F238E27FC236}">
                <a16:creationId xmlns:a16="http://schemas.microsoft.com/office/drawing/2014/main" id="{766449CF-0A2B-2168-EFEF-F4D2A1F05134}"/>
              </a:ext>
            </a:extLst>
          </p:cNvPr>
          <p:cNvGraphicFramePr/>
          <p:nvPr/>
        </p:nvGraphicFramePr>
        <p:xfrm>
          <a:off x="-193187" y="3477654"/>
          <a:ext cx="6289182" cy="59924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3" name="Diagram 12">
            <a:extLst>
              <a:ext uri="{FF2B5EF4-FFF2-40B4-BE49-F238E27FC236}">
                <a16:creationId xmlns:a16="http://schemas.microsoft.com/office/drawing/2014/main" id="{2E13AE5F-94A5-99FD-0480-CAAE506A7353}"/>
              </a:ext>
            </a:extLst>
          </p:cNvPr>
          <p:cNvGraphicFramePr/>
          <p:nvPr/>
        </p:nvGraphicFramePr>
        <p:xfrm>
          <a:off x="-193188" y="4214486"/>
          <a:ext cx="6289183" cy="599247"/>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4" name="Diagram 13">
            <a:extLst>
              <a:ext uri="{FF2B5EF4-FFF2-40B4-BE49-F238E27FC236}">
                <a16:creationId xmlns:a16="http://schemas.microsoft.com/office/drawing/2014/main" id="{BB0197AE-3740-014E-F96B-9608453C584D}"/>
              </a:ext>
            </a:extLst>
          </p:cNvPr>
          <p:cNvGraphicFramePr/>
          <p:nvPr/>
        </p:nvGraphicFramePr>
        <p:xfrm>
          <a:off x="-102931" y="4964061"/>
          <a:ext cx="6289183" cy="599247"/>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18" name="Diagram 17">
            <a:extLst>
              <a:ext uri="{FF2B5EF4-FFF2-40B4-BE49-F238E27FC236}">
                <a16:creationId xmlns:a16="http://schemas.microsoft.com/office/drawing/2014/main" id="{BA09C172-9FB3-6BA0-B177-7B49A7DCFAEA}"/>
              </a:ext>
            </a:extLst>
          </p:cNvPr>
          <p:cNvGraphicFramePr/>
          <p:nvPr/>
        </p:nvGraphicFramePr>
        <p:xfrm>
          <a:off x="-102931" y="5722881"/>
          <a:ext cx="6289183" cy="599247"/>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aphicFrame>
        <p:nvGraphicFramePr>
          <p:cNvPr id="19" name="Diagram 18">
            <a:extLst>
              <a:ext uri="{FF2B5EF4-FFF2-40B4-BE49-F238E27FC236}">
                <a16:creationId xmlns:a16="http://schemas.microsoft.com/office/drawing/2014/main" id="{E06A0FAD-DCAE-3407-7030-8EE9E53534AA}"/>
              </a:ext>
            </a:extLst>
          </p:cNvPr>
          <p:cNvGraphicFramePr/>
          <p:nvPr/>
        </p:nvGraphicFramePr>
        <p:xfrm>
          <a:off x="5687352" y="2717724"/>
          <a:ext cx="6289183" cy="599247"/>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graphicFrame>
        <p:nvGraphicFramePr>
          <p:cNvPr id="20" name="Diagram 19">
            <a:extLst>
              <a:ext uri="{FF2B5EF4-FFF2-40B4-BE49-F238E27FC236}">
                <a16:creationId xmlns:a16="http://schemas.microsoft.com/office/drawing/2014/main" id="{D78FDA17-0110-31A8-6CB2-7B6AF1625C9F}"/>
              </a:ext>
            </a:extLst>
          </p:cNvPr>
          <p:cNvGraphicFramePr/>
          <p:nvPr/>
        </p:nvGraphicFramePr>
        <p:xfrm>
          <a:off x="5687352" y="3447557"/>
          <a:ext cx="6289183" cy="599247"/>
        </p:xfrm>
        <a:graphic>
          <a:graphicData uri="http://schemas.openxmlformats.org/drawingml/2006/diagram">
            <dgm:relIds xmlns:dgm="http://schemas.openxmlformats.org/drawingml/2006/diagram" xmlns:r="http://schemas.openxmlformats.org/officeDocument/2006/relationships" r:dm="rId34" r:lo="rId35" r:qs="rId36" r:cs="rId37"/>
          </a:graphicData>
        </a:graphic>
      </p:graphicFrame>
      <p:graphicFrame>
        <p:nvGraphicFramePr>
          <p:cNvPr id="21" name="Diagram 20">
            <a:extLst>
              <a:ext uri="{FF2B5EF4-FFF2-40B4-BE49-F238E27FC236}">
                <a16:creationId xmlns:a16="http://schemas.microsoft.com/office/drawing/2014/main" id="{592CDED2-4553-1EB6-E8FE-B4EFF7CA3BA1}"/>
              </a:ext>
            </a:extLst>
          </p:cNvPr>
          <p:cNvGraphicFramePr/>
          <p:nvPr/>
        </p:nvGraphicFramePr>
        <p:xfrm>
          <a:off x="5687352" y="4210991"/>
          <a:ext cx="6289183" cy="599247"/>
        </p:xfrm>
        <a:graphic>
          <a:graphicData uri="http://schemas.openxmlformats.org/drawingml/2006/diagram">
            <dgm:relIds xmlns:dgm="http://schemas.openxmlformats.org/drawingml/2006/diagram" xmlns:r="http://schemas.openxmlformats.org/officeDocument/2006/relationships" r:dm="rId39" r:lo="rId40" r:qs="rId41" r:cs="rId42"/>
          </a:graphicData>
        </a:graphic>
      </p:graphicFrame>
      <p:graphicFrame>
        <p:nvGraphicFramePr>
          <p:cNvPr id="22" name="Diagram 21">
            <a:extLst>
              <a:ext uri="{FF2B5EF4-FFF2-40B4-BE49-F238E27FC236}">
                <a16:creationId xmlns:a16="http://schemas.microsoft.com/office/drawing/2014/main" id="{EA48D6FE-0FA8-C439-6FCD-91984DD9844F}"/>
              </a:ext>
            </a:extLst>
          </p:cNvPr>
          <p:cNvGraphicFramePr/>
          <p:nvPr/>
        </p:nvGraphicFramePr>
        <p:xfrm>
          <a:off x="5687351" y="4935083"/>
          <a:ext cx="6289183" cy="599247"/>
        </p:xfrm>
        <a:graphic>
          <a:graphicData uri="http://schemas.openxmlformats.org/drawingml/2006/diagram">
            <dgm:relIds xmlns:dgm="http://schemas.openxmlformats.org/drawingml/2006/diagram" xmlns:r="http://schemas.openxmlformats.org/officeDocument/2006/relationships" r:dm="rId44" r:lo="rId45" r:qs="rId46" r:cs="rId47"/>
          </a:graphicData>
        </a:graphic>
      </p:graphicFrame>
      <p:graphicFrame>
        <p:nvGraphicFramePr>
          <p:cNvPr id="23" name="Diagram 22">
            <a:extLst>
              <a:ext uri="{FF2B5EF4-FFF2-40B4-BE49-F238E27FC236}">
                <a16:creationId xmlns:a16="http://schemas.microsoft.com/office/drawing/2014/main" id="{7845E1AB-C8E0-C823-F590-5631E83E2730}"/>
              </a:ext>
            </a:extLst>
          </p:cNvPr>
          <p:cNvGraphicFramePr/>
          <p:nvPr/>
        </p:nvGraphicFramePr>
        <p:xfrm>
          <a:off x="5687351" y="5655680"/>
          <a:ext cx="6289183" cy="599247"/>
        </p:xfrm>
        <a:graphic>
          <a:graphicData uri="http://schemas.openxmlformats.org/drawingml/2006/diagram">
            <dgm:relIds xmlns:dgm="http://schemas.openxmlformats.org/drawingml/2006/diagram" xmlns:r="http://schemas.openxmlformats.org/officeDocument/2006/relationships" r:dm="rId49" r:lo="rId50" r:qs="rId51" r:cs="rId52"/>
          </a:graphicData>
        </a:graphic>
      </p:graphicFrame>
    </p:spTree>
    <p:extLst>
      <p:ext uri="{BB962C8B-B14F-4D97-AF65-F5344CB8AC3E}">
        <p14:creationId xmlns:p14="http://schemas.microsoft.com/office/powerpoint/2010/main" val="30124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1+#ppt_w/2"/>
                                          </p:val>
                                        </p:tav>
                                        <p:tav tm="100000">
                                          <p:val>
                                            <p:strVal val="#ppt_x"/>
                                          </p:val>
                                        </p:tav>
                                      </p:tavLst>
                                    </p:anim>
                                    <p:anim calcmode="lin" valueType="num">
                                      <p:cBhvr additive="base">
                                        <p:cTn id="3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3"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1+#ppt_w/2"/>
                                          </p:val>
                                        </p:tav>
                                        <p:tav tm="100000">
                                          <p:val>
                                            <p:strVal val="#ppt_x"/>
                                          </p:val>
                                        </p:tav>
                                      </p:tavLst>
                                    </p:anim>
                                    <p:anim calcmode="lin" valueType="num">
                                      <p:cBhvr additive="base">
                                        <p:cTn id="5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6"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1+#ppt_w/2"/>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6"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1+#ppt_w/2"/>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8" grpId="0">
        <p:bldAsOne/>
      </p:bldGraphic>
      <p:bldGraphic spid="13" grpId="0">
        <p:bldAsOne/>
      </p:bldGraphic>
      <p:bldGraphic spid="14" grpId="0">
        <p:bldAsOne/>
      </p:bldGraphic>
      <p:bldGraphic spid="18" grpId="0">
        <p:bldAsOne/>
      </p:bldGraphic>
      <p:bldGraphic spid="19" grpId="0">
        <p:bldAsOne/>
      </p:bldGraphic>
      <p:bldGraphic spid="20" grpId="0">
        <p:bldAsOne/>
      </p:bldGraphic>
      <p:bldGraphic spid="21" grpId="0">
        <p:bldAsOne/>
      </p:bldGraphic>
      <p:bldGraphic spid="22" grpId="0">
        <p:bldAsOne/>
      </p:bldGraphic>
      <p:bldGraphic spid="2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solidFill>
                  <a:srgbClr val="0070C0"/>
                </a:solidFill>
              </a:rPr>
              <a:t>Brukerveiledningen</a:t>
            </a:r>
            <a:endParaRPr lang="nb-NO" dirty="0">
              <a:solidFill>
                <a:srgbClr val="0070C0"/>
              </a:solidFill>
            </a:endParaRPr>
          </a:p>
        </p:txBody>
      </p:sp>
      <p:sp>
        <p:nvSpPr>
          <p:cNvPr id="3" name="Plassholder for innhold 2"/>
          <p:cNvSpPr>
            <a:spLocks noGrp="1"/>
          </p:cNvSpPr>
          <p:nvPr>
            <p:ph idx="1"/>
          </p:nvPr>
        </p:nvSpPr>
        <p:spPr/>
        <p:txBody>
          <a:bodyPr/>
          <a:lstStyle/>
          <a:p>
            <a:pPr marL="0" indent="0">
              <a:buNone/>
            </a:pPr>
            <a:r>
              <a:rPr lang="nb-NO" dirty="0"/>
              <a:t>Anbefaler alle å ta en titt på denne, og bruke som </a:t>
            </a:r>
            <a:r>
              <a:rPr lang="nb-NO" dirty="0" smtClean="0"/>
              <a:t>oppslagsverk </a:t>
            </a:r>
            <a:endParaRPr lang="nb-NO" dirty="0"/>
          </a:p>
          <a:p>
            <a:pPr marL="0" indent="0">
              <a:buNone/>
            </a:pPr>
            <a:endParaRPr lang="nb-NO" dirty="0" smtClean="0"/>
          </a:p>
          <a:p>
            <a:pPr>
              <a:buClrTx/>
            </a:pPr>
            <a:r>
              <a:rPr lang="nb-NO" dirty="0" err="1" smtClean="0"/>
              <a:t>Scrolle</a:t>
            </a:r>
            <a:r>
              <a:rPr lang="nb-NO" dirty="0" smtClean="0"/>
              <a:t> </a:t>
            </a:r>
            <a:r>
              <a:rPr lang="nb-NO" dirty="0"/>
              <a:t>helt ned på </a:t>
            </a:r>
            <a:r>
              <a:rPr lang="nb-NO" dirty="0" smtClean="0"/>
              <a:t>siden </a:t>
            </a:r>
            <a:r>
              <a:rPr lang="nb-NO" b="1" dirty="0" smtClean="0"/>
              <a:t>dam.no</a:t>
            </a:r>
            <a:r>
              <a:rPr lang="nb-NO" dirty="0" smtClean="0"/>
              <a:t>, </a:t>
            </a:r>
            <a:r>
              <a:rPr lang="nb-NO" dirty="0"/>
              <a:t>og klikke på linken. </a:t>
            </a:r>
            <a:endParaRPr lang="nb-NO" dirty="0" smtClean="0"/>
          </a:p>
          <a:p>
            <a:pPr>
              <a:buClrTx/>
            </a:pPr>
            <a:r>
              <a:rPr lang="nb-NO" dirty="0"/>
              <a:t>S</a:t>
            </a:r>
            <a:r>
              <a:rPr lang="nb-NO" dirty="0" smtClean="0"/>
              <a:t>øk </a:t>
            </a:r>
            <a:r>
              <a:rPr lang="nb-NO" dirty="0"/>
              <a:t>den </a:t>
            </a:r>
            <a:r>
              <a:rPr lang="nb-NO" dirty="0" smtClean="0"/>
              <a:t>opp på </a:t>
            </a:r>
            <a:r>
              <a:rPr lang="nb-NO" b="1" dirty="0" smtClean="0"/>
              <a:t>dam.no</a:t>
            </a:r>
            <a:r>
              <a:rPr lang="nb-NO" dirty="0" smtClean="0"/>
              <a:t>.</a:t>
            </a:r>
          </a:p>
          <a:p>
            <a:pPr>
              <a:buClrTx/>
            </a:pPr>
            <a:r>
              <a:rPr lang="nb-NO" dirty="0" smtClean="0"/>
              <a:t>Fins også i søknadsskjemaet i </a:t>
            </a:r>
            <a:r>
              <a:rPr lang="nb-NO" b="1" dirty="0" smtClean="0"/>
              <a:t>damnett.no</a:t>
            </a:r>
          </a:p>
          <a:p>
            <a:pPr marL="0" indent="0">
              <a:buNone/>
            </a:pPr>
            <a:endParaRPr lang="nb-NO" dirty="0"/>
          </a:p>
          <a:p>
            <a:pPr marL="0" indent="0">
              <a:buNone/>
            </a:pPr>
            <a:r>
              <a:rPr lang="nb-NO" dirty="0" smtClean="0"/>
              <a:t> </a:t>
            </a:r>
            <a:endParaRPr lang="nb-NO" dirty="0"/>
          </a:p>
        </p:txBody>
      </p:sp>
    </p:spTree>
    <p:extLst>
      <p:ext uri="{BB962C8B-B14F-4D97-AF65-F5344CB8AC3E}">
        <p14:creationId xmlns:p14="http://schemas.microsoft.com/office/powerpoint/2010/main" val="362270988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4" id="{36B7EDA5-7DE0-7548-9554-7F928680F1A9}" vid="{6702D135-6F1B-5846-8801-35D848324198}"/>
    </a:ext>
  </a:extLst>
</a:theme>
</file>

<file path=ppt/theme/theme2.xml><?xml version="1.0" encoding="utf-8"?>
<a:theme xmlns:a="http://schemas.openxmlformats.org/drawingml/2006/main" name="Office-tema">
  <a:themeElements>
    <a:clrScheme name="CP Foreningen">
      <a:dk1>
        <a:sysClr val="windowText" lastClr="000000"/>
      </a:dk1>
      <a:lt1>
        <a:sysClr val="window" lastClr="FFFFFF"/>
      </a:lt1>
      <a:dk2>
        <a:srgbClr val="44546A"/>
      </a:dk2>
      <a:lt2>
        <a:srgbClr val="E7E6E6"/>
      </a:lt2>
      <a:accent1>
        <a:srgbClr val="D33352"/>
      </a:accent1>
      <a:accent2>
        <a:srgbClr val="0970B5"/>
      </a:accent2>
      <a:accent3>
        <a:srgbClr val="575757"/>
      </a:accent3>
      <a:accent4>
        <a:srgbClr val="FFC000"/>
      </a:accent4>
      <a:accent5>
        <a:srgbClr val="4472C4"/>
      </a:accent5>
      <a:accent6>
        <a:srgbClr val="70AD47"/>
      </a:accent6>
      <a:hlink>
        <a:srgbClr val="0563C1"/>
      </a:hlink>
      <a:folHlink>
        <a:srgbClr val="954F72"/>
      </a:folHlink>
    </a:clrScheme>
    <a:fontScheme name="CP Foreningen">
      <a:majorFont>
        <a:latin typeface="Texta Heavy"/>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_CPForeningen.potx" id="{1D9952DC-7C98-4F32-AAB5-AF491C57C25E}" vid="{4D0042C1-F576-4E01-878D-DA8685650302}"/>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595</TotalTime>
  <Words>1870</Words>
  <Application>Microsoft Office PowerPoint</Application>
  <PresentationFormat>Widescreen</PresentationFormat>
  <Paragraphs>172</Paragraphs>
  <Slides>16</Slides>
  <Notes>16</Notes>
  <HiddenSlides>0</HiddenSlides>
  <MMClips>0</MMClips>
  <ScaleCrop>false</ScaleCrop>
  <HeadingPairs>
    <vt:vector size="6" baseType="variant">
      <vt:variant>
        <vt:lpstr>Brukte skrifter</vt:lpstr>
      </vt:variant>
      <vt:variant>
        <vt:i4>8</vt:i4>
      </vt:variant>
      <vt:variant>
        <vt:lpstr>Tema</vt:lpstr>
      </vt:variant>
      <vt:variant>
        <vt:i4>2</vt:i4>
      </vt:variant>
      <vt:variant>
        <vt:lpstr>Lysbildetitler</vt:lpstr>
      </vt:variant>
      <vt:variant>
        <vt:i4>16</vt:i4>
      </vt:variant>
    </vt:vector>
  </HeadingPairs>
  <TitlesOfParts>
    <vt:vector size="26" baseType="lpstr">
      <vt:lpstr>Arial</vt:lpstr>
      <vt:lpstr>Calibri</vt:lpstr>
      <vt:lpstr>Calibri Light</vt:lpstr>
      <vt:lpstr>Georgia</vt:lpstr>
      <vt:lpstr>Texta</vt:lpstr>
      <vt:lpstr>Texta Heavy</vt:lpstr>
      <vt:lpstr>Texta Medium</vt:lpstr>
      <vt:lpstr>Wingdings</vt:lpstr>
      <vt:lpstr>1_Office-tema</vt:lpstr>
      <vt:lpstr>Office-tema</vt:lpstr>
      <vt:lpstr> Velkommen til nettmøte om Ekspress</vt:lpstr>
      <vt:lpstr>Vi skal se på: </vt:lpstr>
      <vt:lpstr>PowerPoint-presentasjon</vt:lpstr>
      <vt:lpstr>PowerPoint-presentasjon</vt:lpstr>
      <vt:lpstr>PowerPoint-presentasjon</vt:lpstr>
      <vt:lpstr>PowerPoint-presentasjon</vt:lpstr>
      <vt:lpstr>PowerPoint-presentasjon</vt:lpstr>
      <vt:lpstr>PowerPoint-presentasjon</vt:lpstr>
      <vt:lpstr>Brukerveiledningen</vt:lpstr>
      <vt:lpstr>Logg inn i damnett.no</vt:lpstr>
      <vt:lpstr>Hvordan skrive søknad?</vt:lpstr>
      <vt:lpstr>PowerPoint-presentasjon</vt:lpstr>
      <vt:lpstr>Strukturen i Damnett </vt:lpstr>
      <vt:lpstr>Sluttrapportering</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Hege Bjørnsdatter Braaten</dc:creator>
  <cp:lastModifiedBy>Anita Hanken</cp:lastModifiedBy>
  <cp:revision>43</cp:revision>
  <cp:lastPrinted>2023-12-11T14:24:11Z</cp:lastPrinted>
  <dcterms:created xsi:type="dcterms:W3CDTF">2023-04-18T08:17:14Z</dcterms:created>
  <dcterms:modified xsi:type="dcterms:W3CDTF">2023-12-12T14:25:52Z</dcterms:modified>
</cp:coreProperties>
</file>