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80" r:id="rId4"/>
    <p:sldId id="259" r:id="rId5"/>
    <p:sldId id="261" r:id="rId6"/>
    <p:sldId id="262" r:id="rId7"/>
    <p:sldId id="265" r:id="rId8"/>
    <p:sldId id="266" r:id="rId9"/>
    <p:sldId id="267" r:id="rId10"/>
    <p:sldId id="268" r:id="rId11"/>
    <p:sldId id="269" r:id="rId12"/>
    <p:sldId id="278" r:id="rId13"/>
    <p:sldId id="279" r:id="rId14"/>
    <p:sldId id="270" r:id="rId15"/>
  </p:sldIdLst>
  <p:sldSz cx="9144000" cy="5143500" type="screen16x9"/>
  <p:notesSz cx="6858000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 autoAdjust="0"/>
    <p:restoredTop sz="94662" autoAdjust="0"/>
  </p:normalViewPr>
  <p:slideViewPr>
    <p:cSldViewPr>
      <p:cViewPr varScale="1">
        <p:scale>
          <a:sx n="72" d="100"/>
          <a:sy n="72" d="100"/>
        </p:scale>
        <p:origin x="666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C9944-B6B7-477E-8E48-6567AA25EA94}" type="datetimeFigureOut">
              <a:rPr lang="nb-NO" smtClean="0"/>
              <a:t>25.01.2018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F1EC5-1A35-4532-B313-D2803EC505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9178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819AD-01FF-487A-B680-CD213A78265F}" type="datetimeFigureOut">
              <a:rPr lang="nb-NO" smtClean="0"/>
              <a:t>25.01.2018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6D818-AA6C-4CD1-9A47-3D53F2B35A6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8086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6D818-AA6C-4CD1-9A47-3D53F2B35A67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0707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6D818-AA6C-4CD1-9A47-3D53F2B35A67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4057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Noe</a:t>
            </a:r>
            <a:r>
              <a:rPr lang="nb-NO" baseline="0" dirty="0"/>
              <a:t> med ringvirkninger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6D818-AA6C-4CD1-9A47-3D53F2B35A67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3004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6D818-AA6C-4CD1-9A47-3D53F2B35A67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77174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6D818-AA6C-4CD1-9A47-3D53F2B35A67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7490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6D818-AA6C-4CD1-9A47-3D53F2B35A67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2038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6D818-AA6C-4CD1-9A47-3D53F2B35A67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885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6D818-AA6C-4CD1-9A47-3D53F2B35A67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8462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6D818-AA6C-4CD1-9A47-3D53F2B35A67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8442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Vi jobber med brukere med langvarig </a:t>
            </a:r>
            <a:r>
              <a:rPr lang="nb-NO" dirty="0" err="1"/>
              <a:t>habiliteringbehov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6D818-AA6C-4CD1-9A47-3D53F2B35A67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0384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6D818-AA6C-4CD1-9A47-3D53F2B35A67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184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6D818-AA6C-4CD1-9A47-3D53F2B35A67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245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6D818-AA6C-4CD1-9A47-3D53F2B35A67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793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Hoved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77240" y="2405869"/>
            <a:ext cx="75438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 b="1" i="0">
                <a:latin typeface="Helvetica"/>
                <a:cs typeface="Helvetica"/>
              </a:defRPr>
            </a:lvl1pPr>
          </a:lstStyle>
          <a:p>
            <a:r>
              <a:rPr lang="nb-NO" dirty="0"/>
              <a:t>Klikk for å legge til tittel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77240" y="3614938"/>
            <a:ext cx="6842760" cy="7429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None/>
              <a:defRPr sz="2500" b="0">
                <a:solidFill>
                  <a:srgbClr val="15407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legge til undertittel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130F8-9B2C-8F4E-A6B9-33D4DD782963}" type="datetime1">
              <a:rPr lang="nb-NO" smtClean="0"/>
              <a:t>25.01.2018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solidFill>
            <a:srgbClr val="A5D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5DAEC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777240" y="0"/>
            <a:ext cx="5785517" cy="1192389"/>
          </a:xfrm>
          <a:prstGeom prst="rect">
            <a:avLst/>
          </a:prstGeom>
          <a:solidFill>
            <a:srgbClr val="154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4072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6218298" y="836909"/>
            <a:ext cx="1407438" cy="1449092"/>
          </a:xfrm>
          <a:prstGeom prst="rect">
            <a:avLst/>
          </a:prstGeom>
          <a:solidFill>
            <a:srgbClr val="154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4072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7625736" y="139485"/>
            <a:ext cx="695304" cy="697424"/>
          </a:xfrm>
          <a:prstGeom prst="rect">
            <a:avLst/>
          </a:prstGeom>
          <a:solidFill>
            <a:srgbClr val="A5D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407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e med tittel og tekst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551354" y="1086514"/>
            <a:ext cx="3766773" cy="3252196"/>
          </a:xfrm>
          <a:prstGeom prst="rect">
            <a:avLst/>
          </a:prstGeom>
        </p:spPr>
        <p:txBody>
          <a:bodyPr vert="horz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2400"/>
            </a:lvl1pPr>
          </a:lstStyle>
          <a:p>
            <a:r>
              <a:rPr lang="nb-NO" dirty="0"/>
              <a:t>Legg til bilde ved å dra det til rammen, eller ved å trykke på ikonet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FDA82-2EA2-D841-B047-C48AF092B67A}" type="datetime1">
              <a:rPr lang="nb-NO" smtClean="0"/>
              <a:t>25.01.2018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784581" y="396431"/>
            <a:ext cx="7532651" cy="579849"/>
          </a:xfrm>
          <a:prstGeom prst="rect">
            <a:avLst/>
          </a:prstGeom>
          <a:solidFill>
            <a:srgbClr val="A5D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407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84581" y="1086514"/>
            <a:ext cx="3581719" cy="3252196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nb-NO" dirty="0"/>
              <a:t>Klikk for å legge til punktliste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84580" y="403776"/>
            <a:ext cx="7532651" cy="52111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 baseline="0"/>
            </a:lvl1pPr>
          </a:lstStyle>
          <a:p>
            <a:r>
              <a:rPr lang="nb-NO" dirty="0"/>
              <a:t>Klikk for å legge til 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826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- kap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ABD1-9260-A741-BCFC-E8FD5E2414AF}" type="datetime1">
              <a:rPr lang="nb-NO" smtClean="0"/>
              <a:t>25.01.2018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solidFill>
            <a:srgbClr val="A5D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777240" y="0"/>
            <a:ext cx="5785517" cy="1192389"/>
          </a:xfrm>
          <a:prstGeom prst="rect">
            <a:avLst/>
          </a:prstGeom>
          <a:solidFill>
            <a:srgbClr val="154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4072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218298" y="836909"/>
            <a:ext cx="1407438" cy="1449092"/>
          </a:xfrm>
          <a:prstGeom prst="rect">
            <a:avLst/>
          </a:prstGeom>
          <a:solidFill>
            <a:srgbClr val="154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4072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625736" y="139485"/>
            <a:ext cx="695304" cy="697424"/>
          </a:xfrm>
          <a:prstGeom prst="rect">
            <a:avLst/>
          </a:prstGeom>
          <a:solidFill>
            <a:srgbClr val="A5D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4072"/>
              </a:solidFill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77240" y="3614938"/>
            <a:ext cx="6842760" cy="7429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None/>
              <a:defRPr sz="25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legge til undertittel</a:t>
            </a:r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777240" y="2405869"/>
            <a:ext cx="75438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000" b="1" i="0" cap="all">
                <a:latin typeface="Helvetica"/>
                <a:cs typeface="Helvetica"/>
              </a:defRPr>
            </a:lvl1pPr>
          </a:lstStyle>
          <a:p>
            <a:r>
              <a:rPr lang="nb-NO" dirty="0"/>
              <a:t>Klikk for å legge til </a:t>
            </a:r>
            <a:r>
              <a:rPr lang="nb-NO" dirty="0" err="1"/>
              <a:t>titteL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1999" y="2024944"/>
            <a:ext cx="7543800" cy="2604206"/>
          </a:xfrm>
          <a:prstGeom prst="rect">
            <a:avLst/>
          </a:prstGeom>
        </p:spPr>
        <p:txBody>
          <a:bodyPr anchor="t"/>
          <a:lstStyle>
            <a:lvl1pPr>
              <a:defRPr baseline="0">
                <a:latin typeface="Georgia"/>
                <a:cs typeface="Georgia"/>
              </a:defRPr>
            </a:lvl1pPr>
            <a:lvl2pPr>
              <a:defRPr>
                <a:latin typeface="Georgia"/>
                <a:cs typeface="Georgia"/>
              </a:defRPr>
            </a:lvl2pPr>
            <a:lvl3pPr>
              <a:defRPr>
                <a:latin typeface="Georgia"/>
                <a:cs typeface="Georgia"/>
              </a:defRPr>
            </a:lvl3pPr>
            <a:lvl4pPr>
              <a:defRPr>
                <a:latin typeface="Georgia"/>
                <a:cs typeface="Georgia"/>
              </a:defRPr>
            </a:lvl4pPr>
            <a:lvl5pPr>
              <a:defRPr>
                <a:latin typeface="Georgia"/>
                <a:cs typeface="Georgia"/>
              </a:defRPr>
            </a:lvl5pPr>
          </a:lstStyle>
          <a:p>
            <a:pPr lvl="0"/>
            <a:r>
              <a:rPr lang="nb-NO" dirty="0"/>
              <a:t>Klikk for å legge til punktliste eller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B9111-A477-D54F-9F89-7A353E7F91CC}" type="datetime1">
              <a:rPr lang="nb-NO" smtClean="0"/>
              <a:t>25.01.2018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761999" y="569422"/>
            <a:ext cx="75438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 b="1" i="0">
                <a:latin typeface="Helvetica"/>
                <a:cs typeface="Helvetica"/>
              </a:defRPr>
            </a:lvl1pPr>
          </a:lstStyle>
          <a:p>
            <a:r>
              <a:rPr lang="nb-NO" dirty="0"/>
              <a:t>Klikk for å legge til tittel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BB02-30F0-E54D-97B3-C26AC444848F}" type="datetime1">
              <a:rPr lang="nb-NO" smtClean="0"/>
              <a:t>25.01.2018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57319" y="2024944"/>
            <a:ext cx="3657600" cy="2286000"/>
          </a:xfrm>
          <a:prstGeom prst="rect">
            <a:avLst/>
          </a:prstGeom>
        </p:spPr>
        <p:txBody>
          <a:bodyPr anchor="t" anchorCtr="0"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/>
              <a:t>Klikk for å legge til punktliste eller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3519" y="2024944"/>
            <a:ext cx="3657600" cy="2286000"/>
          </a:xfrm>
          <a:prstGeom prst="rect">
            <a:avLst/>
          </a:prstGeo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/>
              <a:t>Klikk for å legge til punktliste eller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761999" y="569422"/>
            <a:ext cx="75438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 b="1" i="0">
                <a:latin typeface="Helvetica"/>
                <a:cs typeface="Helvetica"/>
              </a:defRPr>
            </a:lvl1pPr>
          </a:lstStyle>
          <a:p>
            <a:r>
              <a:rPr lang="nb-NO" dirty="0"/>
              <a:t>Klikk for å legge til tittel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 -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04142" y="1174752"/>
            <a:ext cx="3657600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 i="0"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endre tittel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04142" y="1714500"/>
            <a:ext cx="3657600" cy="2286000"/>
          </a:xfrm>
          <a:prstGeom prst="rect">
            <a:avLst/>
          </a:prstGeo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/>
              <a:t>Klikk for å legge til punktliste eller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90342" y="1174752"/>
            <a:ext cx="3657600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endre tittel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90342" y="1714500"/>
            <a:ext cx="3657600" cy="2286000"/>
          </a:xfrm>
          <a:prstGeom prst="rect">
            <a:avLst/>
          </a:prstGeom>
        </p:spPr>
        <p:txBody>
          <a:bodyPr anchor="t" anchorCtr="0"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/>
              <a:t>Klikk for å legge til punktliste eller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87C2-5C57-0E4F-8C93-174B5D591782}" type="datetime1">
              <a:rPr lang="nb-NO" smtClean="0"/>
              <a:t>25.01.2018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804142" y="1654574"/>
            <a:ext cx="3657600" cy="1191"/>
          </a:xfrm>
          <a:prstGeom prst="line">
            <a:avLst/>
          </a:prstGeom>
          <a:ln>
            <a:solidFill>
              <a:srgbClr val="A5DA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90342" y="1654574"/>
            <a:ext cx="3657600" cy="1191"/>
          </a:xfrm>
          <a:prstGeom prst="line">
            <a:avLst/>
          </a:prstGeom>
          <a:ln>
            <a:solidFill>
              <a:srgbClr val="A5DA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6F6B-723F-7E4A-A1FD-5837EE5A3BA0}" type="datetime1">
              <a:rPr lang="nb-NO" smtClean="0"/>
              <a:t>25.01.2018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761999" y="569422"/>
            <a:ext cx="75438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 b="1" i="0">
                <a:latin typeface="Helvetica"/>
                <a:cs typeface="Helvetica"/>
              </a:defRPr>
            </a:lvl1pPr>
          </a:lstStyle>
          <a:p>
            <a:r>
              <a:rPr lang="nb-NO" dirty="0"/>
              <a:t>Klikk for å legge til tittel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lysb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2DA8A-A59E-3941-8BC0-C8FE911AAE7A}" type="datetime1">
              <a:rPr lang="nb-NO" smtClean="0"/>
              <a:t>25.01.2018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784581" y="1086514"/>
            <a:ext cx="7532651" cy="3252196"/>
          </a:xfrm>
          <a:prstGeom prst="rect">
            <a:avLst/>
          </a:prstGeom>
        </p:spPr>
        <p:txBody>
          <a:bodyPr vert="horz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nb-NO" dirty="0"/>
              <a:t>Legg til bilde ved å dra det til rammen, eller ved å trykke på ikonet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FDA82-2EA2-D841-B047-C48AF092B67A}" type="datetime1">
              <a:rPr lang="nb-NO" smtClean="0"/>
              <a:t>25.01.2018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784581" y="396431"/>
            <a:ext cx="7532651" cy="579849"/>
          </a:xfrm>
          <a:prstGeom prst="rect">
            <a:avLst/>
          </a:prstGeom>
          <a:solidFill>
            <a:srgbClr val="A5D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407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4580" y="403776"/>
            <a:ext cx="7532651" cy="52111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 baseline="0"/>
            </a:lvl1pPr>
          </a:lstStyle>
          <a:p>
            <a:r>
              <a:rPr lang="nb-NO" dirty="0"/>
              <a:t>Klikk for å legge til tittel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ittel og tekst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784581" y="1086514"/>
            <a:ext cx="3766773" cy="3252196"/>
          </a:xfrm>
          <a:prstGeom prst="rect">
            <a:avLst/>
          </a:prstGeom>
        </p:spPr>
        <p:txBody>
          <a:bodyPr vert="horz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2400"/>
            </a:lvl1pPr>
          </a:lstStyle>
          <a:p>
            <a:r>
              <a:rPr lang="nb-NO" dirty="0"/>
              <a:t>Legg til bilde ved å dra det til rammen, eller ved å trykke på ikonet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FDA82-2EA2-D841-B047-C48AF092B67A}" type="datetime1">
              <a:rPr lang="nb-NO" smtClean="0"/>
              <a:t>25.01.2018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784581" y="396431"/>
            <a:ext cx="7532651" cy="579849"/>
          </a:xfrm>
          <a:prstGeom prst="rect">
            <a:avLst/>
          </a:prstGeom>
          <a:solidFill>
            <a:srgbClr val="A5D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407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735513" y="1086514"/>
            <a:ext cx="3581719" cy="3252196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nb-NO" dirty="0"/>
              <a:t>Klikk for å legge til punktliste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84580" y="403776"/>
            <a:ext cx="7532651" cy="52111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 baseline="0"/>
            </a:lvl1pPr>
          </a:lstStyle>
          <a:p>
            <a:r>
              <a:rPr lang="nb-NO" dirty="0"/>
              <a:t>Klikk for å legge til 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258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465658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>
                    <a:lumMod val="90000"/>
                    <a:lumOff val="10000"/>
                  </a:schemeClr>
                </a:solidFill>
                <a:latin typeface="Georgia"/>
                <a:cs typeface="Georgia"/>
              </a:defRPr>
            </a:lvl1pPr>
          </a:lstStyle>
          <a:p>
            <a:fld id="{476C1690-2E01-494E-BBA9-0EF7AA1EFF3D}" type="datetime1">
              <a:rPr lang="nb-NO" smtClean="0"/>
              <a:pPr/>
              <a:t>25.01.2018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4265676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285750"/>
          </a:xfrm>
          <a:prstGeom prst="rect">
            <a:avLst/>
          </a:prstGeom>
          <a:solidFill>
            <a:srgbClr val="154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65046" y="4618863"/>
            <a:ext cx="7055994" cy="20574"/>
          </a:xfrm>
          <a:prstGeom prst="rect">
            <a:avLst/>
          </a:prstGeom>
          <a:solidFill>
            <a:srgbClr val="A5D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pto_cmyk_rgb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" y="4443255"/>
            <a:ext cx="414147" cy="4431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5400" b="1" i="0" kern="1200">
          <a:solidFill>
            <a:schemeClr val="tx1">
              <a:lumMod val="85000"/>
              <a:lumOff val="15000"/>
            </a:schemeClr>
          </a:solidFill>
          <a:latin typeface="Helvetica"/>
          <a:ea typeface="+mj-ea"/>
          <a:cs typeface="Helvetica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Georgia"/>
          <a:ea typeface="+mn-ea"/>
          <a:cs typeface="Georgia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Georgia"/>
          <a:ea typeface="+mn-ea"/>
          <a:cs typeface="Georgia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Georgia"/>
          <a:ea typeface="+mn-ea"/>
          <a:cs typeface="Georgia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Georgia"/>
          <a:ea typeface="+mn-ea"/>
          <a:cs typeface="Georgia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Georgia"/>
          <a:ea typeface="+mn-ea"/>
          <a:cs typeface="Georgia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post@ptonorge.no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nb-NO" sz="2800" dirty="0"/>
          </a:p>
          <a:p>
            <a:pPr marL="0" indent="0">
              <a:buNone/>
            </a:pPr>
            <a:endParaRPr lang="nb-NO" sz="2800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nb-NO" dirty="0">
                <a:solidFill>
                  <a:schemeClr val="accent1"/>
                </a:solidFill>
              </a:rPr>
              <a:t>Et eksempel på et intensivt treningstilbud for barn og unge med cerebral parese</a:t>
            </a:r>
          </a:p>
          <a:p>
            <a:pPr marL="0" indent="0" algn="just">
              <a:buNone/>
            </a:pPr>
            <a:r>
              <a:rPr lang="nb-NO" sz="2800" dirty="0">
                <a:solidFill>
                  <a:schemeClr val="accent1"/>
                </a:solidFill>
              </a:rPr>
              <a:t>					</a:t>
            </a:r>
            <a:r>
              <a:rPr lang="nb-NO" sz="1600" dirty="0">
                <a:solidFill>
                  <a:schemeClr val="accent1"/>
                </a:solidFill>
              </a:rPr>
              <a:t>Kari Hapnes, Fagsjef PTØ</a:t>
            </a:r>
          </a:p>
          <a:p>
            <a:pPr marL="0" indent="0" algn="just">
              <a:buNone/>
            </a:pPr>
            <a:r>
              <a:rPr lang="nb-NO" sz="1600" dirty="0">
                <a:solidFill>
                  <a:schemeClr val="accent1"/>
                </a:solidFill>
              </a:rPr>
              <a:t>						    Januar 2018</a:t>
            </a:r>
          </a:p>
          <a:p>
            <a:pPr marL="0" indent="0" algn="just">
              <a:buNone/>
            </a:pPr>
            <a:r>
              <a:rPr lang="nb-NO" sz="1600" dirty="0">
                <a:solidFill>
                  <a:schemeClr val="accent1"/>
                </a:solidFill>
              </a:rPr>
              <a:t>			www.ptø.no</a:t>
            </a:r>
            <a:endParaRPr lang="nb-NO" sz="2800" dirty="0">
              <a:solidFill>
                <a:schemeClr val="accent1"/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130F8-9B2C-8F4E-A6B9-33D4DD782963}" type="datetime1">
              <a:rPr lang="nb-NO" smtClean="0"/>
              <a:t>25.01.2018</a:t>
            </a:fld>
            <a:endParaRPr lang="en-US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6000" dirty="0"/>
              <a:t>PTØ</a:t>
            </a:r>
          </a:p>
        </p:txBody>
      </p:sp>
      <p:pic>
        <p:nvPicPr>
          <p:cNvPr id="1027" name="Picture 3" descr="C:\Users\pto.karihap\AppData\Local\Microsoft\Windows\Temporary Internet Files\Content.Outlook\RZ25W8PM\IMG_20171114_140233952_BURST001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99542"/>
            <a:ext cx="2477797" cy="213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44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899592" y="1851670"/>
            <a:ext cx="7543800" cy="2520280"/>
          </a:xfrm>
        </p:spPr>
        <p:txBody>
          <a:bodyPr/>
          <a:lstStyle/>
          <a:p>
            <a:r>
              <a:rPr lang="nb-NO" altLang="nb-NO" sz="2200" dirty="0">
                <a:solidFill>
                  <a:schemeClr val="hlink"/>
                </a:solidFill>
              </a:rPr>
              <a:t>Opplever at ungdom har mer indre motivasjon</a:t>
            </a:r>
          </a:p>
          <a:p>
            <a:r>
              <a:rPr lang="nb-NO" altLang="nb-NO" sz="2200" dirty="0">
                <a:solidFill>
                  <a:schemeClr val="hlink"/>
                </a:solidFill>
              </a:rPr>
              <a:t>Økt kunnskap om egen situasjon gir økt kontroll</a:t>
            </a:r>
          </a:p>
          <a:p>
            <a:r>
              <a:rPr lang="nb-NO" altLang="nb-NO" sz="2200" dirty="0">
                <a:solidFill>
                  <a:schemeClr val="hlink"/>
                </a:solidFill>
              </a:rPr>
              <a:t>Sosialt forum</a:t>
            </a:r>
          </a:p>
          <a:p>
            <a:r>
              <a:rPr lang="nb-NO" altLang="nb-NO" sz="2200" dirty="0">
                <a:solidFill>
                  <a:schemeClr val="hlink"/>
                </a:solidFill>
              </a:rPr>
              <a:t>Legger vekt på egne målsetninger</a:t>
            </a:r>
          </a:p>
          <a:p>
            <a:r>
              <a:rPr lang="nb-NO" altLang="nb-NO" sz="2200" dirty="0">
                <a:solidFill>
                  <a:schemeClr val="hlink"/>
                </a:solidFill>
              </a:rPr>
              <a:t>Forebygge senskader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B9111-A477-D54F-9F89-7A353E7F91CC}" type="datetime1">
              <a:rPr lang="nb-NO" smtClean="0"/>
              <a:t>25.01.2018</a:t>
            </a:fld>
            <a:endParaRPr lang="en-US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Ungdom 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003798"/>
            <a:ext cx="2880320" cy="162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606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B9111-A477-D54F-9F89-7A353E7F91CC}" type="datetime1">
              <a:rPr lang="nb-NO" smtClean="0"/>
              <a:t>25.01.2018</a:t>
            </a:fld>
            <a:endParaRPr 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2155191"/>
            <a:ext cx="2758225" cy="178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ssholder for innhold 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b-NO" altLang="nb-NO" sz="2200" dirty="0">
                <a:solidFill>
                  <a:schemeClr val="hlink"/>
                </a:solidFill>
              </a:rPr>
              <a:t>Jobber med beholde ferdigheter, forebygge senskader.</a:t>
            </a:r>
          </a:p>
          <a:p>
            <a:r>
              <a:rPr lang="nb-NO" altLang="nb-NO" sz="2200" dirty="0">
                <a:solidFill>
                  <a:schemeClr val="hlink"/>
                </a:solidFill>
              </a:rPr>
              <a:t>Spesifikke mål tilknyttet utstyr, jobb eller bolig.</a:t>
            </a:r>
          </a:p>
          <a:p>
            <a:endParaRPr lang="nb-NO" dirty="0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Voksne</a:t>
            </a:r>
          </a:p>
        </p:txBody>
      </p:sp>
    </p:spTree>
    <p:extLst>
      <p:ext uri="{BB962C8B-B14F-4D97-AF65-F5344CB8AC3E}">
        <p14:creationId xmlns:p14="http://schemas.microsoft.com/office/powerpoint/2010/main" val="28879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solidFill>
                  <a:schemeClr val="accent1"/>
                </a:solidFill>
              </a:rPr>
              <a:t>På PTØ bruker vi Goal </a:t>
            </a:r>
            <a:r>
              <a:rPr lang="nb-NO" dirty="0" err="1">
                <a:solidFill>
                  <a:schemeClr val="accent1"/>
                </a:solidFill>
              </a:rPr>
              <a:t>Attainment</a:t>
            </a:r>
            <a:r>
              <a:rPr lang="nb-NO" dirty="0">
                <a:solidFill>
                  <a:schemeClr val="accent1"/>
                </a:solidFill>
              </a:rPr>
              <a:t> </a:t>
            </a:r>
            <a:r>
              <a:rPr lang="nb-NO" dirty="0" err="1">
                <a:solidFill>
                  <a:schemeClr val="accent1"/>
                </a:solidFill>
              </a:rPr>
              <a:t>Scaling</a:t>
            </a:r>
            <a:r>
              <a:rPr lang="nb-NO" dirty="0">
                <a:solidFill>
                  <a:schemeClr val="accent1"/>
                </a:solidFill>
              </a:rPr>
              <a:t> som måleverktøy.  Dette fordi det er fleksibelt og egner seg til å måle utvikling utover motorikk</a:t>
            </a:r>
          </a:p>
          <a:p>
            <a:pPr marL="0" indent="0" algn="just">
              <a:buNone/>
            </a:pPr>
            <a:r>
              <a:rPr lang="en-US" sz="2000" i="1" dirty="0">
                <a:solidFill>
                  <a:schemeClr val="accent1"/>
                </a:solidFill>
              </a:rPr>
              <a:t> </a:t>
            </a:r>
          </a:p>
          <a:p>
            <a:pPr marL="0" indent="0" algn="just">
              <a:buNone/>
            </a:pPr>
            <a:r>
              <a:rPr lang="en-US" sz="2000" i="1" dirty="0">
                <a:solidFill>
                  <a:schemeClr val="accent1"/>
                </a:solidFill>
              </a:rPr>
              <a:t>Not everything that can be counted counts, and not everything that counts can be counted. (Albert Einstein)</a:t>
            </a:r>
            <a:endParaRPr lang="nb-NO" sz="2000" i="1" dirty="0">
              <a:solidFill>
                <a:schemeClr val="accent1"/>
              </a:solidFill>
            </a:endParaRP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B9111-A477-D54F-9F89-7A353E7F91CC}" type="datetime1">
              <a:rPr lang="nb-NO" smtClean="0"/>
              <a:t>25.01.2018</a:t>
            </a:fld>
            <a:endParaRPr lang="en-US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3200" dirty="0"/>
              <a:t>Hvordan evaluerer vi effekt?</a:t>
            </a:r>
          </a:p>
        </p:txBody>
      </p:sp>
    </p:spTree>
    <p:extLst>
      <p:ext uri="{BB962C8B-B14F-4D97-AF65-F5344CB8AC3E}">
        <p14:creationId xmlns:p14="http://schemas.microsoft.com/office/powerpoint/2010/main" val="597361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755576" y="1275606"/>
            <a:ext cx="7543800" cy="3209528"/>
          </a:xfrm>
        </p:spPr>
        <p:txBody>
          <a:bodyPr/>
          <a:lstStyle/>
          <a:p>
            <a:r>
              <a:rPr lang="nb-NO" sz="2200" dirty="0" err="1">
                <a:solidFill>
                  <a:schemeClr val="accent1"/>
                </a:solidFill>
                <a:latin typeface="+mn-lt"/>
              </a:rPr>
              <a:t>Habiliteringspedagoger</a:t>
            </a:r>
            <a:endParaRPr lang="nb-NO" sz="2200" dirty="0">
              <a:solidFill>
                <a:schemeClr val="accent1"/>
              </a:solidFill>
              <a:latin typeface="+mn-lt"/>
            </a:endParaRPr>
          </a:p>
          <a:p>
            <a:pPr marL="0" indent="0">
              <a:buNone/>
            </a:pPr>
            <a:r>
              <a:rPr lang="nb-NO" sz="2200" dirty="0">
                <a:solidFill>
                  <a:schemeClr val="accent1"/>
                </a:solidFill>
                <a:latin typeface="+mn-lt"/>
              </a:rPr>
              <a:t>     3-4 års høyere utdanning i Ungarn eller England</a:t>
            </a:r>
          </a:p>
          <a:p>
            <a:r>
              <a:rPr lang="nb-NO" sz="2200" dirty="0">
                <a:solidFill>
                  <a:schemeClr val="accent1"/>
                </a:solidFill>
                <a:latin typeface="+mn-lt"/>
              </a:rPr>
              <a:t>Ergoterapeut</a:t>
            </a:r>
          </a:p>
          <a:p>
            <a:r>
              <a:rPr lang="nb-NO" sz="2200" dirty="0">
                <a:solidFill>
                  <a:schemeClr val="accent1"/>
                </a:solidFill>
                <a:latin typeface="+mn-lt"/>
              </a:rPr>
              <a:t>Fysioterapeut</a:t>
            </a:r>
          </a:p>
          <a:p>
            <a:r>
              <a:rPr lang="nb-NO" sz="2200" dirty="0">
                <a:solidFill>
                  <a:schemeClr val="accent1"/>
                </a:solidFill>
                <a:latin typeface="+mn-lt"/>
              </a:rPr>
              <a:t>Referansegruppe bestående av ortoped, sykepleier og logoped</a:t>
            </a:r>
          </a:p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B9111-A477-D54F-9F89-7A353E7F91CC}" type="datetime1">
              <a:rPr lang="nb-NO" smtClean="0"/>
              <a:t>25.01.2018</a:t>
            </a:fld>
            <a:endParaRPr lang="en-US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761999" y="569422"/>
            <a:ext cx="7543800" cy="562168"/>
          </a:xfrm>
        </p:spPr>
        <p:txBody>
          <a:bodyPr/>
          <a:lstStyle/>
          <a:p>
            <a:r>
              <a:rPr lang="nb-NO" dirty="0"/>
              <a:t>Fagpersoner på PTØ</a:t>
            </a:r>
          </a:p>
        </p:txBody>
      </p:sp>
    </p:spTree>
    <p:extLst>
      <p:ext uri="{BB962C8B-B14F-4D97-AF65-F5344CB8AC3E}">
        <p14:creationId xmlns:p14="http://schemas.microsoft.com/office/powerpoint/2010/main" val="2608634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761999" y="1275606"/>
            <a:ext cx="7543800" cy="3353544"/>
          </a:xfrm>
        </p:spPr>
        <p:txBody>
          <a:bodyPr/>
          <a:lstStyle/>
          <a:p>
            <a:pPr marL="0" indent="0">
              <a:buNone/>
            </a:pPr>
            <a:r>
              <a:rPr lang="nb-NO" sz="2000" dirty="0">
                <a:solidFill>
                  <a:schemeClr val="accent1"/>
                </a:solidFill>
              </a:rPr>
              <a:t>PTØ Norge </a:t>
            </a:r>
          </a:p>
          <a:p>
            <a:pPr marL="0" indent="0">
              <a:buNone/>
            </a:pPr>
            <a:r>
              <a:rPr lang="nb-NO" sz="2000" dirty="0">
                <a:solidFill>
                  <a:schemeClr val="accent1"/>
                </a:solidFill>
              </a:rPr>
              <a:t>Ragnar </a:t>
            </a:r>
            <a:r>
              <a:rPr lang="nb-NO" sz="2000" dirty="0" err="1">
                <a:solidFill>
                  <a:schemeClr val="accent1"/>
                </a:solidFill>
              </a:rPr>
              <a:t>Strømsvei</a:t>
            </a:r>
            <a:r>
              <a:rPr lang="nb-NO" sz="2000" dirty="0">
                <a:solidFill>
                  <a:schemeClr val="accent1"/>
                </a:solidFill>
              </a:rPr>
              <a:t> 4-8</a:t>
            </a:r>
          </a:p>
          <a:p>
            <a:pPr marL="0" indent="0">
              <a:buNone/>
            </a:pPr>
            <a:r>
              <a:rPr lang="nb-NO" sz="2000" dirty="0">
                <a:solidFill>
                  <a:schemeClr val="accent1"/>
                </a:solidFill>
              </a:rPr>
              <a:t>2067 Jessheim</a:t>
            </a:r>
          </a:p>
          <a:p>
            <a:pPr marL="0" indent="0">
              <a:buNone/>
            </a:pPr>
            <a:r>
              <a:rPr lang="nb-NO" sz="2000" dirty="0" err="1">
                <a:solidFill>
                  <a:schemeClr val="accent1"/>
                </a:solidFill>
              </a:rPr>
              <a:t>Tlf</a:t>
            </a:r>
            <a:r>
              <a:rPr lang="nb-NO" sz="2000" dirty="0">
                <a:solidFill>
                  <a:schemeClr val="accent1"/>
                </a:solidFill>
              </a:rPr>
              <a:t>: 976 93 966 </a:t>
            </a:r>
          </a:p>
          <a:p>
            <a:pPr marL="0" indent="0">
              <a:buNone/>
            </a:pPr>
            <a:endParaRPr lang="nb-NO" sz="2000" dirty="0">
              <a:hlinkClick r:id="rId3"/>
            </a:endParaRPr>
          </a:p>
          <a:p>
            <a:pPr marL="0" indent="0">
              <a:buNone/>
            </a:pPr>
            <a:r>
              <a:rPr lang="nb-NO" sz="2000" dirty="0">
                <a:hlinkClick r:id="rId3"/>
              </a:rPr>
              <a:t>post@ptonorge.no</a:t>
            </a:r>
            <a:endParaRPr lang="nb-NO" sz="2000" dirty="0"/>
          </a:p>
          <a:p>
            <a:pPr marL="0" indent="0">
              <a:buNone/>
            </a:pPr>
            <a:endParaRPr lang="nb-NO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nb-NO" sz="2000" dirty="0">
                <a:solidFill>
                  <a:schemeClr val="accent1"/>
                </a:solidFill>
              </a:rPr>
              <a:t>www.ptø.no</a:t>
            </a:r>
          </a:p>
          <a:p>
            <a:pPr marL="0" indent="0">
              <a:buNone/>
            </a:pPr>
            <a:endParaRPr lang="nb-NO" sz="2000" u="sng" dirty="0"/>
          </a:p>
          <a:p>
            <a:pPr marL="0" indent="0">
              <a:buNone/>
            </a:pPr>
            <a:endParaRPr lang="nb-NO" dirty="0"/>
          </a:p>
          <a:p>
            <a:pPr marL="1673352" lvl="6" indent="0">
              <a:buNone/>
            </a:pPr>
            <a:endParaRPr lang="nb-NO" dirty="0"/>
          </a:p>
          <a:p>
            <a:pPr marL="1673352" lvl="6" indent="0">
              <a:buNone/>
            </a:pPr>
            <a:r>
              <a:rPr lang="nb-NO" dirty="0">
                <a:solidFill>
                  <a:schemeClr val="accent1"/>
                </a:solidFill>
              </a:rPr>
              <a:t>				</a:t>
            </a:r>
            <a:endParaRPr lang="nb-NO" b="1" dirty="0">
              <a:solidFill>
                <a:schemeClr val="accent1"/>
              </a:solidFill>
            </a:endParaRPr>
          </a:p>
          <a:p>
            <a:pPr marL="1673352" lvl="6" indent="0">
              <a:buNone/>
            </a:pP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11.09.2017</a:t>
            </a:r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761999" y="569422"/>
            <a:ext cx="7543800" cy="634176"/>
          </a:xfrm>
        </p:spPr>
        <p:txBody>
          <a:bodyPr/>
          <a:lstStyle/>
          <a:p>
            <a:r>
              <a:rPr lang="nb-NO" dirty="0"/>
              <a:t>Kontakt</a:t>
            </a:r>
          </a:p>
        </p:txBody>
      </p:sp>
      <p:pic>
        <p:nvPicPr>
          <p:cNvPr id="7" name="Picture 3" descr="C:\Users\pto.karihap\AppData\Local\Microsoft\Windows\Temporary Internet Files\Content.Outlook\IIHASP77\DSC_2425edit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90923"/>
            <a:ext cx="2413284" cy="160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39752" y="3946511"/>
            <a:ext cx="238026" cy="306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5756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755576" y="1419622"/>
            <a:ext cx="7543800" cy="2748222"/>
          </a:xfrm>
        </p:spPr>
        <p:txBody>
          <a:bodyPr/>
          <a:lstStyle/>
          <a:p>
            <a:pPr>
              <a:defRPr/>
            </a:pPr>
            <a:r>
              <a:rPr lang="nb-NO" altLang="nb-NO" sz="1800" dirty="0">
                <a:solidFill>
                  <a:schemeClr val="accent1"/>
                </a:solidFill>
              </a:rPr>
              <a:t>PTØ er et pedagogisk trenings- og øvingssenter for barn og unge med cerebral parese og andre nevrologiske lidelser. </a:t>
            </a:r>
          </a:p>
          <a:p>
            <a:pPr>
              <a:defRPr/>
            </a:pPr>
            <a:r>
              <a:rPr lang="nb-NO" altLang="nb-NO" sz="1800" dirty="0">
                <a:solidFill>
                  <a:schemeClr val="accent1"/>
                </a:solidFill>
              </a:rPr>
              <a:t>Vi er en brukerorganisasjon som ble startet av foreldre som søkte etter noe mer til sine barn.  Et mer intensivt tilbud.</a:t>
            </a:r>
          </a:p>
          <a:p>
            <a:pPr>
              <a:defRPr/>
            </a:pPr>
            <a:r>
              <a:rPr lang="nb-NO" sz="1800" dirty="0">
                <a:solidFill>
                  <a:schemeClr val="accent1"/>
                </a:solidFill>
              </a:rPr>
              <a:t>PTØ leverer et spisset, intensivt </a:t>
            </a:r>
            <a:r>
              <a:rPr lang="nb-NO" sz="1800" dirty="0" err="1">
                <a:solidFill>
                  <a:schemeClr val="accent1"/>
                </a:solidFill>
              </a:rPr>
              <a:t>habiliteringstilbud</a:t>
            </a:r>
            <a:r>
              <a:rPr lang="nb-NO" sz="1800" dirty="0">
                <a:solidFill>
                  <a:schemeClr val="accent1"/>
                </a:solidFill>
              </a:rPr>
              <a:t>.   Vi har avtale med helseforetakene som kjøper tjenester av oss.  Tilbudet er kostnadsfritt for brukere og er et supplement til det kommunale tilbudet brukeren får.</a:t>
            </a:r>
          </a:p>
          <a:p>
            <a:pPr>
              <a:defRPr/>
            </a:pPr>
            <a:r>
              <a:rPr lang="nb-NO" altLang="nb-NO" sz="1800" dirty="0">
                <a:solidFill>
                  <a:schemeClr val="accent1"/>
                </a:solidFill>
              </a:rPr>
              <a:t>Hovedsenter på Gardermoen, avdelinger i Stavanger og Trondheim.</a:t>
            </a:r>
          </a:p>
          <a:p>
            <a:pPr>
              <a:defRPr/>
            </a:pPr>
            <a:endParaRPr lang="nb-NO" sz="2000" dirty="0">
              <a:solidFill>
                <a:schemeClr val="accent1"/>
              </a:solidFill>
            </a:endParaRP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B9111-A477-D54F-9F89-7A353E7F91CC}" type="datetime1">
              <a:rPr lang="nb-NO" smtClean="0"/>
              <a:t>25.01.2018</a:t>
            </a:fld>
            <a:endParaRPr lang="en-US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761999" y="569422"/>
            <a:ext cx="7543800" cy="922208"/>
          </a:xfrm>
        </p:spPr>
        <p:txBody>
          <a:bodyPr/>
          <a:lstStyle/>
          <a:p>
            <a:r>
              <a:rPr lang="nb-NO" dirty="0"/>
              <a:t>Hva er PTØ?</a:t>
            </a:r>
          </a:p>
        </p:txBody>
      </p:sp>
    </p:spTree>
    <p:extLst>
      <p:ext uri="{BB962C8B-B14F-4D97-AF65-F5344CB8AC3E}">
        <p14:creationId xmlns:p14="http://schemas.microsoft.com/office/powerpoint/2010/main" val="3126302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761999" y="1779662"/>
            <a:ext cx="7543800" cy="2849488"/>
          </a:xfrm>
        </p:spPr>
        <p:txBody>
          <a:bodyPr/>
          <a:lstStyle/>
          <a:p>
            <a:r>
              <a:rPr lang="nb-NO" sz="1600" dirty="0">
                <a:solidFill>
                  <a:schemeClr val="accent1"/>
                </a:solidFill>
              </a:rPr>
              <a:t>Gruppetilbud med intensive kurs av 1-3 ukers varighet, 3-5 timer pr dag </a:t>
            </a:r>
          </a:p>
          <a:p>
            <a:r>
              <a:rPr lang="nb-NO" sz="1600" dirty="0">
                <a:solidFill>
                  <a:schemeClr val="accent1"/>
                </a:solidFill>
              </a:rPr>
              <a:t>Regelmessig oppfølging  i gruppe og/eller individuelt</a:t>
            </a:r>
          </a:p>
          <a:p>
            <a:r>
              <a:rPr lang="nb-NO" sz="1600" dirty="0">
                <a:solidFill>
                  <a:schemeClr val="accent1"/>
                </a:solidFill>
              </a:rPr>
              <a:t>Våre brukere trener mellom 100-250 timer i året.  Oppsettet er variabelt basert på behov, geografi, hverdagsliv og familiesituasjon</a:t>
            </a:r>
          </a:p>
          <a:p>
            <a:r>
              <a:rPr lang="nb-NO" sz="1600" dirty="0">
                <a:solidFill>
                  <a:schemeClr val="accent1"/>
                </a:solidFill>
              </a:rPr>
              <a:t>Noen brukere trener 3-4 ganger i året, med opptil to kurs av 2-3 ukers varighet per halvår.  Andre kombinerer 1-2 intensive kurs  pr år, med regelmessig oppfølging ukentlig.  </a:t>
            </a:r>
          </a:p>
          <a:p>
            <a:r>
              <a:rPr lang="nb-NO" sz="1600" dirty="0">
                <a:solidFill>
                  <a:schemeClr val="accent1"/>
                </a:solidFill>
              </a:rPr>
              <a:t>Vår erfaring er at intensitet ofte er avgjørende for at erfaringer skal feste seg og læring skal finne sted. </a:t>
            </a:r>
          </a:p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B9111-A477-D54F-9F89-7A353E7F91CC}" type="datetime1">
              <a:rPr lang="nb-NO" smtClean="0"/>
              <a:t>25.01.2018</a:t>
            </a:fld>
            <a:endParaRPr lang="en-US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Hvor intensivt trener våre brukere?</a:t>
            </a:r>
          </a:p>
        </p:txBody>
      </p:sp>
    </p:spTree>
    <p:extLst>
      <p:ext uri="{BB962C8B-B14F-4D97-AF65-F5344CB8AC3E}">
        <p14:creationId xmlns:p14="http://schemas.microsoft.com/office/powerpoint/2010/main" val="1694985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755576" y="1419622"/>
            <a:ext cx="7543800" cy="2964246"/>
          </a:xfrm>
        </p:spPr>
        <p:txBody>
          <a:bodyPr/>
          <a:lstStyle/>
          <a:p>
            <a:pPr algn="just"/>
            <a:r>
              <a:rPr lang="nb-NO" sz="1800" dirty="0">
                <a:solidFill>
                  <a:schemeClr val="accent1"/>
                </a:solidFill>
                <a:latin typeface="Georgia" panose="02040502050405020303" pitchFamily="18" charset="0"/>
              </a:rPr>
              <a:t>På PTØ er motorikk og bevegelse utgangspunktet for treningen. Vi er opptatt av hvordan barna bearbeider kunnskap og erfaringer. Vi arbeider systematisk med å utvikle iboende ressurser hos barnet. </a:t>
            </a:r>
          </a:p>
          <a:p>
            <a:pPr algn="just"/>
            <a:r>
              <a:rPr lang="nb-NO" sz="1800" dirty="0">
                <a:solidFill>
                  <a:schemeClr val="accent1"/>
                </a:solidFill>
                <a:latin typeface="Georgia" panose="02040502050405020303" pitchFamily="18" charset="0"/>
              </a:rPr>
              <a:t>Barnet i sentrum- ikke diagnosen </a:t>
            </a:r>
          </a:p>
          <a:p>
            <a:pPr algn="just"/>
            <a:r>
              <a:rPr lang="nb-NO" sz="1800" dirty="0">
                <a:solidFill>
                  <a:schemeClr val="accent1"/>
                </a:solidFill>
                <a:latin typeface="Georgia" panose="02040502050405020303" pitchFamily="18" charset="0"/>
              </a:rPr>
              <a:t>Trening foregår primært på senteret.  Opplæring og kompetanseoverføring til foreldre og andre rundt brukeren står sentralt.</a:t>
            </a:r>
          </a:p>
          <a:p>
            <a:pPr algn="just"/>
            <a:r>
              <a:rPr lang="nb-NO" sz="1800" dirty="0">
                <a:solidFill>
                  <a:schemeClr val="accent1"/>
                </a:solidFill>
                <a:latin typeface="Georgia" panose="02040502050405020303" pitchFamily="18" charset="0"/>
              </a:rPr>
              <a:t>Enkelte ønsker konkrete tips til trening hjemme mellom kurs, men</a:t>
            </a:r>
            <a:r>
              <a:rPr lang="nb-NO" altLang="nb-NO" sz="1800" dirty="0">
                <a:solidFill>
                  <a:schemeClr val="accent1"/>
                </a:solidFill>
                <a:latin typeface="Georgia" panose="02040502050405020303" pitchFamily="18" charset="0"/>
              </a:rPr>
              <a:t> vi fokuserer mest på overføring til hverdagslige aktiviteter</a:t>
            </a:r>
          </a:p>
          <a:p>
            <a:pPr algn="just"/>
            <a:r>
              <a:rPr lang="nb-NO" altLang="nb-NO" sz="1800" dirty="0">
                <a:solidFill>
                  <a:schemeClr val="accent1"/>
                </a:solidFill>
                <a:latin typeface="Georgia" panose="02040502050405020303" pitchFamily="18" charset="0"/>
              </a:rPr>
              <a:t>Opptatt av samhandling</a:t>
            </a:r>
          </a:p>
          <a:p>
            <a:pPr algn="just"/>
            <a:endParaRPr lang="nb-NO" altLang="nb-NO" sz="2000" dirty="0">
              <a:solidFill>
                <a:schemeClr val="accent4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457200" indent="-457200" algn="just"/>
            <a:endParaRPr lang="nb-NO" altLang="nb-NO" sz="2800" dirty="0">
              <a:solidFill>
                <a:schemeClr val="hlink"/>
              </a:solidFill>
            </a:endParaRPr>
          </a:p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B9111-A477-D54F-9F89-7A353E7F91CC}" type="datetime1">
              <a:rPr lang="nb-NO" smtClean="0"/>
              <a:t>25.01.2018</a:t>
            </a:fld>
            <a:endParaRPr lang="en-US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761999" y="569422"/>
            <a:ext cx="7543800" cy="778192"/>
          </a:xfrm>
        </p:spPr>
        <p:txBody>
          <a:bodyPr/>
          <a:lstStyle/>
          <a:p>
            <a:r>
              <a:rPr lang="nb-NO" dirty="0"/>
              <a:t>Hvordan jobber vi?</a:t>
            </a:r>
          </a:p>
        </p:txBody>
      </p:sp>
    </p:spTree>
    <p:extLst>
      <p:ext uri="{BB962C8B-B14F-4D97-AF65-F5344CB8AC3E}">
        <p14:creationId xmlns:p14="http://schemas.microsoft.com/office/powerpoint/2010/main" val="1181710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755576" y="1563638"/>
            <a:ext cx="7543800" cy="260420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b-NO" altLang="nb-NO" sz="1800" dirty="0">
                <a:solidFill>
                  <a:schemeClr val="hlink"/>
                </a:solidFill>
                <a:latin typeface="Georgia" panose="02040502050405020303" pitchFamily="18" charset="0"/>
              </a:rPr>
              <a:t>Motorikk som utgangspunkt for læring  </a:t>
            </a:r>
          </a:p>
          <a:p>
            <a:pPr>
              <a:lnSpc>
                <a:spcPct val="90000"/>
              </a:lnSpc>
            </a:pPr>
            <a:r>
              <a:rPr lang="nb-NO" altLang="nb-NO" sz="1800" dirty="0">
                <a:solidFill>
                  <a:schemeClr val="hlink"/>
                </a:solidFill>
                <a:latin typeface="Georgia" panose="02040502050405020303" pitchFamily="18" charset="0"/>
              </a:rPr>
              <a:t>Arbeider med motoriske, sosiale, emosjonelle, kognitive og språklige ferdigheter samtidig</a:t>
            </a:r>
          </a:p>
          <a:p>
            <a:pPr>
              <a:lnSpc>
                <a:spcPct val="90000"/>
              </a:lnSpc>
            </a:pPr>
            <a:r>
              <a:rPr lang="nb-NO" sz="1800" dirty="0">
                <a:solidFill>
                  <a:schemeClr val="accent1"/>
                </a:solidFill>
              </a:rPr>
              <a:t>Relasjoner og samspill</a:t>
            </a:r>
            <a:endParaRPr lang="nb-NO" altLang="nb-NO" sz="1800" dirty="0">
              <a:solidFill>
                <a:schemeClr val="hlink"/>
              </a:solidFill>
              <a:latin typeface="Georgia" panose="02040502050405020303" pitchFamily="18" charset="0"/>
            </a:endParaRPr>
          </a:p>
          <a:p>
            <a:r>
              <a:rPr lang="nb-NO" sz="1800" dirty="0">
                <a:solidFill>
                  <a:schemeClr val="accent1"/>
                </a:solidFill>
              </a:rPr>
              <a:t>Mye læring skjer i og på grunn av dynamikken i gruppen.  Gruppen blir i seg selv et hjelpemiddel i treningen som  fremmer motivasjon, gir en arena for sosial og emosjonell læring.  </a:t>
            </a:r>
          </a:p>
          <a:p>
            <a:r>
              <a:rPr lang="nb-NO" sz="1800" dirty="0">
                <a:solidFill>
                  <a:schemeClr val="accent1"/>
                </a:solidFill>
                <a:latin typeface="Georgia" panose="02040502050405020303" pitchFamily="18" charset="0"/>
              </a:rPr>
              <a:t>Sentrene er en viktig møteplass for erfaringsutvekslinger mellom brukere og mellom foreldre.</a:t>
            </a:r>
          </a:p>
          <a:p>
            <a:endParaRPr lang="nb-NO" sz="200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endParaRPr lang="nb-NO" altLang="nb-NO" dirty="0">
              <a:solidFill>
                <a:schemeClr val="hlink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B9111-A477-D54F-9F89-7A353E7F91CC}" type="datetime1">
              <a:rPr lang="nb-NO" smtClean="0"/>
              <a:t>25.01.2018</a:t>
            </a:fld>
            <a:endParaRPr lang="en-US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761999" y="411510"/>
            <a:ext cx="7543800" cy="864096"/>
          </a:xfrm>
        </p:spPr>
        <p:txBody>
          <a:bodyPr/>
          <a:lstStyle/>
          <a:p>
            <a:r>
              <a:rPr lang="nb-NO" dirty="0"/>
              <a:t>Alt henger sammen med alt</a:t>
            </a:r>
          </a:p>
        </p:txBody>
      </p:sp>
    </p:spTree>
    <p:extLst>
      <p:ext uri="{BB962C8B-B14F-4D97-AF65-F5344CB8AC3E}">
        <p14:creationId xmlns:p14="http://schemas.microsoft.com/office/powerpoint/2010/main" val="2634160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755576" y="1779662"/>
            <a:ext cx="7543800" cy="2604206"/>
          </a:xfrm>
        </p:spPr>
        <p:txBody>
          <a:bodyPr/>
          <a:lstStyle/>
          <a:p>
            <a:pPr>
              <a:defRPr/>
            </a:pPr>
            <a:r>
              <a:rPr lang="nb-NO" dirty="0">
                <a:solidFill>
                  <a:schemeClr val="hlink"/>
                </a:solidFill>
                <a:latin typeface="Georgia" panose="02040502050405020303" pitchFamily="18" charset="0"/>
              </a:rPr>
              <a:t>Tale brukes som en regulerende funksjon for bevegelse</a:t>
            </a:r>
          </a:p>
          <a:p>
            <a:pPr>
              <a:defRPr/>
            </a:pPr>
            <a:r>
              <a:rPr lang="nb-NO" altLang="nb-NO" dirty="0">
                <a:solidFill>
                  <a:schemeClr val="hlink"/>
                </a:solidFill>
                <a:latin typeface="Georgia" panose="02040502050405020303" pitchFamily="18" charset="0"/>
              </a:rPr>
              <a:t>Veldig bevisst bruk av rytme.  Skader i SNS påvirker den indre rytmen </a:t>
            </a:r>
          </a:p>
          <a:p>
            <a:pPr>
              <a:defRPr/>
            </a:pPr>
            <a:r>
              <a:rPr lang="nb-NO" altLang="nb-NO" dirty="0">
                <a:solidFill>
                  <a:schemeClr val="hlink"/>
                </a:solidFill>
                <a:latin typeface="Georgia" panose="02040502050405020303" pitchFamily="18" charset="0"/>
              </a:rPr>
              <a:t>Rytme i bevegelser er viktig da den gir retningslinjer for rekkefølge på bevegelser og påvirker smidighet</a:t>
            </a:r>
          </a:p>
          <a:p>
            <a:pPr marL="0" indent="0">
              <a:buNone/>
              <a:defRPr/>
            </a:pPr>
            <a:r>
              <a:rPr lang="nb-NO" sz="2200" dirty="0">
                <a:solidFill>
                  <a:schemeClr val="hlink"/>
                </a:solidFill>
                <a:latin typeface="Georgia" panose="02040502050405020303" pitchFamily="18" charset="0"/>
              </a:rPr>
              <a:t> </a:t>
            </a:r>
          </a:p>
          <a:p>
            <a:pPr marL="0" indent="0">
              <a:buNone/>
              <a:defRPr/>
            </a:pP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B9111-A477-D54F-9F89-7A353E7F91CC}" type="datetime1">
              <a:rPr lang="nb-NO" smtClean="0"/>
              <a:t>25.01.2018</a:t>
            </a:fld>
            <a:endParaRPr lang="en-US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3600" dirty="0"/>
              <a:t>Sammenhengen mellom språk, tanker, tale og bevegelse</a:t>
            </a:r>
          </a:p>
        </p:txBody>
      </p:sp>
    </p:spTree>
    <p:extLst>
      <p:ext uri="{BB962C8B-B14F-4D97-AF65-F5344CB8AC3E}">
        <p14:creationId xmlns:p14="http://schemas.microsoft.com/office/powerpoint/2010/main" val="3283202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altLang="nb-NO" sz="2200" dirty="0">
                <a:solidFill>
                  <a:schemeClr val="hlink"/>
                </a:solidFill>
                <a:latin typeface="+mn-lt"/>
              </a:rPr>
              <a:t>For barn i alder 0-3 år</a:t>
            </a:r>
          </a:p>
          <a:p>
            <a:r>
              <a:rPr lang="nb-NO" altLang="nb-NO" sz="2200" dirty="0">
                <a:solidFill>
                  <a:schemeClr val="hlink"/>
                </a:solidFill>
                <a:latin typeface="+mn-lt"/>
              </a:rPr>
              <a:t>Hovedfokus på å gi foreldre og andre nærpersoner trygghet i sin rolle</a:t>
            </a:r>
          </a:p>
          <a:p>
            <a:r>
              <a:rPr lang="nb-NO" altLang="nb-NO" sz="2200" dirty="0">
                <a:solidFill>
                  <a:schemeClr val="hlink"/>
                </a:solidFill>
                <a:latin typeface="+mn-lt"/>
              </a:rPr>
              <a:t>Trening gjennom lek (motorikk, sosialt, tale og spiseproblematikk)</a:t>
            </a:r>
          </a:p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B9111-A477-D54F-9F89-7A353E7F91CC}" type="datetime1">
              <a:rPr lang="nb-NO" smtClean="0"/>
              <a:t>25.01.2018</a:t>
            </a:fld>
            <a:endParaRPr lang="en-US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Barn 0-3    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059582"/>
            <a:ext cx="2633472" cy="14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1529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altLang="nb-NO" sz="2200" dirty="0">
                <a:solidFill>
                  <a:schemeClr val="hlink"/>
                </a:solidFill>
                <a:latin typeface="+mn-lt"/>
              </a:rPr>
              <a:t>Barn i alder 2 ½ -6 år</a:t>
            </a:r>
          </a:p>
          <a:p>
            <a:r>
              <a:rPr lang="nb-NO" altLang="nb-NO" sz="2200" dirty="0">
                <a:solidFill>
                  <a:schemeClr val="hlink"/>
                </a:solidFill>
                <a:latin typeface="+mn-lt"/>
              </a:rPr>
              <a:t>Lek et viktig og nødvendig verktøy – trenger førstehands erfaringer (trenger motorikk for å kunne utforske, oppdage, leke og dermed utvikle)</a:t>
            </a:r>
          </a:p>
          <a:p>
            <a:r>
              <a:rPr lang="nb-NO" altLang="nb-NO" sz="2200" dirty="0">
                <a:solidFill>
                  <a:schemeClr val="hlink"/>
                </a:solidFill>
                <a:latin typeface="+mn-lt"/>
              </a:rPr>
              <a:t>Vi ser at hos eldre barn og ungdom, blir det sosiale mer og mer viktig, og dette må vi ha i mente når barna er unge.  Sosiale regler og sosialt samspill</a:t>
            </a:r>
            <a:r>
              <a:rPr lang="nb-NO" altLang="nb-NO" sz="2200" dirty="0">
                <a:solidFill>
                  <a:schemeClr val="hlink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B9111-A477-D54F-9F89-7A353E7F91CC}" type="datetime1">
              <a:rPr lang="nb-NO" smtClean="0"/>
              <a:t>25.01.2018</a:t>
            </a:fld>
            <a:endParaRPr lang="en-US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Barn 3-6</a:t>
            </a:r>
          </a:p>
        </p:txBody>
      </p:sp>
    </p:spTree>
    <p:extLst>
      <p:ext uri="{BB962C8B-B14F-4D97-AF65-F5344CB8AC3E}">
        <p14:creationId xmlns:p14="http://schemas.microsoft.com/office/powerpoint/2010/main" val="3219255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altLang="nb-NO" sz="2200" dirty="0">
                <a:solidFill>
                  <a:schemeClr val="hlink"/>
                </a:solidFill>
                <a:latin typeface="+mn-lt"/>
              </a:rPr>
              <a:t>Jobber tett med barna og nærpersoner.  Målet er å få inn gode vaner i hverdagen heller enn ekstra trening.  Dette fordi vi vet at denne gruppen er i en alder hvor mange går gjennom en ’lei av trening’ periode. </a:t>
            </a:r>
          </a:p>
          <a:p>
            <a:r>
              <a:rPr lang="nb-NO" altLang="nb-NO" sz="2200" dirty="0">
                <a:solidFill>
                  <a:schemeClr val="hlink"/>
                </a:solidFill>
                <a:latin typeface="+mn-lt"/>
              </a:rPr>
              <a:t>Jobber </a:t>
            </a:r>
            <a:r>
              <a:rPr lang="nb-NO" altLang="nb-NO" sz="2200">
                <a:solidFill>
                  <a:schemeClr val="hlink"/>
                </a:solidFill>
                <a:latin typeface="+mn-lt"/>
              </a:rPr>
              <a:t>med intensjon, </a:t>
            </a:r>
            <a:r>
              <a:rPr lang="nb-NO" altLang="nb-NO" sz="2200" dirty="0">
                <a:solidFill>
                  <a:schemeClr val="hlink"/>
                </a:solidFill>
                <a:latin typeface="+mn-lt"/>
              </a:rPr>
              <a:t>motivasjon og brukermedvirkning</a:t>
            </a:r>
          </a:p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B9111-A477-D54F-9F89-7A353E7F91CC}" type="datetime1">
              <a:rPr lang="nb-NO" smtClean="0"/>
              <a:t>25.01.2018</a:t>
            </a:fld>
            <a:endParaRPr lang="en-US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Skolebarn  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9502"/>
            <a:ext cx="3014104" cy="1695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71482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TØ">
  <a:themeElements>
    <a:clrScheme name="PTØ-farger">
      <a:dk1>
        <a:sysClr val="windowText" lastClr="000000"/>
      </a:dk1>
      <a:lt1>
        <a:sysClr val="window" lastClr="FFFFFF"/>
      </a:lt1>
      <a:dk2>
        <a:srgbClr val="303030"/>
      </a:dk2>
      <a:lt2>
        <a:srgbClr val="FFFFFF"/>
      </a:lt2>
      <a:accent1>
        <a:srgbClr val="154072"/>
      </a:accent1>
      <a:accent2>
        <a:srgbClr val="A5DAEC"/>
      </a:accent2>
      <a:accent3>
        <a:srgbClr val="157172"/>
      </a:accent3>
      <a:accent4>
        <a:srgbClr val="808DA9"/>
      </a:accent4>
      <a:accent5>
        <a:srgbClr val="721D15"/>
      </a:accent5>
      <a:accent6>
        <a:srgbClr val="FF470E"/>
      </a:accent6>
      <a:hlink>
        <a:srgbClr val="154072"/>
      </a:hlink>
      <a:folHlink>
        <a:srgbClr val="154072"/>
      </a:folHlink>
    </a:clrScheme>
    <a:fontScheme name="Office 2">
      <a:majorFont>
        <a:latin typeface="Helvetic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>
        <a:solidFill>
          <a:srgbClr val="154072"/>
        </a:solidFill>
        <a:ln>
          <a:noFill/>
        </a:ln>
      </a:spPr>
      <a:bodyPr rtlCol="0" anchor="ctr"/>
      <a:lstStyle>
        <a:defPPr algn="ctr">
          <a:defRPr>
            <a:solidFill>
              <a:srgbClr val="15407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PTØ</Template>
  <TotalTime>931</TotalTime>
  <Words>736</Words>
  <Application>Microsoft Office PowerPoint</Application>
  <PresentationFormat>Skjermfremvisning (16:9)</PresentationFormat>
  <Paragraphs>109</Paragraphs>
  <Slides>14</Slides>
  <Notes>13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20" baseType="lpstr">
      <vt:lpstr>Arial</vt:lpstr>
      <vt:lpstr>Calibri</vt:lpstr>
      <vt:lpstr>Comic Sans MS</vt:lpstr>
      <vt:lpstr>Georgia</vt:lpstr>
      <vt:lpstr>Helvetica</vt:lpstr>
      <vt:lpstr>PTØ</vt:lpstr>
      <vt:lpstr>PTØ</vt:lpstr>
      <vt:lpstr>Hva er PTØ?</vt:lpstr>
      <vt:lpstr>Hvor intensivt trener våre brukere?</vt:lpstr>
      <vt:lpstr>Hvordan jobber vi?</vt:lpstr>
      <vt:lpstr>Alt henger sammen med alt</vt:lpstr>
      <vt:lpstr>Sammenhengen mellom språk, tanker, tale og bevegelse</vt:lpstr>
      <vt:lpstr>Barn 0-3     </vt:lpstr>
      <vt:lpstr>Barn 3-6</vt:lpstr>
      <vt:lpstr>Skolebarn   </vt:lpstr>
      <vt:lpstr>Ungdom  </vt:lpstr>
      <vt:lpstr>Voksne</vt:lpstr>
      <vt:lpstr>Hvordan evaluerer vi effekt?</vt:lpstr>
      <vt:lpstr>Fagpersoner på PTØ</vt:lpstr>
      <vt:lpstr>Kontakt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Kari Hapnes</dc:creator>
  <cp:lastModifiedBy>Randi Væhle</cp:lastModifiedBy>
  <cp:revision>77</cp:revision>
  <cp:lastPrinted>2018-01-23T13:32:50Z</cp:lastPrinted>
  <dcterms:created xsi:type="dcterms:W3CDTF">2017-08-30T05:09:24Z</dcterms:created>
  <dcterms:modified xsi:type="dcterms:W3CDTF">2018-01-25T19:41:38Z</dcterms:modified>
</cp:coreProperties>
</file>