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18"/>
  </p:notesMasterIdLst>
  <p:handoutMasterIdLst>
    <p:handoutMasterId r:id="rId19"/>
  </p:handoutMasterIdLst>
  <p:sldIdLst>
    <p:sldId id="304" r:id="rId2"/>
    <p:sldId id="307" r:id="rId3"/>
    <p:sldId id="306" r:id="rId4"/>
    <p:sldId id="310" r:id="rId5"/>
    <p:sldId id="311" r:id="rId6"/>
    <p:sldId id="343" r:id="rId7"/>
    <p:sldId id="320" r:id="rId8"/>
    <p:sldId id="355" r:id="rId9"/>
    <p:sldId id="344" r:id="rId10"/>
    <p:sldId id="321" r:id="rId11"/>
    <p:sldId id="346" r:id="rId12"/>
    <p:sldId id="347" r:id="rId13"/>
    <p:sldId id="357" r:id="rId14"/>
    <p:sldId id="353" r:id="rId15"/>
    <p:sldId id="356" r:id="rId16"/>
    <p:sldId id="354" r:id="rId17"/>
  </p:sldIdLst>
  <p:sldSz cx="9144000" cy="6858000" type="screen4x3"/>
  <p:notesSz cx="9820275" cy="6669088"/>
  <p:defaultTextStyle>
    <a:defPPr>
      <a:defRPr lang="nb-NO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1168">
          <p15:clr>
            <a:srgbClr val="A4A3A4"/>
          </p15:clr>
        </p15:guide>
        <p15:guide id="2" pos="387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EEEEEE"/>
    <a:srgbClr val="BFBFBF"/>
    <a:srgbClr val="656565"/>
    <a:srgbClr val="CCCCCC"/>
    <a:srgbClr val="5A5A5A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1" autoAdjust="0"/>
    <p:restoredTop sz="82870" autoAdjust="0"/>
  </p:normalViewPr>
  <p:slideViewPr>
    <p:cSldViewPr>
      <p:cViewPr varScale="1">
        <p:scale>
          <a:sx n="96" d="100"/>
          <a:sy n="96" d="100"/>
        </p:scale>
        <p:origin x="888" y="7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888"/>
    </p:cViewPr>
  </p:sorterViewPr>
  <p:notesViewPr>
    <p:cSldViewPr>
      <p:cViewPr>
        <p:scale>
          <a:sx n="50" d="100"/>
          <a:sy n="50" d="100"/>
        </p:scale>
        <p:origin x="-696" y="-976"/>
      </p:cViewPr>
      <p:guideLst>
        <p:guide orient="horz" pos="1168"/>
        <p:guide pos="387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E99013-4221-4B1B-8D54-5549DD63DD2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47B04F-8B76-42CB-95DC-F65799E61CF1}">
      <dgm:prSet phldrT="[Text]"/>
      <dgm:spPr>
        <a:xfrm>
          <a:off x="3036" y="226511"/>
          <a:ext cx="1149961" cy="689976"/>
        </a:xfrm>
        <a:prstGeom prst="roundRect">
          <a:avLst>
            <a:gd name="adj" fmla="val 10000"/>
          </a:avLst>
        </a:prstGeom>
        <a:solidFill>
          <a:srgbClr val="052F61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Video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C4822818-0E5C-4C08-9952-F9DD843DE48C}" type="parTrans" cxnId="{66B0D76D-48F6-44C2-A094-11A7C96BEB89}">
      <dgm:prSet/>
      <dgm:spPr/>
      <dgm:t>
        <a:bodyPr/>
        <a:lstStyle/>
        <a:p>
          <a:endParaRPr lang="en-US"/>
        </a:p>
      </dgm:t>
    </dgm:pt>
    <dgm:pt modelId="{5B531FC9-1AE3-4675-A679-72EFE9E0FE1E}" type="sibTrans" cxnId="{66B0D76D-48F6-44C2-A094-11A7C96BEB89}">
      <dgm:prSet/>
      <dgm:spPr>
        <a:xfrm>
          <a:off x="1267994" y="428904"/>
          <a:ext cx="243791" cy="285190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51ABF204-72FE-41FA-BD72-0B990007FE8E}">
      <dgm:prSet phldrT="[Text]"/>
      <dgm:spPr>
        <a:xfrm>
          <a:off x="4832875" y="226511"/>
          <a:ext cx="1149961" cy="689976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Egenskapsuttrekning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91616183-5923-4CF8-AD35-36FF3EE21757}" type="parTrans" cxnId="{D7B067DA-1945-4775-A206-E127D29B0B55}">
      <dgm:prSet/>
      <dgm:spPr/>
      <dgm:t>
        <a:bodyPr/>
        <a:lstStyle/>
        <a:p>
          <a:endParaRPr lang="en-US"/>
        </a:p>
      </dgm:t>
    </dgm:pt>
    <dgm:pt modelId="{5820B135-454C-4E7A-A108-A7D36D2D829D}" type="sibTrans" cxnId="{D7B067DA-1945-4775-A206-E127D29B0B55}">
      <dgm:prSet/>
      <dgm:spPr>
        <a:xfrm>
          <a:off x="6097832" y="428904"/>
          <a:ext cx="243791" cy="285190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4D1EF8C8-82DC-4365-9678-6CE8624B42FD}">
      <dgm:prSet phldrT="[Text]"/>
      <dgm:spPr>
        <a:xfrm>
          <a:off x="6442821" y="226511"/>
          <a:ext cx="1149961" cy="689976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Modellbygging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56544852-F3F1-4D55-9EEA-5F36677D7518}" type="parTrans" cxnId="{9218E085-C72C-4A7F-ADF6-47984D0AFC0D}">
      <dgm:prSet/>
      <dgm:spPr/>
      <dgm:t>
        <a:bodyPr/>
        <a:lstStyle/>
        <a:p>
          <a:endParaRPr lang="en-US"/>
        </a:p>
      </dgm:t>
    </dgm:pt>
    <dgm:pt modelId="{F344D7BB-C952-4286-8750-563D97B15759}" type="sibTrans" cxnId="{9218E085-C72C-4A7F-ADF6-47984D0AFC0D}">
      <dgm:prSet/>
      <dgm:spPr>
        <a:xfrm>
          <a:off x="7707779" y="428904"/>
          <a:ext cx="243791" cy="285190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F583225F-FC6A-4208-9A47-A93360550C45}">
      <dgm:prSet phldrT="[Text]"/>
      <dgm:spPr>
        <a:xfrm>
          <a:off x="8052767" y="226511"/>
          <a:ext cx="1149961" cy="689976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Klassifisering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0E113606-F306-40A3-9A55-68D8FC819535}" type="parTrans" cxnId="{C815C3EE-05FB-4D9C-A3D0-2F079AAEB11F}">
      <dgm:prSet/>
      <dgm:spPr/>
      <dgm:t>
        <a:bodyPr/>
        <a:lstStyle/>
        <a:p>
          <a:endParaRPr lang="en-US"/>
        </a:p>
      </dgm:t>
    </dgm:pt>
    <dgm:pt modelId="{8248B938-2E15-4373-83EF-9790EF5B6874}" type="sibTrans" cxnId="{C815C3EE-05FB-4D9C-A3D0-2F079AAEB11F}">
      <dgm:prSet/>
      <dgm:spPr>
        <a:xfrm>
          <a:off x="9317725" y="428904"/>
          <a:ext cx="243791" cy="285190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A1A1D278-D0A8-47D4-BA5F-F78417253D09}">
      <dgm:prSet phldrT="[Text]"/>
      <dgm:spPr>
        <a:xfrm>
          <a:off x="9662713" y="226511"/>
          <a:ext cx="1149961" cy="689976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b="1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Resultat</a:t>
          </a:r>
          <a:endParaRPr lang="en-US" b="1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gm:t>
    </dgm:pt>
    <dgm:pt modelId="{ABC29A67-C601-4D0B-BFD9-E72CE5BCC76E}" type="parTrans" cxnId="{8D2EADC9-1FCA-4401-AB05-46BE54FEFD81}">
      <dgm:prSet/>
      <dgm:spPr/>
      <dgm:t>
        <a:bodyPr/>
        <a:lstStyle/>
        <a:p>
          <a:endParaRPr lang="en-US"/>
        </a:p>
      </dgm:t>
    </dgm:pt>
    <dgm:pt modelId="{3F4B97CE-D9F2-417B-A150-6321B1E967CE}" type="sibTrans" cxnId="{8D2EADC9-1FCA-4401-AB05-46BE54FEFD81}">
      <dgm:prSet/>
      <dgm:spPr/>
      <dgm:t>
        <a:bodyPr/>
        <a:lstStyle/>
        <a:p>
          <a:endParaRPr lang="en-US"/>
        </a:p>
      </dgm:t>
    </dgm:pt>
    <dgm:pt modelId="{7A5CED69-578F-42D8-A451-A83966572FA5}" type="pres">
      <dgm:prSet presAssocID="{81E99013-4221-4B1B-8D54-5549DD63DD2F}" presName="Name0" presStyleCnt="0">
        <dgm:presLayoutVars>
          <dgm:dir/>
          <dgm:resizeHandles val="exact"/>
        </dgm:presLayoutVars>
      </dgm:prSet>
      <dgm:spPr/>
    </dgm:pt>
    <dgm:pt modelId="{FB9BBF09-4199-4DB4-B609-6B59867CD38C}" type="pres">
      <dgm:prSet presAssocID="{EB47B04F-8B76-42CB-95DC-F65799E61CF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C93118-E3D4-4449-9FF4-0095DE8A9505}" type="pres">
      <dgm:prSet presAssocID="{5B531FC9-1AE3-4675-A679-72EFE9E0FE1E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EC59BF6-AB22-4179-B218-18AE527B1A5F}" type="pres">
      <dgm:prSet presAssocID="{5B531FC9-1AE3-4675-A679-72EFE9E0FE1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D5B02A1D-B21D-4C0D-B8E6-D555BE73FEE9}" type="pres">
      <dgm:prSet presAssocID="{51ABF204-72FE-41FA-BD72-0B990007FE8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2BEF9-2C13-4652-B1C3-7FEFE1C47FD6}" type="pres">
      <dgm:prSet presAssocID="{5820B135-454C-4E7A-A108-A7D36D2D829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039B39A-FF03-4600-ABEB-682974D44A99}" type="pres">
      <dgm:prSet presAssocID="{5820B135-454C-4E7A-A108-A7D36D2D829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8A74F7B7-D1E3-4E90-8175-9C47DDB94280}" type="pres">
      <dgm:prSet presAssocID="{4D1EF8C8-82DC-4365-9678-6CE8624B42F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412835-0CE5-439B-B92A-4111DDB7E90C}" type="pres">
      <dgm:prSet presAssocID="{F344D7BB-C952-4286-8750-563D97B1575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752B81B1-801F-4151-B21E-4664BD50333E}" type="pres">
      <dgm:prSet presAssocID="{F344D7BB-C952-4286-8750-563D97B1575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CB045ADC-6396-4BC0-B4D1-9EBA31F2DD2E}" type="pres">
      <dgm:prSet presAssocID="{F583225F-FC6A-4208-9A47-A93360550C4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CE9043-9AB1-4D55-87D2-489162900458}" type="pres">
      <dgm:prSet presAssocID="{8248B938-2E15-4373-83EF-9790EF5B6874}" presName="sibTrans" presStyleLbl="sibTrans2D1" presStyleIdx="3" presStyleCnt="4"/>
      <dgm:spPr/>
      <dgm:t>
        <a:bodyPr/>
        <a:lstStyle/>
        <a:p>
          <a:endParaRPr lang="en-US"/>
        </a:p>
      </dgm:t>
    </dgm:pt>
    <dgm:pt modelId="{F18C3E74-5EB3-41BE-B5AF-C749E5A7AF4E}" type="pres">
      <dgm:prSet presAssocID="{8248B938-2E15-4373-83EF-9790EF5B6874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231B227-8EB7-4CC1-BE4C-D54E22EE1E54}" type="pres">
      <dgm:prSet presAssocID="{A1A1D278-D0A8-47D4-BA5F-F78417253D0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62398F-F557-4AF3-8C38-244F2E1D79BC}" type="presOf" srcId="{EB47B04F-8B76-42CB-95DC-F65799E61CF1}" destId="{FB9BBF09-4199-4DB4-B609-6B59867CD38C}" srcOrd="0" destOrd="0" presId="urn:microsoft.com/office/officeart/2005/8/layout/process1"/>
    <dgm:cxn modelId="{3CF2949C-C40D-48A1-B685-E87B76FB8F05}" type="presOf" srcId="{F344D7BB-C952-4286-8750-563D97B15759}" destId="{E3412835-0CE5-439B-B92A-4111DDB7E90C}" srcOrd="0" destOrd="0" presId="urn:microsoft.com/office/officeart/2005/8/layout/process1"/>
    <dgm:cxn modelId="{B4435960-08BB-432A-AB18-87D03F7CCC8E}" type="presOf" srcId="{8248B938-2E15-4373-83EF-9790EF5B6874}" destId="{F18C3E74-5EB3-41BE-B5AF-C749E5A7AF4E}" srcOrd="1" destOrd="0" presId="urn:microsoft.com/office/officeart/2005/8/layout/process1"/>
    <dgm:cxn modelId="{8B4EAC9A-3061-4C63-9199-6F7BB18AFEA5}" type="presOf" srcId="{F583225F-FC6A-4208-9A47-A93360550C45}" destId="{CB045ADC-6396-4BC0-B4D1-9EBA31F2DD2E}" srcOrd="0" destOrd="0" presId="urn:microsoft.com/office/officeart/2005/8/layout/process1"/>
    <dgm:cxn modelId="{B890091B-ECA5-47AD-A33D-5A337B02513C}" type="presOf" srcId="{81E99013-4221-4B1B-8D54-5549DD63DD2F}" destId="{7A5CED69-578F-42D8-A451-A83966572FA5}" srcOrd="0" destOrd="0" presId="urn:microsoft.com/office/officeart/2005/8/layout/process1"/>
    <dgm:cxn modelId="{A7F5E729-BB57-41EA-ADC1-35DBEABA0EB1}" type="presOf" srcId="{5B531FC9-1AE3-4675-A679-72EFE9E0FE1E}" destId="{95C93118-E3D4-4449-9FF4-0095DE8A9505}" srcOrd="0" destOrd="0" presId="urn:microsoft.com/office/officeart/2005/8/layout/process1"/>
    <dgm:cxn modelId="{D645F1BC-BA96-44A3-AE0F-C982B72855F1}" type="presOf" srcId="{51ABF204-72FE-41FA-BD72-0B990007FE8E}" destId="{D5B02A1D-B21D-4C0D-B8E6-D555BE73FEE9}" srcOrd="0" destOrd="0" presId="urn:microsoft.com/office/officeart/2005/8/layout/process1"/>
    <dgm:cxn modelId="{369A1430-B209-4338-9172-00AE44650911}" type="presOf" srcId="{5820B135-454C-4E7A-A108-A7D36D2D829D}" destId="{0D82BEF9-2C13-4652-B1C3-7FEFE1C47FD6}" srcOrd="0" destOrd="0" presId="urn:microsoft.com/office/officeart/2005/8/layout/process1"/>
    <dgm:cxn modelId="{E4D9058B-55A2-4045-8B75-F4DD05F23C98}" type="presOf" srcId="{5820B135-454C-4E7A-A108-A7D36D2D829D}" destId="{4039B39A-FF03-4600-ABEB-682974D44A99}" srcOrd="1" destOrd="0" presId="urn:microsoft.com/office/officeart/2005/8/layout/process1"/>
    <dgm:cxn modelId="{66B0D76D-48F6-44C2-A094-11A7C96BEB89}" srcId="{81E99013-4221-4B1B-8D54-5549DD63DD2F}" destId="{EB47B04F-8B76-42CB-95DC-F65799E61CF1}" srcOrd="0" destOrd="0" parTransId="{C4822818-0E5C-4C08-9952-F9DD843DE48C}" sibTransId="{5B531FC9-1AE3-4675-A679-72EFE9E0FE1E}"/>
    <dgm:cxn modelId="{D7B067DA-1945-4775-A206-E127D29B0B55}" srcId="{81E99013-4221-4B1B-8D54-5549DD63DD2F}" destId="{51ABF204-72FE-41FA-BD72-0B990007FE8E}" srcOrd="1" destOrd="0" parTransId="{91616183-5923-4CF8-AD35-36FF3EE21757}" sibTransId="{5820B135-454C-4E7A-A108-A7D36D2D829D}"/>
    <dgm:cxn modelId="{D7960268-F31C-4D4D-AFBE-C4A73B3EECF2}" type="presOf" srcId="{F344D7BB-C952-4286-8750-563D97B15759}" destId="{752B81B1-801F-4151-B21E-4664BD50333E}" srcOrd="1" destOrd="0" presId="urn:microsoft.com/office/officeart/2005/8/layout/process1"/>
    <dgm:cxn modelId="{C1DA0B0C-9FCB-4735-8CBA-FF7CE4260F65}" type="presOf" srcId="{5B531FC9-1AE3-4675-A679-72EFE9E0FE1E}" destId="{DEC59BF6-AB22-4179-B218-18AE527B1A5F}" srcOrd="1" destOrd="0" presId="urn:microsoft.com/office/officeart/2005/8/layout/process1"/>
    <dgm:cxn modelId="{C815C3EE-05FB-4D9C-A3D0-2F079AAEB11F}" srcId="{81E99013-4221-4B1B-8D54-5549DD63DD2F}" destId="{F583225F-FC6A-4208-9A47-A93360550C45}" srcOrd="3" destOrd="0" parTransId="{0E113606-F306-40A3-9A55-68D8FC819535}" sibTransId="{8248B938-2E15-4373-83EF-9790EF5B6874}"/>
    <dgm:cxn modelId="{8D2EADC9-1FCA-4401-AB05-46BE54FEFD81}" srcId="{81E99013-4221-4B1B-8D54-5549DD63DD2F}" destId="{A1A1D278-D0A8-47D4-BA5F-F78417253D09}" srcOrd="4" destOrd="0" parTransId="{ABC29A67-C601-4D0B-BFD9-E72CE5BCC76E}" sibTransId="{3F4B97CE-D9F2-417B-A150-6321B1E967CE}"/>
    <dgm:cxn modelId="{8EAFB2FC-74DB-46D6-9257-F205DC6157B3}" type="presOf" srcId="{8248B938-2E15-4373-83EF-9790EF5B6874}" destId="{F4CE9043-9AB1-4D55-87D2-489162900458}" srcOrd="0" destOrd="0" presId="urn:microsoft.com/office/officeart/2005/8/layout/process1"/>
    <dgm:cxn modelId="{E276C469-B07D-4C7A-A608-8980B497E838}" type="presOf" srcId="{4D1EF8C8-82DC-4365-9678-6CE8624B42FD}" destId="{8A74F7B7-D1E3-4E90-8175-9C47DDB94280}" srcOrd="0" destOrd="0" presId="urn:microsoft.com/office/officeart/2005/8/layout/process1"/>
    <dgm:cxn modelId="{9218E085-C72C-4A7F-ADF6-47984D0AFC0D}" srcId="{81E99013-4221-4B1B-8D54-5549DD63DD2F}" destId="{4D1EF8C8-82DC-4365-9678-6CE8624B42FD}" srcOrd="2" destOrd="0" parTransId="{56544852-F3F1-4D55-9EEA-5F36677D7518}" sibTransId="{F344D7BB-C952-4286-8750-563D97B15759}"/>
    <dgm:cxn modelId="{F66DABCB-3D50-460E-BD71-4E3F773FED81}" type="presOf" srcId="{A1A1D278-D0A8-47D4-BA5F-F78417253D09}" destId="{B231B227-8EB7-4CC1-BE4C-D54E22EE1E54}" srcOrd="0" destOrd="0" presId="urn:microsoft.com/office/officeart/2005/8/layout/process1"/>
    <dgm:cxn modelId="{7919899E-C62F-45B1-BC39-3C0716B48B9E}" type="presParOf" srcId="{7A5CED69-578F-42D8-A451-A83966572FA5}" destId="{FB9BBF09-4199-4DB4-B609-6B59867CD38C}" srcOrd="0" destOrd="0" presId="urn:microsoft.com/office/officeart/2005/8/layout/process1"/>
    <dgm:cxn modelId="{B95E64FA-7340-44DE-89D2-219429B3A10A}" type="presParOf" srcId="{7A5CED69-578F-42D8-A451-A83966572FA5}" destId="{95C93118-E3D4-4449-9FF4-0095DE8A9505}" srcOrd="1" destOrd="0" presId="urn:microsoft.com/office/officeart/2005/8/layout/process1"/>
    <dgm:cxn modelId="{8E200648-2742-4166-BBF2-AE7B6FD1496B}" type="presParOf" srcId="{95C93118-E3D4-4449-9FF4-0095DE8A9505}" destId="{DEC59BF6-AB22-4179-B218-18AE527B1A5F}" srcOrd="0" destOrd="0" presId="urn:microsoft.com/office/officeart/2005/8/layout/process1"/>
    <dgm:cxn modelId="{E72FF45F-622E-4389-9125-F5DCAB31980B}" type="presParOf" srcId="{7A5CED69-578F-42D8-A451-A83966572FA5}" destId="{D5B02A1D-B21D-4C0D-B8E6-D555BE73FEE9}" srcOrd="2" destOrd="0" presId="urn:microsoft.com/office/officeart/2005/8/layout/process1"/>
    <dgm:cxn modelId="{9BCE874F-B771-46E4-BAFA-5A7265DEDDB9}" type="presParOf" srcId="{7A5CED69-578F-42D8-A451-A83966572FA5}" destId="{0D82BEF9-2C13-4652-B1C3-7FEFE1C47FD6}" srcOrd="3" destOrd="0" presId="urn:microsoft.com/office/officeart/2005/8/layout/process1"/>
    <dgm:cxn modelId="{86226EF3-81E3-4483-828B-7184385EBE49}" type="presParOf" srcId="{0D82BEF9-2C13-4652-B1C3-7FEFE1C47FD6}" destId="{4039B39A-FF03-4600-ABEB-682974D44A99}" srcOrd="0" destOrd="0" presId="urn:microsoft.com/office/officeart/2005/8/layout/process1"/>
    <dgm:cxn modelId="{DA3A7EA1-C57B-40E3-89C8-3B9FEC7EEBF4}" type="presParOf" srcId="{7A5CED69-578F-42D8-A451-A83966572FA5}" destId="{8A74F7B7-D1E3-4E90-8175-9C47DDB94280}" srcOrd="4" destOrd="0" presId="urn:microsoft.com/office/officeart/2005/8/layout/process1"/>
    <dgm:cxn modelId="{ABE9DB42-774B-469B-96FB-964118921A3F}" type="presParOf" srcId="{7A5CED69-578F-42D8-A451-A83966572FA5}" destId="{E3412835-0CE5-439B-B92A-4111DDB7E90C}" srcOrd="5" destOrd="0" presId="urn:microsoft.com/office/officeart/2005/8/layout/process1"/>
    <dgm:cxn modelId="{3FE41F54-14F4-4891-AB30-5FA21BF00B10}" type="presParOf" srcId="{E3412835-0CE5-439B-B92A-4111DDB7E90C}" destId="{752B81B1-801F-4151-B21E-4664BD50333E}" srcOrd="0" destOrd="0" presId="urn:microsoft.com/office/officeart/2005/8/layout/process1"/>
    <dgm:cxn modelId="{5E24E2FF-0508-4D1B-9455-46113001810F}" type="presParOf" srcId="{7A5CED69-578F-42D8-A451-A83966572FA5}" destId="{CB045ADC-6396-4BC0-B4D1-9EBA31F2DD2E}" srcOrd="6" destOrd="0" presId="urn:microsoft.com/office/officeart/2005/8/layout/process1"/>
    <dgm:cxn modelId="{E6D4B39C-75E3-4DCC-8CC7-403E0356752D}" type="presParOf" srcId="{7A5CED69-578F-42D8-A451-A83966572FA5}" destId="{F4CE9043-9AB1-4D55-87D2-489162900458}" srcOrd="7" destOrd="0" presId="urn:microsoft.com/office/officeart/2005/8/layout/process1"/>
    <dgm:cxn modelId="{E15450D6-48E7-42BC-BC71-0B76CA24BE29}" type="presParOf" srcId="{F4CE9043-9AB1-4D55-87D2-489162900458}" destId="{F18C3E74-5EB3-41BE-B5AF-C749E5A7AF4E}" srcOrd="0" destOrd="0" presId="urn:microsoft.com/office/officeart/2005/8/layout/process1"/>
    <dgm:cxn modelId="{A6C493FE-1EB1-4143-B164-50DC4348C483}" type="presParOf" srcId="{7A5CED69-578F-42D8-A451-A83966572FA5}" destId="{B231B227-8EB7-4CC1-BE4C-D54E22EE1E54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9BBF09-4199-4DB4-B609-6B59867CD38C}">
      <dsp:nvSpPr>
        <dsp:cNvPr id="0" name=""/>
        <dsp:cNvSpPr/>
      </dsp:nvSpPr>
      <dsp:spPr>
        <a:xfrm>
          <a:off x="3761" y="161914"/>
          <a:ext cx="1166164" cy="699698"/>
        </a:xfrm>
        <a:prstGeom prst="roundRect">
          <a:avLst>
            <a:gd name="adj" fmla="val 10000"/>
          </a:avLst>
        </a:prstGeom>
        <a:solidFill>
          <a:srgbClr val="052F61"/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Video</a:t>
          </a:r>
          <a:endParaRPr lang="en-US" sz="8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4254" y="182407"/>
        <a:ext cx="1125178" cy="658712"/>
      </dsp:txXfrm>
    </dsp:sp>
    <dsp:sp modelId="{95C93118-E3D4-4449-9FF4-0095DE8A9505}">
      <dsp:nvSpPr>
        <dsp:cNvPr id="0" name=""/>
        <dsp:cNvSpPr/>
      </dsp:nvSpPr>
      <dsp:spPr>
        <a:xfrm>
          <a:off x="1286543" y="367159"/>
          <a:ext cx="247226" cy="289208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286543" y="425001"/>
        <a:ext cx="173058" cy="173524"/>
      </dsp:txXfrm>
    </dsp:sp>
    <dsp:sp modelId="{D5B02A1D-B21D-4C0D-B8E6-D555BE73FEE9}">
      <dsp:nvSpPr>
        <dsp:cNvPr id="0" name=""/>
        <dsp:cNvSpPr/>
      </dsp:nvSpPr>
      <dsp:spPr>
        <a:xfrm>
          <a:off x="1636392" y="161914"/>
          <a:ext cx="1166164" cy="699698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Egenskapsuttrekning</a:t>
          </a:r>
          <a:endParaRPr lang="en-US" sz="8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1656885" y="182407"/>
        <a:ext cx="1125178" cy="658712"/>
      </dsp:txXfrm>
    </dsp:sp>
    <dsp:sp modelId="{0D82BEF9-2C13-4652-B1C3-7FEFE1C47FD6}">
      <dsp:nvSpPr>
        <dsp:cNvPr id="0" name=""/>
        <dsp:cNvSpPr/>
      </dsp:nvSpPr>
      <dsp:spPr>
        <a:xfrm>
          <a:off x="2919174" y="367159"/>
          <a:ext cx="247226" cy="289208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2919174" y="425001"/>
        <a:ext cx="173058" cy="173524"/>
      </dsp:txXfrm>
    </dsp:sp>
    <dsp:sp modelId="{8A74F7B7-D1E3-4E90-8175-9C47DDB94280}">
      <dsp:nvSpPr>
        <dsp:cNvPr id="0" name=""/>
        <dsp:cNvSpPr/>
      </dsp:nvSpPr>
      <dsp:spPr>
        <a:xfrm>
          <a:off x="3269023" y="161914"/>
          <a:ext cx="1166164" cy="699698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Modellbygging</a:t>
          </a:r>
          <a:endParaRPr lang="en-US" sz="8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3289516" y="182407"/>
        <a:ext cx="1125178" cy="658712"/>
      </dsp:txXfrm>
    </dsp:sp>
    <dsp:sp modelId="{E3412835-0CE5-439B-B92A-4111DDB7E90C}">
      <dsp:nvSpPr>
        <dsp:cNvPr id="0" name=""/>
        <dsp:cNvSpPr/>
      </dsp:nvSpPr>
      <dsp:spPr>
        <a:xfrm>
          <a:off x="4551804" y="367159"/>
          <a:ext cx="247226" cy="289208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551804" y="425001"/>
        <a:ext cx="173058" cy="173524"/>
      </dsp:txXfrm>
    </dsp:sp>
    <dsp:sp modelId="{CB045ADC-6396-4BC0-B4D1-9EBA31F2DD2E}">
      <dsp:nvSpPr>
        <dsp:cNvPr id="0" name=""/>
        <dsp:cNvSpPr/>
      </dsp:nvSpPr>
      <dsp:spPr>
        <a:xfrm>
          <a:off x="4901654" y="161914"/>
          <a:ext cx="1166164" cy="699698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Klassifisering</a:t>
          </a:r>
          <a:endParaRPr lang="en-US" sz="8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4922147" y="182407"/>
        <a:ext cx="1125178" cy="658712"/>
      </dsp:txXfrm>
    </dsp:sp>
    <dsp:sp modelId="{F4CE9043-9AB1-4D55-87D2-489162900458}">
      <dsp:nvSpPr>
        <dsp:cNvPr id="0" name=""/>
        <dsp:cNvSpPr/>
      </dsp:nvSpPr>
      <dsp:spPr>
        <a:xfrm>
          <a:off x="6184435" y="367159"/>
          <a:ext cx="247226" cy="289208"/>
        </a:xfrm>
        <a:prstGeom prst="rightArrow">
          <a:avLst>
            <a:gd name="adj1" fmla="val 60000"/>
            <a:gd name="adj2" fmla="val 50000"/>
          </a:avLst>
        </a:prstGeom>
        <a:solidFill>
          <a:srgbClr val="052F61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184435" y="425001"/>
        <a:ext cx="173058" cy="173524"/>
      </dsp:txXfrm>
    </dsp:sp>
    <dsp:sp modelId="{B231B227-8EB7-4CC1-BE4C-D54E22EE1E54}">
      <dsp:nvSpPr>
        <dsp:cNvPr id="0" name=""/>
        <dsp:cNvSpPr/>
      </dsp:nvSpPr>
      <dsp:spPr>
        <a:xfrm>
          <a:off x="6534285" y="161914"/>
          <a:ext cx="1166164" cy="699698"/>
        </a:xfrm>
        <a:prstGeom prst="roundRect">
          <a:avLst>
            <a:gd name="adj" fmla="val 10000"/>
          </a:avLst>
        </a:prstGeom>
        <a:solidFill>
          <a:srgbClr val="052F61">
            <a:hueOff val="0"/>
            <a:satOff val="0"/>
            <a:lumOff val="0"/>
            <a:alphaOff val="0"/>
          </a:srgbClr>
        </a:solidFill>
        <a:ln w="15875" cap="rnd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b="1" kern="1200" dirty="0" err="1" smtClean="0">
              <a:solidFill>
                <a:sysClr val="window" lastClr="FFFFFF"/>
              </a:solidFill>
              <a:latin typeface="Century Gothic" panose="020B0502020202020204"/>
              <a:ea typeface="+mn-ea"/>
              <a:cs typeface="+mn-cs"/>
            </a:rPr>
            <a:t>Resultat</a:t>
          </a:r>
          <a:endParaRPr lang="en-US" sz="800" b="1" kern="1200" dirty="0">
            <a:solidFill>
              <a:sysClr val="window" lastClr="FFFFFF"/>
            </a:solidFill>
            <a:latin typeface="Century Gothic" panose="020B0502020202020204"/>
            <a:ea typeface="+mn-ea"/>
            <a:cs typeface="+mn-cs"/>
          </a:endParaRPr>
        </a:p>
      </dsp:txBody>
      <dsp:txXfrm>
        <a:off x="6554778" y="182407"/>
        <a:ext cx="1125178" cy="658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971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10225" y="0"/>
            <a:ext cx="4264025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1363" y="517525"/>
            <a:ext cx="3313112" cy="2484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59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46200" y="3155950"/>
            <a:ext cx="7181850" cy="300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n-NO" noProof="0" smtClean="0"/>
              <a:t>Click to edit Master text styles</a:t>
            </a:r>
          </a:p>
          <a:p>
            <a:pPr lvl="1"/>
            <a:r>
              <a:rPr lang="nn-NO" noProof="0" smtClean="0"/>
              <a:t>Second level</a:t>
            </a:r>
          </a:p>
          <a:p>
            <a:pPr lvl="2"/>
            <a:r>
              <a:rPr lang="nn-NO" noProof="0" smtClean="0"/>
              <a:t>Third level</a:t>
            </a:r>
          </a:p>
          <a:p>
            <a:pPr lvl="3"/>
            <a:r>
              <a:rPr lang="nn-NO" noProof="0" smtClean="0"/>
              <a:t>Fourth level</a:t>
            </a:r>
          </a:p>
          <a:p>
            <a:pPr lvl="4"/>
            <a:r>
              <a:rPr lang="nn-NO" noProof="0" smtClean="0"/>
              <a:t>Fifth level</a:t>
            </a:r>
          </a:p>
        </p:txBody>
      </p:sp>
      <p:sp>
        <p:nvSpPr>
          <p:cNvPr id="1259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Times"/>
                <a:ea typeface="+mn-ea"/>
              </a:defRPr>
            </a:lvl1pPr>
          </a:lstStyle>
          <a:p>
            <a:pPr>
              <a:defRPr/>
            </a:pPr>
            <a:endParaRPr lang="nn-NO"/>
          </a:p>
        </p:txBody>
      </p:sp>
      <p:sp>
        <p:nvSpPr>
          <p:cNvPr id="1259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10225" y="6313488"/>
            <a:ext cx="42640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23D8CBB-61DD-0149-AFDA-942714DB8403}" type="slidenum">
              <a:rPr lang="nn-NO"/>
              <a:pPr/>
              <a:t>‹#›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99714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7A369DFF-24DB-614E-97BF-10A15B2E66BE}" type="slidenum">
              <a:rPr lang="nn-NO" sz="1200"/>
              <a:pPr/>
              <a:t>1</a:t>
            </a:fld>
            <a:endParaRPr lang="nn-NO" sz="120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24213" y="492125"/>
            <a:ext cx="3370262" cy="2527300"/>
          </a:xfrm>
          <a:noFill/>
          <a:ln w="12700" cap="flat">
            <a:solidFill>
              <a:schemeClr val="tx1"/>
            </a:solidFill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17625" y="3179763"/>
            <a:ext cx="7181850" cy="300037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r>
              <a:rPr lang="nb-NO" sz="2800">
                <a:latin typeface="Times" charset="0"/>
              </a:rPr>
              <a:t>OK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10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666769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11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5532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930600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620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Prediksjonsmodellen klassifiserer videoene til en kategori for risiko for CP.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3171333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656792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3930527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16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269945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2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542727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3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771943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4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5905429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2474166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6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90164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7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163475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8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1206520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D8CBB-61DD-0149-AFDA-942714DB8403}" type="slidenum">
              <a:rPr lang="nn-NO" smtClean="0"/>
              <a:pPr/>
              <a:t>9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361221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95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700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711950" y="762000"/>
            <a:ext cx="2109788" cy="48006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81000" y="762000"/>
            <a:ext cx="6178550" cy="48006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8608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032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95393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433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76775" y="1981200"/>
            <a:ext cx="4144963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6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526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6014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5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01287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5174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 descr="St_OlavsH_NTNU.jp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64111"/>
            <a:ext cx="9144000" cy="793889"/>
          </a:xfrm>
          <a:prstGeom prst="rect">
            <a:avLst/>
          </a:prstGeom>
        </p:spPr>
      </p:pic>
      <p:sp>
        <p:nvSpPr>
          <p:cNvPr id="1027" name="Rectangle 29"/>
          <p:cNvSpPr>
            <a:spLocks noChangeArrowheads="1"/>
          </p:cNvSpPr>
          <p:nvPr userDrawn="1"/>
        </p:nvSpPr>
        <p:spPr bwMode="auto">
          <a:xfrm>
            <a:off x="0" y="0"/>
            <a:ext cx="9144000" cy="38100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762000"/>
            <a:ext cx="8440738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title style</a:t>
            </a:r>
          </a:p>
        </p:txBody>
      </p:sp>
      <p:sp>
        <p:nvSpPr>
          <p:cNvPr id="1029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981200"/>
            <a:ext cx="8440738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Click to edit Master text styles</a:t>
            </a:r>
          </a:p>
          <a:p>
            <a:pPr lvl="1"/>
            <a:r>
              <a:rPr lang="nb-NO"/>
              <a:t>Second level</a:t>
            </a:r>
          </a:p>
          <a:p>
            <a:pPr lvl="2"/>
            <a:r>
              <a:rPr lang="nb-NO"/>
              <a:t>Third level</a:t>
            </a:r>
          </a:p>
          <a:p>
            <a:pPr lvl="3"/>
            <a:r>
              <a:rPr lang="nb-NO"/>
              <a:t>Fourth level</a:t>
            </a:r>
          </a:p>
          <a:p>
            <a:pPr lvl="4"/>
            <a:r>
              <a:rPr lang="nb-NO"/>
              <a:t>Fifth level</a:t>
            </a:r>
          </a:p>
        </p:txBody>
      </p:sp>
      <p:sp>
        <p:nvSpPr>
          <p:cNvPr id="1030" name="Line 26"/>
          <p:cNvSpPr>
            <a:spLocks noChangeShapeType="1"/>
          </p:cNvSpPr>
          <p:nvPr userDrawn="1"/>
        </p:nvSpPr>
        <p:spPr bwMode="auto">
          <a:xfrm>
            <a:off x="6732240" y="6172200"/>
            <a:ext cx="0" cy="4572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1" name="Line 27"/>
          <p:cNvSpPr>
            <a:spLocks noChangeShapeType="1"/>
          </p:cNvSpPr>
          <p:nvPr userDrawn="1"/>
        </p:nvSpPr>
        <p:spPr bwMode="auto">
          <a:xfrm>
            <a:off x="0" y="381000"/>
            <a:ext cx="9144000" cy="0"/>
          </a:xfrm>
          <a:prstGeom prst="line">
            <a:avLst/>
          </a:prstGeom>
          <a:noFill/>
          <a:ln w="25400">
            <a:solidFill>
              <a:srgbClr val="BFBFBF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b-NO"/>
          </a:p>
        </p:txBody>
      </p:sp>
      <p:sp>
        <p:nvSpPr>
          <p:cNvPr id="1032" name="Rectangle 30"/>
          <p:cNvSpPr>
            <a:spLocks noChangeArrowheads="1"/>
          </p:cNvSpPr>
          <p:nvPr userDrawn="1"/>
        </p:nvSpPr>
        <p:spPr bwMode="auto">
          <a:xfrm>
            <a:off x="71438" y="6248400"/>
            <a:ext cx="420687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fld id="{A8ACD4C8-6BE4-7A40-BB65-F78A72731F36}" type="slidenum">
              <a:rPr lang="nn-NO" sz="1400" b="1">
                <a:latin typeface="Arial" charset="0"/>
              </a:rPr>
              <a:pPr algn="ctr"/>
              <a:t>‹#›</a:t>
            </a:fld>
            <a:endParaRPr lang="nn-NO" sz="1400" b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10"/>
          <p:cNvSpPr>
            <a:spLocks noGrp="1" noChangeArrowheads="1"/>
          </p:cNvSpPr>
          <p:nvPr>
            <p:ph type="title"/>
          </p:nvPr>
        </p:nvSpPr>
        <p:spPr>
          <a:xfrm>
            <a:off x="516776" y="1772816"/>
            <a:ext cx="8318500" cy="1054100"/>
          </a:xfrm>
        </p:spPr>
        <p:txBody>
          <a:bodyPr/>
          <a:lstStyle/>
          <a:p>
            <a:pPr algn="ctr"/>
            <a:r>
              <a:rPr lang="nn-NO" dirty="0" smtClean="0">
                <a:solidFill>
                  <a:srgbClr val="003366"/>
                </a:solidFill>
                <a:latin typeface="Arial" charset="0"/>
              </a:rPr>
              <a:t>Tidlig identifisering av CP med databasert videoanalyse</a:t>
            </a:r>
            <a:br>
              <a:rPr lang="nn-NO" dirty="0" smtClean="0">
                <a:solidFill>
                  <a:srgbClr val="003366"/>
                </a:solidFill>
                <a:latin typeface="Arial" charset="0"/>
              </a:rPr>
            </a:br>
            <a:r>
              <a:rPr lang="nn-NO" dirty="0" smtClean="0">
                <a:solidFill>
                  <a:srgbClr val="003366"/>
                </a:solidFill>
                <a:latin typeface="Arial" charset="0"/>
              </a:rPr>
              <a:t/>
            </a:r>
            <a:br>
              <a:rPr lang="nn-NO" dirty="0" smtClean="0">
                <a:solidFill>
                  <a:srgbClr val="003366"/>
                </a:solidFill>
                <a:latin typeface="Arial" charset="0"/>
              </a:rPr>
            </a:br>
            <a:r>
              <a:rPr lang="nn-NO" sz="2000" dirty="0" err="1" smtClean="0">
                <a:solidFill>
                  <a:srgbClr val="003366"/>
                </a:solidFill>
                <a:latin typeface="Arial" charset="0"/>
              </a:rPr>
              <a:t>Fra</a:t>
            </a:r>
            <a:r>
              <a:rPr lang="nn-NO" sz="2000" dirty="0" smtClean="0">
                <a:solidFill>
                  <a:srgbClr val="003366"/>
                </a:solidFill>
                <a:latin typeface="Arial" charset="0"/>
              </a:rPr>
              <a:t> ide og </a:t>
            </a:r>
            <a:r>
              <a:rPr lang="nn-NO" sz="2000" dirty="0" err="1" smtClean="0">
                <a:solidFill>
                  <a:srgbClr val="003366"/>
                </a:solidFill>
                <a:latin typeface="Arial" charset="0"/>
              </a:rPr>
              <a:t>mulighet</a:t>
            </a:r>
            <a:r>
              <a:rPr lang="nn-NO" sz="2000" dirty="0" smtClean="0">
                <a:solidFill>
                  <a:srgbClr val="003366"/>
                </a:solidFill>
                <a:latin typeface="Arial" charset="0"/>
              </a:rPr>
              <a:t> til konkrete </a:t>
            </a:r>
            <a:r>
              <a:rPr lang="nn-NO" sz="2000" dirty="0" err="1" smtClean="0">
                <a:solidFill>
                  <a:srgbClr val="003366"/>
                </a:solidFill>
                <a:latin typeface="Arial" charset="0"/>
              </a:rPr>
              <a:t>forskningsresultater</a:t>
            </a:r>
            <a:endParaRPr lang="nn-NO" sz="2000" dirty="0">
              <a:solidFill>
                <a:srgbClr val="003366"/>
              </a:solidFill>
              <a:latin typeface="Arial" charset="0"/>
            </a:endParaRPr>
          </a:p>
        </p:txBody>
      </p:sp>
      <p:sp>
        <p:nvSpPr>
          <p:cNvPr id="2052" name="Text Box 17"/>
          <p:cNvSpPr txBox="1">
            <a:spLocks noChangeArrowheads="1"/>
          </p:cNvSpPr>
          <p:nvPr/>
        </p:nvSpPr>
        <p:spPr bwMode="auto">
          <a:xfrm>
            <a:off x="533400" y="71438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6" name="Rectangle 10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33400" y="4797152"/>
            <a:ext cx="8305800" cy="100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US" sz="1800" kern="0" dirty="0" smtClean="0">
                <a:solidFill>
                  <a:srgbClr val="003366"/>
                </a:solidFill>
                <a:latin typeface="Arial" charset="0"/>
              </a:rPr>
              <a:t>Lars Adde </a:t>
            </a:r>
          </a:p>
          <a:p>
            <a:pPr marL="0" indent="0" algn="ctr">
              <a:buNone/>
            </a:pPr>
            <a:r>
              <a:rPr lang="en-US" sz="1200" kern="0" dirty="0" err="1" smtClean="0">
                <a:solidFill>
                  <a:srgbClr val="003366"/>
                </a:solidFill>
                <a:latin typeface="Arial" charset="0"/>
              </a:rPr>
              <a:t>spesialist</a:t>
            </a:r>
            <a:r>
              <a:rPr lang="en-US" sz="1200" kern="0" dirty="0" smtClean="0">
                <a:solidFill>
                  <a:srgbClr val="003366"/>
                </a:solidFill>
                <a:latin typeface="Arial" charset="0"/>
              </a:rPr>
              <a:t> i </a:t>
            </a:r>
            <a:r>
              <a:rPr lang="en-US" sz="1200" kern="0" dirty="0" err="1" smtClean="0">
                <a:solidFill>
                  <a:srgbClr val="003366"/>
                </a:solidFill>
                <a:latin typeface="Arial" charset="0"/>
              </a:rPr>
              <a:t>barne</a:t>
            </a:r>
            <a:r>
              <a:rPr lang="en-US" sz="1200" kern="0" dirty="0" smtClean="0">
                <a:solidFill>
                  <a:srgbClr val="003366"/>
                </a:solidFill>
                <a:latin typeface="Arial" charset="0"/>
              </a:rPr>
              <a:t>- </a:t>
            </a:r>
            <a:r>
              <a:rPr lang="en-US" sz="1200" kern="0" dirty="0" err="1" smtClean="0">
                <a:solidFill>
                  <a:srgbClr val="003366"/>
                </a:solidFill>
                <a:latin typeface="Arial" charset="0"/>
              </a:rPr>
              <a:t>og</a:t>
            </a:r>
            <a:r>
              <a:rPr lang="en-US" sz="120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200" kern="0" dirty="0" err="1" smtClean="0">
                <a:solidFill>
                  <a:srgbClr val="003366"/>
                </a:solidFill>
                <a:latin typeface="Arial" charset="0"/>
              </a:rPr>
              <a:t>ungdomsfysioterapi</a:t>
            </a:r>
            <a:r>
              <a:rPr lang="en-US" sz="1200" kern="0" dirty="0" smtClean="0">
                <a:solidFill>
                  <a:srgbClr val="003366"/>
                </a:solidFill>
                <a:latin typeface="Arial" charset="0"/>
              </a:rPr>
              <a:t>, </a:t>
            </a:r>
            <a:r>
              <a:rPr lang="en-US" sz="1200" kern="0" dirty="0" err="1" smtClean="0">
                <a:solidFill>
                  <a:srgbClr val="003366"/>
                </a:solidFill>
                <a:latin typeface="Arial" charset="0"/>
              </a:rPr>
              <a:t>ph.d</a:t>
            </a:r>
            <a:endParaRPr lang="en-US" sz="1200" kern="0" baseline="30000" dirty="0">
              <a:solidFill>
                <a:srgbClr val="003366"/>
              </a:solidFill>
              <a:latin typeface="Arial" charset="0"/>
            </a:endParaRPr>
          </a:p>
          <a:p>
            <a:pPr algn="ctr"/>
            <a:endParaRPr lang="en-US" sz="1800" kern="0" dirty="0" smtClean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AutoNum type="arabicParenBoth"/>
            </a:pP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Institutt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for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klinisk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og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molekylær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medisin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(IKOM),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Norges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Teknisk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Vitenskapelige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Universitet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, Trondheim, Norge </a:t>
            </a:r>
          </a:p>
          <a:p>
            <a:pPr marL="228600" indent="-228600" algn="ctr">
              <a:buAutoNum type="arabicParenBoth"/>
            </a:pP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Klinikk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for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Kliniske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Serviceenheter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, St. </a:t>
            </a:r>
            <a:r>
              <a:rPr lang="en-US" sz="1000" b="0" kern="0" dirty="0" err="1" smtClean="0">
                <a:solidFill>
                  <a:srgbClr val="003366"/>
                </a:solidFill>
                <a:latin typeface="Arial" charset="0"/>
              </a:rPr>
              <a:t>Olavs</a:t>
            </a:r>
            <a:r>
              <a:rPr lang="en-US" sz="1000" b="0" kern="0" dirty="0" smtClean="0">
                <a:solidFill>
                  <a:srgbClr val="003366"/>
                </a:solidFill>
                <a:latin typeface="Arial" charset="0"/>
              </a:rPr>
              <a:t> Hospital, Trondheim, Norge</a:t>
            </a:r>
          </a:p>
          <a:p>
            <a:pPr marL="228600" indent="-228600">
              <a:buFontTx/>
              <a:buAutoNum type="arabicParenBoth"/>
            </a:pPr>
            <a:endParaRPr lang="en-US" sz="1000" b="0" kern="0" dirty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FontTx/>
              <a:buAutoNum type="arabicParenBoth"/>
            </a:pPr>
            <a:endParaRPr lang="en-US" sz="1200" b="0" kern="0" dirty="0" smtClean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FontTx/>
              <a:buAutoNum type="arabicParenBoth"/>
            </a:pPr>
            <a:endParaRPr lang="en-US" sz="1200" b="0" kern="0" dirty="0" smtClean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FontTx/>
              <a:buAutoNum type="arabicParenBoth"/>
            </a:pPr>
            <a:endParaRPr lang="en-US" sz="1200" b="0" kern="0" dirty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AutoNum type="arabicParenBoth"/>
            </a:pPr>
            <a:endParaRPr lang="en-US" sz="1200" b="0" kern="0" dirty="0" smtClean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AutoNum type="arabicParenBoth"/>
            </a:pPr>
            <a:endParaRPr lang="en-US" sz="1200" b="0" kern="0" dirty="0" smtClean="0">
              <a:solidFill>
                <a:srgbClr val="003366"/>
              </a:solidFill>
              <a:latin typeface="Arial" charset="0"/>
            </a:endParaRPr>
          </a:p>
          <a:p>
            <a:pPr marL="228600" indent="-228600" algn="ctr">
              <a:buAutoNum type="arabicParenBoth"/>
            </a:pPr>
            <a:endParaRPr lang="en-US" sz="1200" b="0" kern="0" dirty="0" smtClean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Databasen i Trondheim (NTNU)</a:t>
            </a:r>
            <a:endParaRPr lang="nb-NO" dirty="0">
              <a:solidFill>
                <a:srgbClr val="003366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716016" y="3933056"/>
            <a:ext cx="3606039" cy="1872208"/>
            <a:chOff x="4888623" y="2348880"/>
            <a:chExt cx="4255377" cy="2304488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8623" y="2348880"/>
              <a:ext cx="4255377" cy="2304488"/>
            </a:xfrm>
            <a:prstGeom prst="rect">
              <a:avLst/>
            </a:prstGeom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2547" y="278985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288" y="278985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8871" y="263745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3424924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4074" y="278985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035" y="2798911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28384" y="315270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3115" y="3000308"/>
              <a:ext cx="152400" cy="152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51520" y="1789808"/>
            <a:ext cx="7920880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600" dirty="0">
                <a:solidFill>
                  <a:srgbClr val="003366"/>
                </a:solidFill>
              </a:rPr>
              <a:t>Vår forskningsgruppe har gjennom de siste 10 årene samlet inn en helt unik database med over 1000 standardiserte videoer av spedbarns spontane bevegelser fra 3 kontinenter. Dette har skjedd i samarbeid med 8 nasjonale og internasjonale sykehus ved bruk av vår standardiserte videooppsett.</a:t>
            </a:r>
          </a:p>
          <a:p>
            <a:r>
              <a:rPr lang="nb-NO" sz="1600" dirty="0">
                <a:solidFill>
                  <a:srgbClr val="003366"/>
                </a:solidFill>
              </a:rPr>
              <a:t>Databasen inneholder i tillegg status på CP/ikke CP ved 2-4 års alder.</a:t>
            </a:r>
          </a:p>
          <a:p>
            <a:endParaRPr lang="nb-NO" sz="1600" dirty="0">
              <a:solidFill>
                <a:srgbClr val="003366"/>
              </a:solidFill>
            </a:endParaRPr>
          </a:p>
          <a:p>
            <a:r>
              <a:rPr lang="nb-NO" sz="1600" dirty="0">
                <a:solidFill>
                  <a:srgbClr val="003366"/>
                </a:solidFill>
              </a:rPr>
              <a:t>Det finnes ingen tilsvarende database i verden med så mange standardiserte videoer av spedbarn med risiko for CP. </a:t>
            </a:r>
          </a:p>
          <a:p>
            <a:endParaRPr lang="nb-NO" sz="1600" b="1" dirty="0"/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31826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Mål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381000" y="1844824"/>
            <a:ext cx="828833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nb-NO" sz="2800" b="0" kern="0" dirty="0" smtClean="0">
                <a:solidFill>
                  <a:srgbClr val="003366"/>
                </a:solidFill>
              </a:rPr>
              <a:t>Å utvikle en data basert analyse av spedbarnets spontane bevegelser fra video som predikerer CP med stor nøyaktighet</a:t>
            </a:r>
            <a:endParaRPr lang="nb-NO" sz="2800" b="0" kern="0" dirty="0">
              <a:solidFill>
                <a:srgbClr val="003366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5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«</a:t>
            </a:r>
            <a:r>
              <a:rPr lang="nb-NO" dirty="0" err="1" smtClean="0">
                <a:solidFill>
                  <a:srgbClr val="003366"/>
                </a:solidFill>
              </a:rPr>
              <a:t>Proof</a:t>
            </a:r>
            <a:r>
              <a:rPr lang="nb-NO" dirty="0" smtClean="0">
                <a:solidFill>
                  <a:srgbClr val="003366"/>
                </a:solidFill>
              </a:rPr>
              <a:t> </a:t>
            </a:r>
            <a:r>
              <a:rPr lang="nb-NO" dirty="0" err="1" smtClean="0">
                <a:solidFill>
                  <a:srgbClr val="003366"/>
                </a:solidFill>
              </a:rPr>
              <a:t>of</a:t>
            </a:r>
            <a:r>
              <a:rPr lang="nb-NO" dirty="0" smtClean="0">
                <a:solidFill>
                  <a:srgbClr val="003366"/>
                </a:solidFill>
              </a:rPr>
              <a:t> </a:t>
            </a:r>
            <a:r>
              <a:rPr lang="nb-NO" dirty="0" err="1" smtClean="0">
                <a:solidFill>
                  <a:srgbClr val="003366"/>
                </a:solidFill>
              </a:rPr>
              <a:t>concept</a:t>
            </a:r>
            <a:r>
              <a:rPr lang="nb-NO" dirty="0" smtClean="0">
                <a:solidFill>
                  <a:srgbClr val="003366"/>
                </a:solidFill>
              </a:rPr>
              <a:t>»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117698"/>
              </p:ext>
            </p:extLst>
          </p:nvPr>
        </p:nvGraphicFramePr>
        <p:xfrm>
          <a:off x="683568" y="3140968"/>
          <a:ext cx="7704212" cy="102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pPr marL="0" indent="0">
              <a:buNone/>
            </a:pPr>
            <a:r>
              <a:rPr lang="nb-NO" dirty="0">
                <a:solidFill>
                  <a:srgbClr val="003366"/>
                </a:solidFill>
              </a:rPr>
              <a:t>Et helt ferskt «</a:t>
            </a:r>
            <a:r>
              <a:rPr lang="nb-NO" dirty="0" err="1">
                <a:solidFill>
                  <a:srgbClr val="003366"/>
                </a:solidFill>
              </a:rPr>
              <a:t>proof</a:t>
            </a:r>
            <a:r>
              <a:rPr lang="nb-NO" dirty="0">
                <a:solidFill>
                  <a:srgbClr val="003366"/>
                </a:solidFill>
              </a:rPr>
              <a:t> </a:t>
            </a:r>
            <a:r>
              <a:rPr lang="nb-NO" dirty="0" err="1">
                <a:solidFill>
                  <a:srgbClr val="003366"/>
                </a:solidFill>
              </a:rPr>
              <a:t>of</a:t>
            </a:r>
            <a:r>
              <a:rPr lang="nb-NO" dirty="0">
                <a:solidFill>
                  <a:srgbClr val="003366"/>
                </a:solidFill>
              </a:rPr>
              <a:t> </a:t>
            </a:r>
            <a:r>
              <a:rPr lang="nb-NO" dirty="0" err="1">
                <a:solidFill>
                  <a:srgbClr val="003366"/>
                </a:solidFill>
              </a:rPr>
              <a:t>concept</a:t>
            </a:r>
            <a:r>
              <a:rPr lang="nb-NO" dirty="0">
                <a:solidFill>
                  <a:srgbClr val="003366"/>
                </a:solidFill>
              </a:rPr>
              <a:t>» er nettopp blitt realisert.</a:t>
            </a:r>
          </a:p>
          <a:p>
            <a:pPr marL="0" indent="0">
              <a:buNone/>
            </a:pPr>
            <a:r>
              <a:rPr lang="nb-NO" dirty="0">
                <a:solidFill>
                  <a:srgbClr val="003366"/>
                </a:solidFill>
              </a:rPr>
              <a:t>Vår fremgangsmåte i løsningen består av ulike konkrete deler.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37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Klassifisering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843808" y="3789040"/>
            <a:ext cx="3288493" cy="1539387"/>
            <a:chOff x="4005981" y="2517918"/>
            <a:chExt cx="4172173" cy="215778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4005981" y="3731459"/>
              <a:ext cx="4172173" cy="1793"/>
            </a:xfrm>
            <a:prstGeom prst="line">
              <a:avLst/>
            </a:prstGeom>
            <a:noFill/>
            <a:ln w="38100" cap="rnd" cmpd="sng" algn="ctr">
              <a:solidFill>
                <a:sysClr val="windowText" lastClr="000000">
                  <a:alpha val="60000"/>
                </a:sysClr>
              </a:solidFill>
              <a:prstDash val="sysDash"/>
            </a:ln>
            <a:effectLst/>
          </p:spPr>
        </p:cxnSp>
        <p:sp>
          <p:nvSpPr>
            <p:cNvPr id="21" name="TextBox 20"/>
            <p:cNvSpPr txBox="1"/>
            <p:nvPr/>
          </p:nvSpPr>
          <p:spPr>
            <a:xfrm>
              <a:off x="5699750" y="2517918"/>
              <a:ext cx="1204857" cy="276999"/>
            </a:xfrm>
            <a:prstGeom prst="rect">
              <a:avLst/>
            </a:prstGeom>
            <a:solidFill>
              <a:srgbClr val="76DBF4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/>
                  <a:ea typeface="+mn-ea"/>
                </a:rPr>
                <a:t>No CP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699750" y="4398703"/>
              <a:ext cx="1204857" cy="276999"/>
            </a:xfrm>
            <a:prstGeom prst="rect">
              <a:avLst/>
            </a:prstGeom>
            <a:solidFill>
              <a:srgbClr val="76DBF4">
                <a:lumMod val="60000"/>
                <a:lumOff val="4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/>
                  <a:ea typeface="+mn-ea"/>
                </a:rPr>
                <a:t>CP </a:t>
              </a:r>
            </a:p>
          </p:txBody>
        </p:sp>
      </p:grp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r>
              <a:rPr lang="nb-NO" dirty="0">
                <a:solidFill>
                  <a:srgbClr val="003366"/>
                </a:solidFill>
              </a:rPr>
              <a:t>Prediksjonsmodellen klassifiserer videoene til en kategori for risiko for CP. </a:t>
            </a:r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74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Resultat (n=155 barn)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Resultatene er fra en norsk studie </a:t>
            </a:r>
            <a:r>
              <a:rPr lang="nb-NO" dirty="0">
                <a:solidFill>
                  <a:srgbClr val="003366"/>
                </a:solidFill>
              </a:rPr>
              <a:t>av 155 barn som alle hadde en økt risiko for hjerneskade i nyfødtperioden. </a:t>
            </a:r>
          </a:p>
          <a:p>
            <a:endParaRPr lang="nb-NO" dirty="0">
              <a:solidFill>
                <a:srgbClr val="003366"/>
              </a:solidFill>
            </a:endParaRPr>
          </a:p>
          <a:p>
            <a:r>
              <a:rPr lang="nb-NO" dirty="0" smtClean="0">
                <a:solidFill>
                  <a:srgbClr val="003366"/>
                </a:solidFill>
              </a:rPr>
              <a:t>Resultatet viser at vår fremgangsmåte er </a:t>
            </a:r>
            <a:r>
              <a:rPr lang="nb-NO" dirty="0">
                <a:solidFill>
                  <a:srgbClr val="003366"/>
                </a:solidFill>
              </a:rPr>
              <a:t>god til å «friskmelde» barn i risiko. 120 av barn uten CP ble korrekt klassifisert av programvaren mens 10 av barna ble feilklassifisert. </a:t>
            </a:r>
            <a:endParaRPr lang="nb-NO" b="1" dirty="0"/>
          </a:p>
          <a:p>
            <a:endParaRPr lang="nb-NO" dirty="0"/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68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Metoden klar til videreutvikling til klinisk bruk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52" y="3711056"/>
            <a:ext cx="2408710" cy="2054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r>
              <a:rPr lang="nb-NO" dirty="0">
                <a:solidFill>
                  <a:srgbClr val="003366"/>
                </a:solidFill>
              </a:rPr>
              <a:t>De siste resultatene bør verifiseres i flere studier, men vi anser våre resultater nå som såpass gode at vi kan begynne å arbeide for en klinisk implementering. Dette er en lang vei å gå og vi må knytte til oss den riktige kompetansen for å få en slik utviklingsprosess i gang. </a:t>
            </a:r>
            <a:endParaRPr lang="nb-NO" dirty="0"/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560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Takk for oppmerksomheten!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16832"/>
            <a:ext cx="4412033" cy="3347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8627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Barn i risiko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50% av spedbarn med CP har risikofaktorer fra nyfødtperioden:</a:t>
            </a:r>
          </a:p>
          <a:p>
            <a:pPr lvl="1"/>
            <a:r>
              <a:rPr lang="nb-NO" dirty="0" smtClean="0">
                <a:solidFill>
                  <a:srgbClr val="003366"/>
                </a:solidFill>
              </a:rPr>
              <a:t>Veldig prematur fødsel</a:t>
            </a:r>
          </a:p>
          <a:p>
            <a:pPr lvl="1"/>
            <a:r>
              <a:rPr lang="nb-NO" dirty="0" smtClean="0">
                <a:solidFill>
                  <a:srgbClr val="003366"/>
                </a:solidFill>
              </a:rPr>
              <a:t>Unormal vekst i svangerskapet</a:t>
            </a:r>
          </a:p>
          <a:p>
            <a:pPr lvl="1"/>
            <a:r>
              <a:rPr lang="nb-NO" dirty="0" smtClean="0">
                <a:solidFill>
                  <a:srgbClr val="003366"/>
                </a:solidFill>
              </a:rPr>
              <a:t>Kramper i nyfødtperioden</a:t>
            </a: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1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Lang utredning</a:t>
            </a:r>
            <a:endParaRPr lang="nb-NO" dirty="0">
              <a:solidFill>
                <a:srgbClr val="0033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3068960"/>
            <a:ext cx="5634478" cy="1217157"/>
          </a:xfrm>
          <a:prstGeom prst="rect">
            <a:avLst/>
          </a:prstGeom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CP diagnosen krever i dag gjentatte undersøkelser over lang tid</a:t>
            </a: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87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Heinz </a:t>
            </a:r>
            <a:r>
              <a:rPr lang="nb-NO" dirty="0" err="1" smtClean="0">
                <a:solidFill>
                  <a:srgbClr val="003366"/>
                </a:solidFill>
              </a:rPr>
              <a:t>Prechtl</a:t>
            </a:r>
            <a:r>
              <a:rPr lang="nb-NO" dirty="0" smtClean="0">
                <a:solidFill>
                  <a:srgbClr val="003366"/>
                </a:solidFill>
              </a:rPr>
              <a:t> (1927-2014) og GMA</a:t>
            </a:r>
            <a:endParaRPr lang="nb-NO" dirty="0">
              <a:solidFill>
                <a:srgbClr val="003366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145344"/>
            <a:ext cx="3184122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4911080" cy="1807840"/>
          </a:xfrm>
        </p:spPr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Heinz </a:t>
            </a:r>
            <a:r>
              <a:rPr lang="nb-NO" dirty="0" err="1" smtClean="0">
                <a:solidFill>
                  <a:srgbClr val="003366"/>
                </a:solidFill>
              </a:rPr>
              <a:t>Prechtl</a:t>
            </a:r>
            <a:r>
              <a:rPr lang="nb-NO" dirty="0" smtClean="0">
                <a:solidFill>
                  <a:srgbClr val="003366"/>
                </a:solidFill>
              </a:rPr>
              <a:t> (1927-2014):</a:t>
            </a:r>
          </a:p>
          <a:p>
            <a:pPr marL="457200" lvl="1" indent="0">
              <a:buNone/>
            </a:pPr>
            <a:r>
              <a:rPr lang="nb-NO" dirty="0" smtClean="0">
                <a:solidFill>
                  <a:srgbClr val="003366"/>
                </a:solidFill>
              </a:rPr>
              <a:t>Introduserte metoden General </a:t>
            </a:r>
            <a:r>
              <a:rPr lang="nb-NO" dirty="0" err="1" smtClean="0">
                <a:solidFill>
                  <a:srgbClr val="003366"/>
                </a:solidFill>
              </a:rPr>
              <a:t>Movement</a:t>
            </a:r>
            <a:r>
              <a:rPr lang="nb-NO" dirty="0" smtClean="0">
                <a:solidFill>
                  <a:srgbClr val="003366"/>
                </a:solidFill>
              </a:rPr>
              <a:t> </a:t>
            </a:r>
            <a:r>
              <a:rPr lang="nb-NO" dirty="0" err="1" smtClean="0">
                <a:solidFill>
                  <a:srgbClr val="003366"/>
                </a:solidFill>
              </a:rPr>
              <a:t>Assessment</a:t>
            </a:r>
            <a:r>
              <a:rPr lang="nb-NO" dirty="0" smtClean="0">
                <a:solidFill>
                  <a:srgbClr val="003366"/>
                </a:solidFill>
              </a:rPr>
              <a:t> for undersøkelse av barnets spontane bevegelser for prediksjon av CP</a:t>
            </a: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«</a:t>
            </a:r>
            <a:r>
              <a:rPr lang="nb-NO" dirty="0" err="1" smtClean="0">
                <a:solidFill>
                  <a:srgbClr val="003366"/>
                </a:solidFill>
              </a:rPr>
              <a:t>Fidgety</a:t>
            </a:r>
            <a:r>
              <a:rPr lang="nb-NO" dirty="0" smtClean="0">
                <a:solidFill>
                  <a:srgbClr val="003366"/>
                </a:solidFill>
              </a:rPr>
              <a:t> bevegelser»</a:t>
            </a:r>
            <a:endParaRPr lang="nb-NO" dirty="0">
              <a:solidFill>
                <a:srgbClr val="003366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608" y="2348880"/>
            <a:ext cx="3237495" cy="2090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23528" y="2492896"/>
            <a:ext cx="4911080" cy="1807840"/>
          </a:xfrm>
        </p:spPr>
        <p:txBody>
          <a:bodyPr/>
          <a:lstStyle/>
          <a:p>
            <a:r>
              <a:rPr lang="nb-NO" dirty="0">
                <a:solidFill>
                  <a:srgbClr val="003366"/>
                </a:solidFill>
              </a:rPr>
              <a:t>Det er spesielt tidsperioden 2-5 måneder etter termin alder der man ser såkalte «</a:t>
            </a:r>
            <a:r>
              <a:rPr lang="nb-NO" dirty="0" err="1">
                <a:solidFill>
                  <a:srgbClr val="003366"/>
                </a:solidFill>
              </a:rPr>
              <a:t>fidgety</a:t>
            </a:r>
            <a:r>
              <a:rPr lang="nb-NO" dirty="0">
                <a:solidFill>
                  <a:srgbClr val="003366"/>
                </a:solidFill>
              </a:rPr>
              <a:t> bevegelser» forskerne har brukt til analyse av de spontane bevegelsene.</a:t>
            </a:r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5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Spedbarnets rytmiske og varierte bevegelsesmønster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1400" dirty="0">
                <a:solidFill>
                  <a:srgbClr val="003366"/>
                </a:solidFill>
              </a:rPr>
              <a:t>Denne nye forskning har vist med stor nøyaktighet at spedbarnets rytmiske og varierte bevegelsesmønster observert på video ved 3-4 måneders alder kan brukes til å predikere hvem som får CP og ikke. </a:t>
            </a:r>
          </a:p>
          <a:p>
            <a:endParaRPr lang="nb-NO" sz="1400" dirty="0">
              <a:solidFill>
                <a:srgbClr val="003366"/>
              </a:solidFill>
            </a:endParaRPr>
          </a:p>
          <a:p>
            <a:r>
              <a:rPr lang="nb-NO" sz="1400" dirty="0">
                <a:solidFill>
                  <a:srgbClr val="003366"/>
                </a:solidFill>
              </a:rPr>
              <a:t>Tilstedeværende små, varierte og sirkulære bevegelser i hele kroppen har vist seg å være en sterk markør for en frisk hjerneutvikling. Observasjon av slike bevegelser fra video kan i dag brukes for å «friskmelde» barnet for risiko for CP.</a:t>
            </a:r>
          </a:p>
          <a:p>
            <a:endParaRPr lang="nb-NO" sz="1400" dirty="0">
              <a:solidFill>
                <a:srgbClr val="003366"/>
              </a:solidFill>
            </a:endParaRPr>
          </a:p>
          <a:p>
            <a:r>
              <a:rPr lang="nb-NO" sz="1400" dirty="0">
                <a:solidFill>
                  <a:srgbClr val="003366"/>
                </a:solidFill>
              </a:rPr>
              <a:t>Mangler disse sammensatte bevegelsene vil barnet i 80 til 90% av tilfellene få CP og riktig behandling, trening og oppfølging av familien kan settes i gang mens hjernens plastisitet er stor. </a:t>
            </a:r>
          </a:p>
          <a:p>
            <a:endParaRPr lang="nb-NO" sz="1400" dirty="0">
              <a:solidFill>
                <a:srgbClr val="003366"/>
              </a:solidFill>
            </a:endParaRPr>
          </a:p>
          <a:p>
            <a:r>
              <a:rPr lang="nb-NO" sz="1400" dirty="0">
                <a:solidFill>
                  <a:srgbClr val="003366"/>
                </a:solidFill>
              </a:rPr>
              <a:t>Men slike undersøkelser er avhengig av trenede observatører med mye erfaring. Undersøkelsen er altså kvalitativ. Bare en minimal andel av syke nyfødte vil i dag kunne få tilbud om slike undersøkelser.</a:t>
            </a:r>
          </a:p>
          <a:p>
            <a:endParaRPr lang="nb-NO" dirty="0"/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23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Bruk av data baserte metoder</a:t>
            </a:r>
            <a:endParaRPr lang="nb-NO" dirty="0">
              <a:solidFill>
                <a:srgbClr val="003366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97648"/>
            <a:ext cx="5647535" cy="221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r>
              <a:rPr lang="nb-NO" dirty="0">
                <a:solidFill>
                  <a:srgbClr val="003366"/>
                </a:solidFill>
              </a:rPr>
              <a:t>Det har derfor vært mye fokus de siste 10 årene på muligheten av å utvikle databaserte metoder for analyse av barnets bevegelser. Mye forskning er utført, men i hovedsak på små grupper av pasienter og med metoder og resultater som ikke er gode nok i sin nøyaktighet til klinisk bruk.</a:t>
            </a:r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Data baserte metoder i vår forskningsgruppe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110" y="3429000"/>
            <a:ext cx="4502937" cy="895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4673425"/>
            <a:ext cx="4087623" cy="1086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1520" y="1789808"/>
            <a:ext cx="7920880" cy="1807840"/>
          </a:xfrm>
        </p:spPr>
        <p:txBody>
          <a:bodyPr/>
          <a:lstStyle/>
          <a:p>
            <a:r>
              <a:rPr lang="nb-NO" dirty="0">
                <a:solidFill>
                  <a:srgbClr val="003366"/>
                </a:solidFill>
              </a:rPr>
              <a:t>Vår forskningsgruppe ved NTNU i Trondheim har også arbeidet med utvikling av slike databaserte metoder. Resultatene så langt har vært lovende, men ikke gode nok til at metodene kan videreutvikles til vanlig klinisk bruk. </a:t>
            </a:r>
          </a:p>
          <a:p>
            <a:pPr marL="457200" lvl="1" indent="0">
              <a:buNone/>
            </a:pPr>
            <a:endParaRPr lang="nb-NO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47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rgbClr val="003366"/>
                </a:solidFill>
              </a:rPr>
              <a:t>Kunstig intelligens (AI)</a:t>
            </a:r>
            <a:endParaRPr lang="nb-NO" dirty="0">
              <a:solidFill>
                <a:srgbClr val="003366"/>
              </a:solidFill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683568" y="48581"/>
            <a:ext cx="87630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742950" indent="-28575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 defTabSz="7620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nb-NO" sz="1000" dirty="0" smtClean="0">
                <a:latin typeface="Arial" charset="0"/>
              </a:rPr>
              <a:t>Lars Adde (fysioterapeut, </a:t>
            </a:r>
            <a:r>
              <a:rPr lang="nb-NO" sz="1000" dirty="0" err="1" smtClean="0">
                <a:latin typeface="Arial" charset="0"/>
              </a:rPr>
              <a:t>ph.d</a:t>
            </a:r>
            <a:r>
              <a:rPr lang="nb-NO" sz="1000" dirty="0" smtClean="0">
                <a:latin typeface="Arial" charset="0"/>
              </a:rPr>
              <a:t>): Databasert videoanalyse.</a:t>
            </a:r>
            <a:endParaRPr lang="nb-NO" sz="1000" dirty="0">
              <a:latin typeface="Arial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40152" y="4509120"/>
            <a:ext cx="2664296" cy="1593332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51520" y="1789808"/>
            <a:ext cx="7920880" cy="180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562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981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438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895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352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10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nb-NO" sz="1600" dirty="0">
                <a:solidFill>
                  <a:srgbClr val="003366"/>
                </a:solidFill>
              </a:rPr>
              <a:t>Ny kamera og billedteknologi har de siste årene revolusjonert anvendelsen av kamera og video til målinger av bevegelse.</a:t>
            </a:r>
          </a:p>
          <a:p>
            <a:endParaRPr lang="nb-NO" sz="1600" dirty="0">
              <a:solidFill>
                <a:srgbClr val="003366"/>
              </a:solidFill>
            </a:endParaRPr>
          </a:p>
          <a:p>
            <a:r>
              <a:rPr lang="nb-NO" sz="1600" dirty="0">
                <a:solidFill>
                  <a:srgbClr val="003366"/>
                </a:solidFill>
              </a:rPr>
              <a:t>Kombinert med nye metoder innen det som omtales som kunstig intelligens (AI) har muligheten til å måle store mengder data fra video og lage modeller av bevegelse eksplodert i omfang de siste 6 årene. </a:t>
            </a:r>
          </a:p>
          <a:p>
            <a:endParaRPr lang="nb-NO" sz="1600" dirty="0">
              <a:solidFill>
                <a:srgbClr val="003366"/>
              </a:solidFill>
            </a:endParaRPr>
          </a:p>
          <a:p>
            <a:r>
              <a:rPr lang="nb-NO" sz="1600" dirty="0">
                <a:solidFill>
                  <a:srgbClr val="003366"/>
                </a:solidFill>
              </a:rPr>
              <a:t>Det eksisterer i dag ingen modeller for spedbarnets spontane bevegelser ved 3-4 måneders alder og heller ikke av spedbarn med senere CP diagnose. Dette fordi «bygging» av slike modeller ved hjelp av AI krever store mengder data.  </a:t>
            </a:r>
          </a:p>
          <a:p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7136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gende mal Times">
  <a:themeElements>
    <a:clrScheme name="Liggende mal Tim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ggende mal Tim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Liggende mal Tim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ggende mal Tim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gende mal Tim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ninf:info-folks mapper:Kirsten:LYSARK-2001:Mal:Liggende mal Times.ppt</Template>
  <TotalTime>0</TotalTime>
  <Words>954</Words>
  <Application>Microsoft Office PowerPoint</Application>
  <PresentationFormat>On-screen Show (4:3)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ＭＳ Ｐゴシック</vt:lpstr>
      <vt:lpstr>Arial</vt:lpstr>
      <vt:lpstr>Century Gothic</vt:lpstr>
      <vt:lpstr>Times</vt:lpstr>
      <vt:lpstr>Liggende mal Times</vt:lpstr>
      <vt:lpstr>Tidlig identifisering av CP med databasert videoanalyse  Fra ide og mulighet til konkrete forskningsresultater</vt:lpstr>
      <vt:lpstr>Barn i risiko</vt:lpstr>
      <vt:lpstr>Lang utredning</vt:lpstr>
      <vt:lpstr>Heinz Prechtl (1927-2014) og GMA</vt:lpstr>
      <vt:lpstr>«Fidgety bevegelser»</vt:lpstr>
      <vt:lpstr>Spedbarnets rytmiske og varierte bevegelsesmønster</vt:lpstr>
      <vt:lpstr>Bruk av data baserte metoder</vt:lpstr>
      <vt:lpstr>Data baserte metoder i vår forskningsgruppe</vt:lpstr>
      <vt:lpstr>Kunstig intelligens (AI)</vt:lpstr>
      <vt:lpstr>Databasen i Trondheim (NTNU)</vt:lpstr>
      <vt:lpstr>Mål</vt:lpstr>
      <vt:lpstr>«Proof of concept»</vt:lpstr>
      <vt:lpstr>Klassifisering</vt:lpstr>
      <vt:lpstr>Resultat (n=155 barn)</vt:lpstr>
      <vt:lpstr>Metoden klar til videreutvikling til klinisk bruk</vt:lpstr>
      <vt:lpstr>Takk for oppmerksomheten!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Norske lysark 2001</dc:title>
  <dc:creator>Infoavdelingen</dc:creator>
  <cp:lastModifiedBy>Lars Adde</cp:lastModifiedBy>
  <cp:revision>676</cp:revision>
  <cp:lastPrinted>2005-06-02T08:50:29Z</cp:lastPrinted>
  <dcterms:created xsi:type="dcterms:W3CDTF">1998-10-19T12:17:04Z</dcterms:created>
  <dcterms:modified xsi:type="dcterms:W3CDTF">2018-01-22T08:40:36Z</dcterms:modified>
</cp:coreProperties>
</file>