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57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19151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604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59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800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86167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677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908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174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003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315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474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18FC8F1-0567-4764-970B-4712ACDC4B38}" type="datetimeFigureOut">
              <a:rPr lang="nb-NO" smtClean="0"/>
              <a:t>18.06.2025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6284CF1-E066-45E2-9416-E0D2500D822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382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A43959-89AC-E129-51CE-8E219688A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Generelt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2E4E905-E738-3852-3842-520DA5E2F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offentlig har </a:t>
            </a:r>
            <a:r>
              <a:rPr lang="nb-NO" dirty="0" err="1"/>
              <a:t>eID</a:t>
            </a:r>
            <a:r>
              <a:rPr lang="nb-NO" dirty="0"/>
              <a:t> og </a:t>
            </a:r>
            <a:r>
              <a:rPr lang="nb-NO" dirty="0" err="1"/>
              <a:t>MiniID</a:t>
            </a:r>
            <a:r>
              <a:rPr lang="nb-NO" dirty="0"/>
              <a:t> som dekker sikkerhetsnivå betydelig</a:t>
            </a:r>
          </a:p>
          <a:p>
            <a:pPr lvl="1"/>
            <a:r>
              <a:rPr lang="nb-NO" dirty="0"/>
              <a:t>Kan tas i bruk fra fylte 13</a:t>
            </a:r>
          </a:p>
          <a:p>
            <a:r>
              <a:rPr lang="nb-NO" dirty="0"/>
              <a:t>Sikkerhetsnivå høyt dekkes av</a:t>
            </a:r>
          </a:p>
          <a:p>
            <a:pPr lvl="1"/>
            <a:r>
              <a:rPr lang="nb-NO" dirty="0" err="1"/>
              <a:t>BankID</a:t>
            </a:r>
            <a:r>
              <a:rPr lang="nb-NO" dirty="0"/>
              <a:t>, </a:t>
            </a:r>
            <a:r>
              <a:rPr lang="nb-NO" dirty="0" err="1"/>
              <a:t>Buypass</a:t>
            </a:r>
            <a:r>
              <a:rPr lang="nb-NO" dirty="0"/>
              <a:t>, </a:t>
            </a:r>
            <a:r>
              <a:rPr lang="nb-NO" dirty="0" err="1"/>
              <a:t>Commfides</a:t>
            </a:r>
            <a:endParaRPr lang="nb-NO" dirty="0"/>
          </a:p>
          <a:p>
            <a:pPr lvl="2"/>
            <a:r>
              <a:rPr lang="nb-NO" dirty="0"/>
              <a:t>ID-kontroll gjøres gjennom en tjeneste fra posten, Bankfilial eller arbeidsplass</a:t>
            </a:r>
          </a:p>
        </p:txBody>
      </p:sp>
    </p:spTree>
    <p:extLst>
      <p:ext uri="{BB962C8B-B14F-4D97-AF65-F5344CB8AC3E}">
        <p14:creationId xmlns:p14="http://schemas.microsoft.com/office/powerpoint/2010/main" val="269922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FAE438-4495-9778-9A5E-F570D66B1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Generelt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D70ADC-0227-BC51-EF0A-F4A56FA3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 strategi for </a:t>
            </a:r>
            <a:r>
              <a:rPr lang="nb-NO" dirty="0" err="1"/>
              <a:t>eID</a:t>
            </a:r>
            <a:r>
              <a:rPr lang="nb-NO" dirty="0"/>
              <a:t> i offentlig sektor</a:t>
            </a:r>
          </a:p>
          <a:p>
            <a:pPr lvl="1"/>
            <a:r>
              <a:rPr lang="nb-NO" dirty="0"/>
              <a:t>	Videre	kan det være	vanskelig å få	utstedt en </a:t>
            </a:r>
            <a:r>
              <a:rPr lang="nb-NO" dirty="0" err="1"/>
              <a:t>eID</a:t>
            </a:r>
            <a:r>
              <a:rPr lang="nb-NO" dirty="0"/>
              <a:t> på sikkerhetsnivå	høyt for personer med nedsatt funksjonsevne på	grunn	av	markedsaktørenes vurdering av brukerens  evne til å inngå </a:t>
            </a:r>
            <a:r>
              <a:rPr lang="nb-NO" dirty="0" err="1"/>
              <a:t>BankID</a:t>
            </a:r>
            <a:r>
              <a:rPr lang="nb-NO" dirty="0"/>
              <a:t>-avtale eller evnen til å selv kunne bruke en </a:t>
            </a:r>
            <a:r>
              <a:rPr lang="nb-NO" dirty="0" err="1"/>
              <a:t>eID</a:t>
            </a:r>
            <a:endParaRPr lang="nb-NO" dirty="0"/>
          </a:p>
          <a:p>
            <a:pPr lvl="2"/>
            <a:r>
              <a:rPr lang="nb-NO" dirty="0"/>
              <a:t>Svar: Digitale </a:t>
            </a:r>
            <a:r>
              <a:rPr lang="nb-NO" dirty="0" err="1"/>
              <a:t>fullmaktsløsninger</a:t>
            </a:r>
            <a:r>
              <a:rPr lang="nb-NO" dirty="0"/>
              <a:t>, staten etablerer gen </a:t>
            </a:r>
            <a:r>
              <a:rPr lang="nb-NO" dirty="0" err="1"/>
              <a:t>eID</a:t>
            </a:r>
            <a:r>
              <a:rPr lang="nb-NO" dirty="0"/>
              <a:t> for nivå høyt i offentlig sektor</a:t>
            </a:r>
          </a:p>
          <a:p>
            <a:pPr lvl="3"/>
            <a:r>
              <a:rPr lang="nb-NO" dirty="0"/>
              <a:t>I dag er det kun private løsninger</a:t>
            </a:r>
          </a:p>
          <a:p>
            <a:pPr lvl="3"/>
            <a:r>
              <a:rPr lang="nb-NO" dirty="0"/>
              <a:t>Se på om markedsaktørene i tråd med kontraheringsplikten og diskrimineringslovgiving kan pålegges å utstede </a:t>
            </a:r>
            <a:r>
              <a:rPr lang="nb-NO" dirty="0" err="1"/>
              <a:t>BankID</a:t>
            </a:r>
            <a:r>
              <a:rPr lang="nb-NO" dirty="0"/>
              <a:t> etc. til flere enn i dag</a:t>
            </a:r>
          </a:p>
        </p:txBody>
      </p:sp>
    </p:spTree>
    <p:extLst>
      <p:ext uri="{BB962C8B-B14F-4D97-AF65-F5344CB8AC3E}">
        <p14:creationId xmlns:p14="http://schemas.microsoft.com/office/powerpoint/2010/main" val="37164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16668BB-8F2A-8C8D-6B32-C850A06FD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BankID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41E918-0F66-E982-E377-95D9EB5F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BankID</a:t>
            </a:r>
            <a:endParaRPr lang="nb-NO" dirty="0"/>
          </a:p>
          <a:p>
            <a:pPr lvl="1"/>
            <a:r>
              <a:rPr lang="nb-NO" dirty="0"/>
              <a:t>Utstedes ikke til personer som trenger bistand for å bruke </a:t>
            </a:r>
            <a:r>
              <a:rPr lang="nb-NO" dirty="0" err="1"/>
              <a:t>BankID</a:t>
            </a:r>
            <a:endParaRPr lang="nb-NO" dirty="0"/>
          </a:p>
          <a:p>
            <a:pPr lvl="2"/>
            <a:r>
              <a:rPr lang="nb-NO" dirty="0"/>
              <a:t>Følger av EU-forordning som Norge må legge til grunn</a:t>
            </a:r>
          </a:p>
          <a:p>
            <a:pPr lvl="1"/>
            <a:r>
              <a:rPr lang="nb-NO" dirty="0"/>
              <a:t>Diskrimineringsnemnda</a:t>
            </a:r>
          </a:p>
          <a:p>
            <a:pPr lvl="2"/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(DNB) At 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BankID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 bare kan brukes av personen den er ustedt til, er et grunnleggende prinsipp i lovgivingen om elektronisk ID og elektronisk signatur, og derfor også i 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BankID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-vilkårene. DNB kan dermed ikke fravike 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BankID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-avtalens vilkår om at passord og kode ikke kan oppgis til andre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130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41B1A3-D87D-EB03-A791-D894D833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BankID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4730A1-53AF-DA36-108D-CFF657A69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Diskrimineringsnemnda</a:t>
            </a:r>
          </a:p>
          <a:p>
            <a:pPr lvl="1"/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Helsenett krever innlogging med 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BankID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 på nettsiden helsenorge.no</a:t>
            </a:r>
          </a:p>
          <a:p>
            <a:pPr lvl="2"/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Etter det opplyste tilbyr Helsenett ulike egne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fullmaktsløsninger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som gir varig tilgang. Personer som selv kan logge inn med egen gyldig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eID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, kan opprette fullmakt. Alternativt kan personen fylle ut et analogt skjema hvis vedkommende fremdeles har helserettslig samtykkekompetanse i behold. Denne representanten benytter da sin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eID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for digital tilgang til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Helsenorge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på vegne av vedkommende som har opprettet fullmakt. Dersom personen mangler helserettslig samtykkekompetanse, er det den nærmeste pårørende som skal ivareta vedkommendes interesser innen helse. Fullmektig benytter da sin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eID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for digital tilgang til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Helsenorge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på vegne av vedkommende som mangler helserettslig samtykkekompetanse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594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B8B3B3-7D22-7820-0AB9-B0D6AE3B8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BankID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9A390E-BA32-C612-31D7-75C637431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Diskrimineringsnemnda</a:t>
            </a:r>
          </a:p>
          <a:p>
            <a:pPr lvl="1"/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at NAV krever innlogging med 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BankID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 på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NAVs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selvbetjente nettsider</a:t>
            </a:r>
          </a:p>
          <a:p>
            <a:pPr lvl="2"/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NAV tilbyr imidlertid alternative måter å få tilgang til tilsvarende tjenester på, og ulempen består i at det er mer tid- og arbeidskrevende enn selvbetjente digitale løsninger. I lys av formålet om å sikre integritet og konfidensialitet og hindre tilgang for uvedkommende, fremstår ikke ulempen uforholdsmessig. Etter det opplyste er NAV i gang med å tilrettelegge for digital representasjon, men dette er tidkrevende på grunn av kompleksiteten i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NAVs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tallrike systemer. I lys av formålet om å sikre konfidensialitet, samt de rettslige og tekniske utfordringene NAV står overfor for å tilrettelegge for digital representasjon, anser nemnda at </a:t>
            </a:r>
            <a:r>
              <a:rPr lang="nb-NO" b="0" i="0" dirty="0" err="1">
                <a:solidFill>
                  <a:srgbClr val="333333"/>
                </a:solidFill>
                <a:effectLst/>
                <a:latin typeface="Helvetica Neue"/>
              </a:rPr>
              <a:t>NAVs</a:t>
            </a:r>
            <a:r>
              <a:rPr lang="nb-NO" b="0" i="0" dirty="0">
                <a:solidFill>
                  <a:srgbClr val="333333"/>
                </a:solidFill>
                <a:effectLst/>
                <a:latin typeface="Helvetica Neue"/>
              </a:rPr>
              <a:t> praksis ikke er uforholdsmessig inngripende på nåværende tidspunkt.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165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CC57AA-F076-31C7-4FC6-EE9F98F4E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Andre løsninger enn </a:t>
            </a:r>
            <a:r>
              <a:rPr lang="nb-NO" dirty="0" err="1"/>
              <a:t>BankID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85E327-3C8A-3331-E89C-4EC76D64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i="0" dirty="0" err="1">
                <a:solidFill>
                  <a:srgbClr val="1E2B3C"/>
                </a:solidFill>
                <a:effectLst/>
                <a:latin typeface="Inter"/>
              </a:rPr>
              <a:t>MinID</a:t>
            </a:r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 er en personlig elektronisk ID som gir tilgang til offentlige tjenester på et betydelig sikkerhetsnivå</a:t>
            </a:r>
          </a:p>
          <a:p>
            <a:pPr lvl="1"/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blir utstedt av Digitaliseringsdirektoratet</a:t>
            </a:r>
          </a:p>
          <a:p>
            <a:r>
              <a:rPr lang="nb-NO" b="1" i="0" dirty="0" err="1">
                <a:solidFill>
                  <a:srgbClr val="1E2B3C"/>
                </a:solidFill>
                <a:effectLst/>
                <a:latin typeface="Inter"/>
              </a:rPr>
              <a:t>Buypass</a:t>
            </a:r>
            <a:r>
              <a:rPr lang="nb-NO" b="1" i="0" dirty="0">
                <a:solidFill>
                  <a:srgbClr val="1E2B3C"/>
                </a:solidFill>
                <a:effectLst/>
                <a:latin typeface="Inter"/>
              </a:rPr>
              <a:t> ID</a:t>
            </a:r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 er en personlig elektronisk ID som gir tilgang til offentlige tjenester på høyeste sikkerhetsnivå </a:t>
            </a:r>
          </a:p>
          <a:p>
            <a:pPr lvl="1"/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 Den blir utstedt av </a:t>
            </a:r>
            <a:r>
              <a:rPr lang="nb-NO" b="0" i="0" dirty="0" err="1">
                <a:solidFill>
                  <a:srgbClr val="1E2B3C"/>
                </a:solidFill>
                <a:effectLst/>
                <a:latin typeface="Inter"/>
              </a:rPr>
              <a:t>Buypass</a:t>
            </a:r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 AS, og blir levert som </a:t>
            </a:r>
            <a:r>
              <a:rPr lang="nb-NO" b="1" i="0" dirty="0" err="1">
                <a:solidFill>
                  <a:srgbClr val="1E2B3C"/>
                </a:solidFill>
                <a:effectLst/>
                <a:latin typeface="Inter"/>
              </a:rPr>
              <a:t>Buypass</a:t>
            </a:r>
            <a:r>
              <a:rPr lang="nb-NO" b="1" i="0" dirty="0">
                <a:solidFill>
                  <a:srgbClr val="1E2B3C"/>
                </a:solidFill>
                <a:effectLst/>
                <a:latin typeface="Inter"/>
              </a:rPr>
              <a:t> ID på smartkort</a:t>
            </a:r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 eller som </a:t>
            </a:r>
            <a:r>
              <a:rPr lang="nb-NO" b="1" i="0" dirty="0" err="1">
                <a:solidFill>
                  <a:srgbClr val="1E2B3C"/>
                </a:solidFill>
                <a:effectLst/>
                <a:latin typeface="Inter"/>
              </a:rPr>
              <a:t>Buypass</a:t>
            </a:r>
            <a:r>
              <a:rPr lang="nb-NO" b="1" i="0" dirty="0">
                <a:solidFill>
                  <a:srgbClr val="1E2B3C"/>
                </a:solidFill>
                <a:effectLst/>
                <a:latin typeface="Inter"/>
              </a:rPr>
              <a:t> ID i mobil</a:t>
            </a:r>
          </a:p>
          <a:p>
            <a:pPr lvl="2"/>
            <a:r>
              <a:rPr lang="nb-NO" b="1" i="0" dirty="0">
                <a:solidFill>
                  <a:srgbClr val="1E2B3C"/>
                </a:solidFill>
                <a:effectLst/>
                <a:latin typeface="Inter"/>
              </a:rPr>
              <a:t>Koster 1989 med tre års varighet</a:t>
            </a:r>
          </a:p>
          <a:p>
            <a:r>
              <a:rPr lang="nb-NO" b="1" i="0" dirty="0" err="1">
                <a:solidFill>
                  <a:srgbClr val="1E2B3C"/>
                </a:solidFill>
                <a:effectLst/>
                <a:latin typeface="Inter"/>
              </a:rPr>
              <a:t>Commfides</a:t>
            </a:r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 er en personlig elektronisk ID som gir tilgang til offentlige tjenester på høyeste sikkerhetsnivå</a:t>
            </a:r>
          </a:p>
          <a:p>
            <a:pPr lvl="1"/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blir utstedt av </a:t>
            </a:r>
            <a:r>
              <a:rPr lang="nb-NO" b="0" i="0" dirty="0" err="1">
                <a:solidFill>
                  <a:srgbClr val="1E2B3C"/>
                </a:solidFill>
                <a:effectLst/>
                <a:latin typeface="Inter"/>
              </a:rPr>
              <a:t>Commfides</a:t>
            </a:r>
            <a:r>
              <a:rPr lang="nb-NO" b="0" i="0" dirty="0">
                <a:solidFill>
                  <a:srgbClr val="1E2B3C"/>
                </a:solidFill>
                <a:effectLst/>
                <a:latin typeface="Inter"/>
              </a:rPr>
              <a:t> Norge AS, og blir levert som en USB-pinne</a:t>
            </a:r>
          </a:p>
          <a:p>
            <a:pPr lvl="2"/>
            <a:r>
              <a:rPr lang="nb-NO" dirty="0">
                <a:solidFill>
                  <a:srgbClr val="1E2B3C"/>
                </a:solidFill>
                <a:latin typeface="Inter"/>
              </a:rPr>
              <a:t>Koster 1180 kroner</a:t>
            </a:r>
            <a:endParaRPr lang="nb-NO" b="0" i="0" dirty="0">
              <a:solidFill>
                <a:srgbClr val="1E2B3C"/>
              </a:solidFill>
              <a:effectLst/>
              <a:latin typeface="Inter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2033411"/>
      </p:ext>
    </p:extLst>
  </p:cSld>
  <p:clrMapOvr>
    <a:masterClrMapping/>
  </p:clrMapOvr>
</p:sld>
</file>

<file path=ppt/theme/theme1.xml><?xml version="1.0" encoding="utf-8"?>
<a:theme xmlns:a="http://schemas.openxmlformats.org/drawingml/2006/main" name="Beskjæring">
  <a:themeElements>
    <a:clrScheme name="Beskjæring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eskjæring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eskjæring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TM10001105[[fn=Beskjæring]]</Template>
  <TotalTime>82</TotalTime>
  <Words>552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Franklin Gothic Book</vt:lpstr>
      <vt:lpstr>Helvetica Neue</vt:lpstr>
      <vt:lpstr>Inter</vt:lpstr>
      <vt:lpstr>Beskjæring</vt:lpstr>
      <vt:lpstr>Generelt</vt:lpstr>
      <vt:lpstr>Generelt</vt:lpstr>
      <vt:lpstr>BankID</vt:lpstr>
      <vt:lpstr>BankID</vt:lpstr>
      <vt:lpstr>BankID</vt:lpstr>
      <vt:lpstr>Andre løsninger enn BankID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Atle Larsen</dc:creator>
  <cp:lastModifiedBy>Atle Larsen</cp:lastModifiedBy>
  <cp:revision>4</cp:revision>
  <dcterms:created xsi:type="dcterms:W3CDTF">2025-06-17T11:48:47Z</dcterms:created>
  <dcterms:modified xsi:type="dcterms:W3CDTF">2025-06-18T17:23:18Z</dcterms:modified>
</cp:coreProperties>
</file>