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</p:sldMasterIdLst>
  <p:notesMasterIdLst>
    <p:notesMasterId r:id="rId24"/>
  </p:notesMasterIdLst>
  <p:sldIdLst>
    <p:sldId id="282" r:id="rId4"/>
    <p:sldId id="296" r:id="rId5"/>
    <p:sldId id="308" r:id="rId6"/>
    <p:sldId id="264" r:id="rId7"/>
    <p:sldId id="267" r:id="rId8"/>
    <p:sldId id="266" r:id="rId9"/>
    <p:sldId id="273" r:id="rId10"/>
    <p:sldId id="306" r:id="rId11"/>
    <p:sldId id="309" r:id="rId12"/>
    <p:sldId id="303" r:id="rId13"/>
    <p:sldId id="326" r:id="rId14"/>
    <p:sldId id="301" r:id="rId15"/>
    <p:sldId id="333" r:id="rId16"/>
    <p:sldId id="335" r:id="rId17"/>
    <p:sldId id="330" r:id="rId18"/>
    <p:sldId id="331" r:id="rId19"/>
    <p:sldId id="332" r:id="rId20"/>
    <p:sldId id="307" r:id="rId21"/>
    <p:sldId id="257" r:id="rId22"/>
    <p:sldId id="325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i Merete Brændvik" initials="S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26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74B5-CDA0-4619-A394-50F62C22BBDA}" type="datetimeFigureOut">
              <a:rPr lang="nb-NO" smtClean="0"/>
              <a:t>17.03.2022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374C7-9724-4E02-B421-88F676843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06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22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DCCE-C934-4C86-836E-974BE5E66D35}" type="slidenum">
              <a:rPr lang="nn-NO" smtClean="0"/>
              <a:pPr/>
              <a:t>10</a:t>
            </a:fld>
            <a:endParaRPr lang="nn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38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92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826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19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24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18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994AC-6B97-4CC5-B94C-A74F4CAB5BE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15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34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63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70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47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41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42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3A3FD-383C-4893-A735-D3B1284EA31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97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374C7-9724-4E02-B421-88F6768432B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44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95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00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11950" y="762000"/>
            <a:ext cx="2109788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7855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60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30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68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99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02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1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75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9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4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03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12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32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53225" y="304800"/>
            <a:ext cx="210978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22275" y="304800"/>
            <a:ext cx="6178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52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22275" y="1524000"/>
            <a:ext cx="8440738" cy="4419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56673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475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398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940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4337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981200"/>
            <a:ext cx="4144963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7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951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6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93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396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49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11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626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762000"/>
            <a:ext cx="2109788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7855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3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4337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6775" y="1981200"/>
            <a:ext cx="4144963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56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26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01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87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7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_OlavsH_NTNU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11"/>
            <a:ext cx="9144000" cy="793889"/>
          </a:xfrm>
          <a:prstGeom prst="rect">
            <a:avLst/>
          </a:prstGeom>
        </p:spPr>
      </p:pic>
      <p:sp>
        <p:nvSpPr>
          <p:cNvPr id="1027" name="Rectangle 29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4407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30" name="Line 26"/>
          <p:cNvSpPr>
            <a:spLocks noChangeShapeType="1"/>
          </p:cNvSpPr>
          <p:nvPr/>
        </p:nvSpPr>
        <p:spPr bwMode="auto">
          <a:xfrm>
            <a:off x="6732240" y="6172200"/>
            <a:ext cx="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Line 27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71438" y="62484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A8ACD4C8-6BE4-7A40-BB65-F78A72731F36}" type="slidenum">
              <a:rPr lang="nn-NO" sz="1400" b="1">
                <a:latin typeface="Arial" charset="0"/>
              </a:rPr>
              <a:pPr algn="ctr"/>
              <a:t>‹#›</a:t>
            </a:fld>
            <a:endParaRPr lang="nn-NO" sz="1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91487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343400" y="6477000"/>
            <a:ext cx="42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6F62E0-7506-465D-9A6E-D8E5C012B166}" type="slidenum">
              <a:rPr lang="nn-NO" altLang="nn-NO" sz="1400" b="1">
                <a:solidFill>
                  <a:srgbClr val="003366"/>
                </a:solidFill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n-NO" altLang="nn-NO" sz="1400" b="1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304800"/>
            <a:ext cx="844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n-NO"/>
              <a:t>Click to edit Master title style</a:t>
            </a:r>
            <a:endParaRPr lang="nb-NO" altLang="nn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24000"/>
            <a:ext cx="84407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n-NO"/>
              <a:t>Click to edit Master text styles</a:t>
            </a:r>
          </a:p>
          <a:p>
            <a:pPr lvl="1"/>
            <a:r>
              <a:rPr lang="nb-NO" altLang="nn-NO"/>
              <a:t>Second level</a:t>
            </a:r>
          </a:p>
          <a:p>
            <a:pPr lvl="2"/>
            <a:r>
              <a:rPr lang="nb-NO" altLang="nn-NO"/>
              <a:t>Third level</a:t>
            </a:r>
          </a:p>
          <a:p>
            <a:pPr lvl="3"/>
            <a:r>
              <a:rPr lang="nb-NO" altLang="nn-NO"/>
              <a:t>Fourth level</a:t>
            </a:r>
          </a:p>
          <a:p>
            <a:pPr lvl="4"/>
            <a:r>
              <a:rPr lang="nb-NO" altLang="nn-NO"/>
              <a:t>Fifth</a:t>
            </a:r>
          </a:p>
        </p:txBody>
      </p:sp>
    </p:spTree>
    <p:extLst>
      <p:ext uri="{BB962C8B-B14F-4D97-AF65-F5344CB8AC3E}">
        <p14:creationId xmlns:p14="http://schemas.microsoft.com/office/powerpoint/2010/main" val="20067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41" name="Picture 37" descr="St_OlavsH_NTNU_eng.jpg                                         00088CECMacintosh HD                   C076225C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4250"/>
            <a:ext cx="9151938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2392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4407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123930" name="Line 26"/>
          <p:cNvSpPr>
            <a:spLocks noChangeShapeType="1"/>
          </p:cNvSpPr>
          <p:nvPr/>
        </p:nvSpPr>
        <p:spPr bwMode="auto">
          <a:xfrm>
            <a:off x="6781800" y="6172200"/>
            <a:ext cx="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71438" y="62484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DB307D3F-23B6-495D-8E47-54351AFEFBCD}" type="slidenum">
              <a:rPr lang="nn-NO" altLang="nb-NO" sz="1400" b="1">
                <a:latin typeface="Arial" charset="0"/>
              </a:rPr>
              <a:pPr algn="ctr"/>
              <a:t>‹#›</a:t>
            </a:fld>
            <a:endParaRPr lang="nn-NO" altLang="nb-NO" sz="1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tolav.no/we-studie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stolav.no/we-studi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564" y="1100908"/>
            <a:ext cx="4752528" cy="3382637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Behandling med </a:t>
            </a:r>
            <a:r>
              <a:rPr lang="nb-NO" sz="3200" dirty="0" err="1"/>
              <a:t>botulinum</a:t>
            </a:r>
            <a:r>
              <a:rPr lang="nb-NO" sz="3200" dirty="0"/>
              <a:t> </a:t>
            </a:r>
            <a:r>
              <a:rPr lang="nb-NO" sz="3200" dirty="0" err="1"/>
              <a:t>toxin</a:t>
            </a:r>
            <a:r>
              <a:rPr lang="nb-NO" sz="3200" dirty="0"/>
              <a:t> A: </a:t>
            </a:r>
            <a:br>
              <a:rPr lang="nb-NO" sz="3200" dirty="0"/>
            </a:br>
            <a:br>
              <a:rPr lang="nb-NO" sz="3200" dirty="0"/>
            </a:br>
            <a:r>
              <a:rPr lang="nb-NO" sz="3200" dirty="0"/>
              <a:t>Blir det lettere for barn med CP å gå? </a:t>
            </a:r>
            <a:br>
              <a:rPr lang="nb-NO" sz="3200" dirty="0"/>
            </a:br>
            <a:br>
              <a:rPr lang="nb-NO" sz="3200" dirty="0"/>
            </a:br>
            <a:br>
              <a:rPr lang="nb-NO" sz="2200" dirty="0"/>
            </a:br>
            <a:br>
              <a:rPr lang="nb-NO" sz="2200" dirty="0"/>
            </a:br>
            <a:endParaRPr lang="nb-NO" sz="28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57" y="476672"/>
            <a:ext cx="34222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170026"/>
            <a:ext cx="4243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/>
              <a:t>Walking</a:t>
            </a:r>
            <a:r>
              <a:rPr lang="nb-NO" sz="1600" dirty="0"/>
              <a:t> </a:t>
            </a:r>
            <a:r>
              <a:rPr lang="nb-NO" sz="1600" dirty="0" err="1"/>
              <a:t>Easier</a:t>
            </a:r>
            <a:r>
              <a:rPr lang="nb-NO" sz="1600" dirty="0"/>
              <a:t> </a:t>
            </a:r>
            <a:r>
              <a:rPr lang="nb-NO" sz="1600" dirty="0" err="1"/>
              <a:t>with</a:t>
            </a:r>
            <a:r>
              <a:rPr lang="nb-NO" sz="1600" dirty="0"/>
              <a:t> cerebral </a:t>
            </a:r>
            <a:r>
              <a:rPr lang="nb-NO" sz="1600" dirty="0" err="1"/>
              <a:t>palsy</a:t>
            </a:r>
            <a:endParaRPr lang="nb-NO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451019"/>
            <a:ext cx="78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Siri Merete Brændvik</a:t>
            </a:r>
          </a:p>
          <a:p>
            <a:pPr algn="ctr"/>
            <a:r>
              <a:rPr lang="en-US" dirty="0" err="1"/>
              <a:t>Institutt</a:t>
            </a:r>
            <a:r>
              <a:rPr lang="en-US" dirty="0"/>
              <a:t> for </a:t>
            </a:r>
            <a:r>
              <a:rPr lang="en-US" dirty="0" err="1"/>
              <a:t>nevromedisin</a:t>
            </a:r>
            <a:r>
              <a:rPr lang="en-US" dirty="0"/>
              <a:t> og </a:t>
            </a:r>
            <a:r>
              <a:rPr lang="en-US" dirty="0" err="1"/>
              <a:t>bevegelsesvitenskap</a:t>
            </a:r>
            <a:r>
              <a:rPr lang="en-US" dirty="0"/>
              <a:t>, NTNU/St. </a:t>
            </a:r>
            <a:r>
              <a:rPr lang="en-US" dirty="0" err="1"/>
              <a:t>Olavs</a:t>
            </a:r>
            <a:r>
              <a:rPr lang="en-US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216589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0738" cy="914400"/>
          </a:xfrm>
        </p:spPr>
        <p:txBody>
          <a:bodyPr/>
          <a:lstStyle/>
          <a:p>
            <a:r>
              <a:rPr lang="nb-NO" dirty="0"/>
              <a:t>Litt om bakgrunn forts – </a:t>
            </a:r>
            <a:r>
              <a:rPr lang="nb-NO" sz="2800" dirty="0"/>
              <a:t>bruk av </a:t>
            </a:r>
            <a:r>
              <a:rPr lang="nb-NO" sz="2800" dirty="0" err="1"/>
              <a:t>Botulinum</a:t>
            </a:r>
            <a:r>
              <a:rPr lang="nb-NO" sz="2800" dirty="0"/>
              <a:t> </a:t>
            </a:r>
            <a:r>
              <a:rPr lang="nb-NO" sz="2800" dirty="0" err="1"/>
              <a:t>toxin</a:t>
            </a:r>
            <a:r>
              <a:rPr lang="nb-NO" sz="2800" dirty="0"/>
              <a:t> A (</a:t>
            </a:r>
            <a:r>
              <a:rPr lang="nb-NO" sz="2800" dirty="0" err="1"/>
              <a:t>BoNT</a:t>
            </a:r>
            <a:r>
              <a:rPr lang="nb-NO" sz="2800" dirty="0"/>
              <a:t>-A)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844824"/>
            <a:ext cx="8584754" cy="38164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Første kliniske studier på effekt av </a:t>
            </a:r>
            <a:r>
              <a:rPr lang="nb-NO" dirty="0" err="1"/>
              <a:t>BoNT</a:t>
            </a:r>
            <a:r>
              <a:rPr lang="nb-NO" dirty="0"/>
              <a:t>-A kom på starten av 1990-tallet</a:t>
            </a:r>
          </a:p>
          <a:p>
            <a:pPr marL="457200" lvl="1" indent="0">
              <a:buNone/>
            </a:pPr>
            <a:r>
              <a:rPr lang="nb-NO" dirty="0"/>
              <a:t>			</a:t>
            </a:r>
            <a:r>
              <a:rPr lang="nb-NO" sz="1600" dirty="0" err="1"/>
              <a:t>Koman</a:t>
            </a:r>
            <a:r>
              <a:rPr lang="nb-NO" sz="1600" dirty="0"/>
              <a:t> et al 1994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Spastisitetsdempende effekt</a:t>
            </a:r>
          </a:p>
          <a:p>
            <a:pPr marL="0" indent="0">
              <a:buNone/>
            </a:pPr>
            <a:r>
              <a:rPr lang="nb-NO" dirty="0"/>
              <a:t>			</a:t>
            </a:r>
            <a:r>
              <a:rPr lang="nb-NO" sz="1600" dirty="0" err="1"/>
              <a:t>Hamjian&amp;Walker</a:t>
            </a:r>
            <a:r>
              <a:rPr lang="nb-NO" sz="1600" dirty="0"/>
              <a:t> 1994, </a:t>
            </a:r>
            <a:r>
              <a:rPr lang="nb-NO" sz="1600" dirty="0" err="1"/>
              <a:t>Molenears</a:t>
            </a:r>
            <a:r>
              <a:rPr lang="nb-NO" sz="1600" dirty="0"/>
              <a:t> 2010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Ingen sikker effekt på </a:t>
            </a:r>
            <a:r>
              <a:rPr lang="nb-NO" dirty="0" err="1"/>
              <a:t>grovmotorisk</a:t>
            </a:r>
            <a:r>
              <a:rPr lang="nb-NO" dirty="0"/>
              <a:t> funksjon eller gange; verken brukt alene, sammen med gipsing, fysioterapi og ‘</a:t>
            </a:r>
            <a:r>
              <a:rPr lang="nb-NO" dirty="0" err="1"/>
              <a:t>usual</a:t>
            </a:r>
            <a:r>
              <a:rPr lang="nb-NO" dirty="0"/>
              <a:t> care’</a:t>
            </a:r>
          </a:p>
          <a:p>
            <a:pPr marL="457200" lvl="1" indent="0">
              <a:buNone/>
            </a:pPr>
            <a:r>
              <a:rPr lang="nb-NO" dirty="0"/>
              <a:t>			</a:t>
            </a:r>
            <a:r>
              <a:rPr lang="nb-NO" sz="1600" dirty="0"/>
              <a:t>More et al 2008, </a:t>
            </a:r>
            <a:r>
              <a:rPr lang="nb-NO" sz="1600" dirty="0" err="1"/>
              <a:t>Koog</a:t>
            </a:r>
            <a:r>
              <a:rPr lang="nb-NO" sz="1600" dirty="0"/>
              <a:t> et al 2010, </a:t>
            </a:r>
            <a:r>
              <a:rPr lang="nb-NO" sz="1600" dirty="0" err="1"/>
              <a:t>Ryll</a:t>
            </a:r>
            <a:r>
              <a:rPr lang="nb-NO" sz="1600" dirty="0"/>
              <a:t> et al 2011, </a:t>
            </a:r>
          </a:p>
          <a:p>
            <a:pPr marL="457200" lvl="1" indent="0">
              <a:buNone/>
            </a:pPr>
            <a:r>
              <a:rPr lang="nb-NO" sz="1600" dirty="0"/>
              <a:t>			</a:t>
            </a:r>
            <a:r>
              <a:rPr lang="nb-NO" sz="1600" dirty="0" err="1"/>
              <a:t>Narayanan</a:t>
            </a:r>
            <a:r>
              <a:rPr lang="nb-NO" sz="1600" dirty="0"/>
              <a:t> 2012, </a:t>
            </a:r>
            <a:r>
              <a:rPr lang="nb-NO" sz="1600" dirty="0" err="1"/>
              <a:t>Salazar</a:t>
            </a:r>
            <a:r>
              <a:rPr lang="nb-NO" sz="1600" dirty="0"/>
              <a:t> et al 2015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22495-A2C8-4B19-91FB-DE0E68B2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34" y="606129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29AC-D365-49EF-A707-1B687949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2653"/>
            <a:ext cx="8440738" cy="914400"/>
          </a:xfrm>
        </p:spPr>
        <p:txBody>
          <a:bodyPr/>
          <a:lstStyle/>
          <a:p>
            <a:r>
              <a:rPr lang="nb-NO" dirty="0"/>
              <a:t>Kunnskapshullet i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07DA-2605-4573-891B-FD2723AE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22" y="1423547"/>
            <a:ext cx="8586020" cy="2880320"/>
          </a:xfrm>
        </p:spPr>
        <p:txBody>
          <a:bodyPr/>
          <a:lstStyle/>
          <a:p>
            <a:pPr marL="457200">
              <a:buFont typeface="Wingdings" panose="05000000000000000000" pitchFamily="2" charset="2"/>
              <a:buChar char="ü"/>
            </a:pPr>
            <a:r>
              <a:rPr lang="nb-NO" dirty="0"/>
              <a:t>Utilstrekkelig bevis i litteraturen for at </a:t>
            </a:r>
            <a:r>
              <a:rPr lang="nb-NO" dirty="0" err="1"/>
              <a:t>BoNT</a:t>
            </a:r>
            <a:r>
              <a:rPr lang="nb-NO" dirty="0"/>
              <a:t>-A har effekt på funksjon generelt og gangfunksjon spesielt!</a:t>
            </a:r>
            <a:r>
              <a:rPr lang="en-US" dirty="0"/>
              <a:t>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dirty="0" err="1"/>
              <a:t>Behandlingen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grad </a:t>
            </a:r>
            <a:r>
              <a:rPr lang="en-US" dirty="0" err="1"/>
              <a:t>konsensusbasert</a:t>
            </a:r>
            <a:r>
              <a:rPr lang="en-US" dirty="0"/>
              <a:t>,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evidensbasert</a:t>
            </a:r>
            <a:r>
              <a:rPr lang="en-US" dirty="0"/>
              <a:t>!</a:t>
            </a:r>
          </a:p>
          <a:p>
            <a:pPr marL="457200" lvl="1" indent="0">
              <a:buNone/>
            </a:pPr>
            <a:r>
              <a:rPr lang="en-US" dirty="0"/>
              <a:t>	 				Heinen et al 2010, Love et al 2010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dirty="0"/>
              <a:t>Nasjonalt (og </a:t>
            </a:r>
            <a:r>
              <a:rPr lang="en-US" dirty="0" err="1"/>
              <a:t>internasjonalt</a:t>
            </a:r>
            <a:r>
              <a:rPr lang="en-US" dirty="0"/>
              <a:t>); </a:t>
            </a:r>
            <a:r>
              <a:rPr lang="en-US" dirty="0" err="1"/>
              <a:t>variasjon</a:t>
            </a:r>
            <a:r>
              <a:rPr lang="en-US" dirty="0"/>
              <a:t> i </a:t>
            </a:r>
            <a:r>
              <a:rPr lang="en-US" dirty="0" err="1"/>
              <a:t>dosering</a:t>
            </a:r>
            <a:r>
              <a:rPr lang="en-US" dirty="0"/>
              <a:t>, </a:t>
            </a:r>
            <a:r>
              <a:rPr lang="en-US" dirty="0" err="1"/>
              <a:t>frekvens</a:t>
            </a:r>
            <a:r>
              <a:rPr lang="en-US" dirty="0"/>
              <a:t> av </a:t>
            </a:r>
            <a:r>
              <a:rPr lang="en-US" dirty="0" err="1"/>
              <a:t>behandling</a:t>
            </a:r>
            <a:r>
              <a:rPr lang="en-US" dirty="0"/>
              <a:t>, </a:t>
            </a:r>
            <a:r>
              <a:rPr lang="en-US" dirty="0" err="1"/>
              <a:t>sedering</a:t>
            </a:r>
            <a:r>
              <a:rPr lang="en-US" dirty="0"/>
              <a:t> </a:t>
            </a:r>
            <a:r>
              <a:rPr lang="en-US" dirty="0" err="1"/>
              <a:t>ifm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oppfølging</a:t>
            </a:r>
            <a:r>
              <a:rPr lang="en-US" dirty="0"/>
              <a:t> i </a:t>
            </a:r>
            <a:r>
              <a:rPr lang="en-US" dirty="0" err="1"/>
              <a:t>etterkant</a:t>
            </a:r>
            <a:r>
              <a:rPr lang="en-US" dirty="0"/>
              <a:t> av </a:t>
            </a:r>
            <a:r>
              <a:rPr lang="en-US" dirty="0" err="1"/>
              <a:t>behandling</a:t>
            </a:r>
            <a:endParaRPr lang="en-US" dirty="0"/>
          </a:p>
          <a:p>
            <a:pPr marL="571500" indent="-457200">
              <a:buFont typeface="Wingdings" panose="05000000000000000000" pitchFamily="2" charset="2"/>
              <a:buChar char="ü"/>
            </a:pPr>
            <a:r>
              <a:rPr lang="en-US" dirty="0" err="1"/>
              <a:t>Klinisk</a:t>
            </a:r>
            <a:r>
              <a:rPr lang="en-US" dirty="0"/>
              <a:t> </a:t>
            </a:r>
            <a:r>
              <a:rPr lang="en-US" dirty="0" err="1"/>
              <a:t>erfares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variasjon</a:t>
            </a:r>
            <a:r>
              <a:rPr lang="en-US" dirty="0"/>
              <a:t> i </a:t>
            </a:r>
            <a:r>
              <a:rPr lang="en-US" dirty="0" err="1"/>
              <a:t>behandlingseffekt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En viktig studie å gjennomføre!</a:t>
            </a:r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	Kunne </a:t>
            </a:r>
            <a:r>
              <a:rPr lang="nb-NO" dirty="0" err="1">
                <a:solidFill>
                  <a:srgbClr val="0070C0"/>
                </a:solidFill>
              </a:rPr>
              <a:t>målrette</a:t>
            </a:r>
            <a:r>
              <a:rPr lang="nb-NO" dirty="0">
                <a:solidFill>
                  <a:srgbClr val="0070C0"/>
                </a:solidFill>
              </a:rPr>
              <a:t> behandlingen bedre</a:t>
            </a:r>
          </a:p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	Unngå unødvendig behandling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F2A05-328B-4E45-A6A6-2E4815EA039A}"/>
              </a:ext>
            </a:extLst>
          </p:cNvPr>
          <p:cNvSpPr txBox="1"/>
          <p:nvPr/>
        </p:nvSpPr>
        <p:spPr>
          <a:xfrm>
            <a:off x="452452" y="4303867"/>
            <a:ext cx="79928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nb-NO" dirty="0"/>
              <a:t>I Norge; 60% av alle barn med CP er ved 6 års alder behandlet med </a:t>
            </a:r>
            <a:r>
              <a:rPr lang="nb-NO" dirty="0" err="1"/>
              <a:t>BoNT</a:t>
            </a:r>
            <a:r>
              <a:rPr lang="nb-NO" dirty="0"/>
              <a:t>-A</a:t>
            </a:r>
          </a:p>
          <a:p>
            <a:r>
              <a:rPr lang="nb-NO" dirty="0"/>
              <a:t>					Elkamil et al 2012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D428E-23F0-4F93-A0CC-B7E9FF81B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70" y="476672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0738" cy="914400"/>
          </a:xfrm>
        </p:spPr>
        <p:txBody>
          <a:bodyPr/>
          <a:lstStyle/>
          <a:p>
            <a:r>
              <a:rPr lang="en-US" dirty="0" err="1"/>
              <a:t>Veien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2015 </a:t>
            </a:r>
            <a:r>
              <a:rPr lang="en-US" dirty="0" err="1"/>
              <a:t>til</a:t>
            </a:r>
            <a:r>
              <a:rPr lang="en-US" dirty="0"/>
              <a:t> 2022…..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40738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Oppstart</a:t>
            </a:r>
            <a:r>
              <a:rPr lang="en-US" dirty="0"/>
              <a:t> </a:t>
            </a:r>
            <a:r>
              <a:rPr lang="en-US" dirty="0" err="1"/>
              <a:t>rekruttering</a:t>
            </a:r>
            <a:r>
              <a:rPr lang="en-US" dirty="0"/>
              <a:t> </a:t>
            </a:r>
            <a:r>
              <a:rPr lang="en-US" dirty="0" err="1"/>
              <a:t>september</a:t>
            </a:r>
            <a:r>
              <a:rPr lang="en-US" dirty="0"/>
              <a:t> 2015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Forventet</a:t>
            </a:r>
            <a:r>
              <a:rPr lang="en-US" dirty="0"/>
              <a:t> </a:t>
            </a:r>
            <a:r>
              <a:rPr lang="en-US" dirty="0" err="1"/>
              <a:t>rekrutteringsperiode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deltagergrunnlaget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stede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00050">
              <a:buFont typeface="Wingdings" panose="05000000000000000000" pitchFamily="2" charset="2"/>
              <a:buChar char="ü"/>
            </a:pP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utfordring</a:t>
            </a:r>
            <a:r>
              <a:rPr lang="en-US" dirty="0"/>
              <a:t> med </a:t>
            </a:r>
            <a:r>
              <a:rPr lang="en-US" dirty="0" err="1"/>
              <a:t>rekrutteringen</a:t>
            </a:r>
            <a:r>
              <a:rPr lang="en-US" dirty="0"/>
              <a:t> </a:t>
            </a:r>
            <a:r>
              <a:rPr lang="en-US" dirty="0" err="1"/>
              <a:t>nasjonalt</a:t>
            </a:r>
            <a:r>
              <a:rPr lang="en-US" dirty="0"/>
              <a:t>!</a:t>
            </a:r>
          </a:p>
          <a:p>
            <a:pPr marL="57150" indent="0">
              <a:buNone/>
            </a:pPr>
            <a:endParaRPr lang="en-US" dirty="0"/>
          </a:p>
          <a:p>
            <a:pPr marL="400050">
              <a:buFont typeface="Wingdings" panose="05000000000000000000" pitchFamily="2" charset="2"/>
              <a:buChar char="ü"/>
            </a:pPr>
            <a:r>
              <a:rPr lang="en-US" dirty="0" err="1"/>
              <a:t>Inkludering</a:t>
            </a:r>
            <a:r>
              <a:rPr lang="en-US" dirty="0"/>
              <a:t> av to </a:t>
            </a:r>
            <a:r>
              <a:rPr lang="en-US" dirty="0" err="1"/>
              <a:t>utenlandske</a:t>
            </a:r>
            <a:r>
              <a:rPr lang="en-US" dirty="0"/>
              <a:t> </a:t>
            </a:r>
            <a:r>
              <a:rPr lang="en-US" dirty="0" err="1"/>
              <a:t>senter</a:t>
            </a:r>
            <a:r>
              <a:rPr lang="en-US" dirty="0"/>
              <a:t> i 2019</a:t>
            </a:r>
          </a:p>
          <a:p>
            <a:pPr marL="400050">
              <a:buFont typeface="Wingdings" panose="05000000000000000000" pitchFamily="2" charset="2"/>
              <a:buChar char="ü"/>
            </a:pPr>
            <a:endParaRPr lang="en-US" dirty="0"/>
          </a:p>
          <a:p>
            <a:pPr marL="57150" indent="0">
              <a:buNone/>
            </a:pP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pandemien</a:t>
            </a:r>
            <a:r>
              <a:rPr lang="en-US" dirty="0"/>
              <a:t>……..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3EA09-8939-41C1-BCB0-BE0EC631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76672"/>
            <a:ext cx="1335140" cy="10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02B45-64B0-4C0D-9B6C-F2328573C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59" y="4941168"/>
            <a:ext cx="3126087" cy="10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2E4D82-BA7F-40DA-A0BA-278A2D3F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676400"/>
            <a:ext cx="4337371" cy="26070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83731-6404-424F-BD32-326F74A8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5631160" cy="914400"/>
          </a:xfrm>
        </p:spPr>
        <p:txBody>
          <a:bodyPr/>
          <a:lstStyle/>
          <a:p>
            <a:r>
              <a:rPr lang="nb-NO" dirty="0"/>
              <a:t>Status per mars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00EB-7555-4A28-8484-F83412806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29" y="1664841"/>
            <a:ext cx="4407024" cy="41939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Vi fikk inkludert 61 deltagere! </a:t>
            </a:r>
          </a:p>
          <a:p>
            <a:pPr marL="0" indent="0">
              <a:buNone/>
            </a:pPr>
            <a:r>
              <a:rPr lang="nb-NO" dirty="0"/>
              <a:t>	Estimert med 64, 96 	inklusive frafall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Omkring halvparten av de som ble spurt takket ja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Lite frafall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Databasen er låst og vi er i gang med analyser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err="1"/>
              <a:t>Avblinding</a:t>
            </a:r>
            <a:r>
              <a:rPr lang="nb-NO" dirty="0"/>
              <a:t> vil gjøres når </a:t>
            </a:r>
            <a:r>
              <a:rPr lang="nb-NO" dirty="0" err="1"/>
              <a:t>hovedanalysene</a:t>
            </a:r>
            <a:r>
              <a:rPr lang="nb-NO" dirty="0"/>
              <a:t> er ferdig – planlegges overgangen mars-april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67AFD-80DE-4E32-A748-F053F387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860" y="548680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D457-4846-410F-B533-3CA361CD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6927304" cy="914400"/>
          </a:xfrm>
        </p:spPr>
        <p:txBody>
          <a:bodyPr/>
          <a:lstStyle/>
          <a:p>
            <a:r>
              <a:rPr lang="nb-NO" dirty="0"/>
              <a:t>Om populasjonen som ble inkludert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83C157-5778-4AF6-91A5-21CA61FEF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397987"/>
              </p:ext>
            </p:extLst>
          </p:nvPr>
        </p:nvGraphicFramePr>
        <p:xfrm>
          <a:off x="380999" y="2010435"/>
          <a:ext cx="4182247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41138">
                  <a:extLst>
                    <a:ext uri="{9D8B030D-6E8A-4147-A177-3AD203B41FA5}">
                      <a16:colId xmlns:a16="http://schemas.microsoft.com/office/drawing/2014/main" val="2794290058"/>
                    </a:ext>
                  </a:extLst>
                </a:gridCol>
                <a:gridCol w="2341109">
                  <a:extLst>
                    <a:ext uri="{9D8B030D-6E8A-4147-A177-3AD203B41FA5}">
                      <a16:colId xmlns:a16="http://schemas.microsoft.com/office/drawing/2014/main" val="2258447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GMFCS I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GMFCS II</a:t>
                      </a: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3791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1FDA33A-CFD8-4374-A368-8A4F771E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3782658"/>
            <a:ext cx="2899491" cy="1734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A70E4-D642-47D5-899D-3E5F2031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13" y="3782658"/>
            <a:ext cx="2885840" cy="1734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84C35-9A53-41D6-9A96-1AF01155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627797"/>
            <a:ext cx="1729301" cy="1351999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0C359A7-1BBF-4BC5-A722-3F2BDF0E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31040"/>
              </p:ext>
            </p:extLst>
          </p:nvPr>
        </p:nvGraphicFramePr>
        <p:xfrm>
          <a:off x="4580755" y="2020696"/>
          <a:ext cx="4182246" cy="741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91123">
                  <a:extLst>
                    <a:ext uri="{9D8B030D-6E8A-4147-A177-3AD203B41FA5}">
                      <a16:colId xmlns:a16="http://schemas.microsoft.com/office/drawing/2014/main" val="3328432739"/>
                    </a:ext>
                  </a:extLst>
                </a:gridCol>
                <a:gridCol w="2091123">
                  <a:extLst>
                    <a:ext uri="{9D8B030D-6E8A-4147-A177-3AD203B41FA5}">
                      <a16:colId xmlns:a16="http://schemas.microsoft.com/office/drawing/2014/main" val="1187279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Unilateral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7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Bilateral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0108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20C4B8C-63BE-4097-8B7D-3C137486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792919"/>
            <a:ext cx="288500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F2C0-A96F-418F-A3D5-BAC4D2E3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44" y="710909"/>
            <a:ext cx="6340903" cy="914400"/>
          </a:xfrm>
        </p:spPr>
        <p:txBody>
          <a:bodyPr/>
          <a:lstStyle/>
          <a:p>
            <a:r>
              <a:rPr lang="nb-NO" dirty="0"/>
              <a:t>Syv år og en </a:t>
            </a:r>
            <a:r>
              <a:rPr lang="nb-NO" dirty="0" err="1"/>
              <a:t>laaang</a:t>
            </a:r>
            <a:r>
              <a:rPr lang="nb-NO" dirty="0"/>
              <a:t> vei……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7AF31D-1DC0-4A19-9598-20A09C46B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216" y="2118070"/>
            <a:ext cx="2395936" cy="3383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7E7D1-7380-4002-BAA2-8AFBE6B0791E}"/>
              </a:ext>
            </a:extLst>
          </p:cNvPr>
          <p:cNvSpPr txBox="1"/>
          <p:nvPr/>
        </p:nvSpPr>
        <p:spPr>
          <a:xfrm>
            <a:off x="467544" y="1372381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Mye arbeid og mye læring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Hard jobbing med å få rekruttert nok barn!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Barn og foreldre veldig opptatt av å bidra inn i forskning!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Barn mestrer fint å delta i randomiserte kliniske studier!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Vi håper nå vi kan få svar på vårt forskningsspørsmål;</a:t>
            </a:r>
          </a:p>
          <a:p>
            <a:r>
              <a:rPr lang="nb-NO" b="1" dirty="0"/>
              <a:t>Blir det lettere for barn med CP å gå? </a:t>
            </a:r>
          </a:p>
          <a:p>
            <a:endParaRPr lang="nb-NO" b="1" dirty="0"/>
          </a:p>
          <a:p>
            <a:r>
              <a:rPr lang="nb-NO" b="1" dirty="0"/>
              <a:t>Fortsettelse følger…..</a:t>
            </a:r>
          </a:p>
          <a:p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46EBE-BDA3-4C21-A7A3-A41552EF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241" y="491395"/>
            <a:ext cx="173141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713-04DF-44DD-9DF4-0A46B584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6927304" cy="914400"/>
          </a:xfrm>
        </p:spPr>
        <p:txBody>
          <a:bodyPr/>
          <a:lstStyle/>
          <a:p>
            <a:r>
              <a:rPr lang="nb-NO" dirty="0"/>
              <a:t>Endringer i kunnskapshullet siden oppstart?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6201-2299-471F-8191-5CA627336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ü"/>
            </a:pPr>
            <a:r>
              <a:rPr lang="nb-NO" sz="2000" u="sng" kern="1200" dirty="0">
                <a:solidFill>
                  <a:prstClr val="black"/>
                </a:solidFill>
                <a:ea typeface="+mn-ea"/>
                <a:cs typeface="+mn-cs"/>
              </a:rPr>
              <a:t>Ross Raftemo et al. 2019: </a:t>
            </a:r>
            <a:r>
              <a:rPr lang="nb-NO" sz="1400" i="1" dirty="0"/>
              <a:t>Bruk av botulinumtoksin A til barn med cerebral parese</a:t>
            </a:r>
            <a:endParaRPr lang="nb-NO" sz="2000" u="sng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ü"/>
            </a:pPr>
            <a:r>
              <a:rPr lang="nb-NO" sz="2000" u="sng" kern="1200" dirty="0">
                <a:solidFill>
                  <a:prstClr val="black"/>
                </a:solidFill>
                <a:ea typeface="+mn-ea"/>
                <a:cs typeface="+mn-cs"/>
              </a:rPr>
              <a:t>Iqbal </a:t>
            </a:r>
            <a:r>
              <a:rPr lang="nb-NO" sz="2000" u="sng" kern="1200" dirty="0" err="1">
                <a:solidFill>
                  <a:prstClr val="black"/>
                </a:solidFill>
                <a:ea typeface="+mn-ea"/>
                <a:cs typeface="+mn-cs"/>
              </a:rPr>
              <a:t>Multani</a:t>
            </a:r>
            <a:r>
              <a:rPr lang="nb-NO" sz="2000" u="sng" kern="1200" dirty="0">
                <a:solidFill>
                  <a:prstClr val="black"/>
                </a:solidFill>
                <a:ea typeface="+mn-ea"/>
                <a:cs typeface="+mn-cs"/>
              </a:rPr>
              <a:t> et al. 2019:</a:t>
            </a:r>
            <a:r>
              <a:rPr lang="nb-NO" sz="2000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Botulinum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Toxin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in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the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Management of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Children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with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Cerebral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Palsy</a:t>
            </a:r>
            <a:endParaRPr lang="nb-NO" sz="1400" i="1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ü"/>
            </a:pPr>
            <a:r>
              <a:rPr lang="nb-NO" sz="2000" u="sng" kern="1200" dirty="0" err="1">
                <a:solidFill>
                  <a:prstClr val="black"/>
                </a:solidFill>
                <a:ea typeface="+mn-ea"/>
                <a:cs typeface="+mn-cs"/>
              </a:rPr>
              <a:t>Cochrane</a:t>
            </a:r>
            <a:r>
              <a:rPr lang="nb-NO" sz="2000" u="sng" kern="1200" dirty="0">
                <a:solidFill>
                  <a:prstClr val="black"/>
                </a:solidFill>
                <a:ea typeface="+mn-ea"/>
                <a:cs typeface="+mn-cs"/>
              </a:rPr>
              <a:t> Library </a:t>
            </a:r>
            <a:r>
              <a:rPr lang="nb-NO" sz="2000" u="sng" kern="1200" dirty="0" err="1">
                <a:solidFill>
                  <a:prstClr val="black"/>
                </a:solidFill>
                <a:ea typeface="+mn-ea"/>
                <a:cs typeface="+mn-cs"/>
              </a:rPr>
              <a:t>Review</a:t>
            </a:r>
            <a:r>
              <a:rPr lang="nb-NO" sz="2000" u="sng" kern="12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nb-NO" sz="2000" u="sng" kern="1200" dirty="0" err="1">
                <a:solidFill>
                  <a:prstClr val="black"/>
                </a:solidFill>
                <a:ea typeface="+mn-ea"/>
                <a:cs typeface="+mn-cs"/>
              </a:rPr>
              <a:t>Blumetti</a:t>
            </a:r>
            <a:r>
              <a:rPr lang="nb-NO" sz="2000" u="sng" kern="1200" dirty="0">
                <a:solidFill>
                  <a:prstClr val="black"/>
                </a:solidFill>
                <a:ea typeface="+mn-ea"/>
                <a:cs typeface="+mn-cs"/>
              </a:rPr>
              <a:t> et al. 2019</a:t>
            </a:r>
            <a:r>
              <a:rPr lang="nb-NO" sz="2000" kern="1200" dirty="0">
                <a:solidFill>
                  <a:prstClr val="black"/>
                </a:solidFill>
                <a:ea typeface="+mn-ea"/>
                <a:cs typeface="+mn-cs"/>
              </a:rPr>
              <a:t>: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Botulinum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toxin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type A in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the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treatment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of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lower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limb</a:t>
            </a:r>
            <a:r>
              <a:rPr lang="nb-NO" sz="1400" i="1" kern="1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nb-NO" sz="1400" i="1" kern="1200" dirty="0" err="1">
                <a:solidFill>
                  <a:prstClr val="black"/>
                </a:solidFill>
                <a:ea typeface="+mn-ea"/>
                <a:cs typeface="+mn-cs"/>
              </a:rPr>
              <a:t>spasticity</a:t>
            </a:r>
            <a:endParaRPr lang="nb-NO" sz="1400" i="1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85750" lvl="1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None/>
            </a:pPr>
            <a:endParaRPr lang="nb-NO" sz="2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28650" lvl="1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Ø"/>
            </a:pPr>
            <a:r>
              <a:rPr lang="nb-NO" kern="1200" dirty="0">
                <a:solidFill>
                  <a:prstClr val="black"/>
                </a:solidFill>
                <a:ea typeface="+mn-ea"/>
                <a:cs typeface="+mn-cs"/>
              </a:rPr>
              <a:t>Mange studier om effekt av </a:t>
            </a:r>
            <a:r>
              <a:rPr lang="nb-NO" kern="1200" dirty="0" err="1">
                <a:solidFill>
                  <a:prstClr val="black"/>
                </a:solidFill>
                <a:ea typeface="+mn-ea"/>
                <a:cs typeface="+mn-cs"/>
              </a:rPr>
              <a:t>BoNT</a:t>
            </a:r>
            <a:r>
              <a:rPr lang="nb-NO" kern="1200" dirty="0">
                <a:solidFill>
                  <a:prstClr val="black"/>
                </a:solidFill>
                <a:ea typeface="+mn-ea"/>
                <a:cs typeface="+mn-cs"/>
              </a:rPr>
              <a:t>-A fokuserer på spastisitet </a:t>
            </a:r>
          </a:p>
          <a:p>
            <a:pPr marL="628650" lvl="1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Ø"/>
            </a:pPr>
            <a:r>
              <a:rPr lang="nb-NO" kern="1200" dirty="0">
                <a:solidFill>
                  <a:prstClr val="black"/>
                </a:solidFill>
                <a:ea typeface="+mn-ea"/>
                <a:cs typeface="+mn-cs"/>
              </a:rPr>
              <a:t>Færre gode studier om effekt på motorisk funksjon og lite forskning  om effekt på aktivitet og deltakelse</a:t>
            </a:r>
          </a:p>
          <a:p>
            <a:pPr marL="628650" lvl="1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Ø"/>
            </a:pPr>
            <a:r>
              <a:rPr lang="nb-NO" kern="1200" dirty="0">
                <a:solidFill>
                  <a:prstClr val="black"/>
                </a:solidFill>
                <a:ea typeface="+mn-ea"/>
                <a:cs typeface="+mn-cs"/>
              </a:rPr>
              <a:t>Økt oppmerksomhet på symptomene muskelsvakhet og redusert motorisk kontroll ved CP</a:t>
            </a:r>
          </a:p>
          <a:p>
            <a:pPr marL="628650" lvl="1" indent="-3429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283"/>
              </a:buClr>
              <a:buFont typeface="Wingdings" panose="05000000000000000000" pitchFamily="2" charset="2"/>
              <a:buChar char="Ø"/>
            </a:pPr>
            <a:endParaRPr lang="nb-NO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nb-NO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75C12-17AE-4A7F-AC57-BD6A5665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618685"/>
            <a:ext cx="173141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713-04DF-44DD-9DF4-0A46B584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kunnskapshullet siden oppstart?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988840"/>
            <a:ext cx="7135112" cy="379742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996952"/>
            <a:ext cx="1380637" cy="108012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5" y="4389512"/>
            <a:ext cx="1310680" cy="10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5E40-90F8-4FCA-A7FF-D5E7B7DB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Prosjektgruppen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A2C4E-4FAF-4DF6-93FE-9A97A4B2F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2132856"/>
            <a:ext cx="8642226" cy="367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F692E-4912-4589-AD43-8129D1BB3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16" y="523466"/>
            <a:ext cx="1335140" cy="1047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5B537-7112-453D-A9FE-7AA30A7716F1}"/>
              </a:ext>
            </a:extLst>
          </p:cNvPr>
          <p:cNvSpPr txBox="1"/>
          <p:nvPr/>
        </p:nvSpPr>
        <p:spPr>
          <a:xfrm>
            <a:off x="2915816" y="1614852"/>
            <a:ext cx="45780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https://stolav.no/we-studien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3970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/>
              <a:t>Finansiering og støtte</a:t>
            </a:r>
          </a:p>
          <a:p>
            <a:endParaRPr lang="nb-NO" sz="2400" dirty="0"/>
          </a:p>
          <a:p>
            <a:r>
              <a:rPr lang="nb-NO" sz="2400" dirty="0"/>
              <a:t>De regionale helseforetakene - </a:t>
            </a:r>
            <a:r>
              <a:rPr lang="nb-NO" sz="2400" dirty="0" err="1"/>
              <a:t>Helseforsk</a:t>
            </a:r>
            <a:r>
              <a:rPr lang="nb-NO" sz="2400" dirty="0"/>
              <a:t> (2014) </a:t>
            </a:r>
          </a:p>
          <a:p>
            <a:endParaRPr lang="nb-NO" sz="2400" dirty="0"/>
          </a:p>
          <a:p>
            <a:r>
              <a:rPr lang="nb-NO" sz="2400" dirty="0"/>
              <a:t>Samarbeidsorganet Helse Midt Norge NTNU </a:t>
            </a:r>
          </a:p>
          <a:p>
            <a:r>
              <a:rPr lang="nb-NO" sz="2400" dirty="0"/>
              <a:t>FFU - Felles forskningsutvalg St. Olavs Hospital og DMF, NTNU </a:t>
            </a:r>
          </a:p>
          <a:p>
            <a:endParaRPr lang="nb-NO" sz="2400" dirty="0"/>
          </a:p>
          <a:p>
            <a:r>
              <a:rPr lang="nb-NO" sz="2400" dirty="0"/>
              <a:t> 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6" y="3344291"/>
            <a:ext cx="2983623" cy="7488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8" y="4509120"/>
            <a:ext cx="2481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5713"/>
            <a:ext cx="27043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28E61-C254-42F1-A92B-A7F619E70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96" y="5302868"/>
            <a:ext cx="338357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EEC95-6560-47AF-A381-70F249F8B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438023"/>
            <a:ext cx="2024047" cy="810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D44A1-3746-4083-BE0F-5BD1F2B355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081" y="566463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4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WE-Studien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Randomisert </a:t>
            </a:r>
            <a:r>
              <a:rPr lang="en-US" sz="2400" dirty="0" err="1"/>
              <a:t>dobbel</a:t>
            </a:r>
            <a:r>
              <a:rPr lang="en-US" sz="2400" dirty="0"/>
              <a:t> </a:t>
            </a:r>
            <a:r>
              <a:rPr lang="en-US" sz="2400" dirty="0" err="1"/>
              <a:t>blindet</a:t>
            </a:r>
            <a:r>
              <a:rPr lang="en-US" sz="2400" dirty="0"/>
              <a:t> placebo </a:t>
            </a:r>
            <a:r>
              <a:rPr lang="en-US" sz="2400" dirty="0" err="1"/>
              <a:t>kontrollert</a:t>
            </a:r>
            <a:r>
              <a:rPr lang="en-US" sz="2400" dirty="0"/>
              <a:t> </a:t>
            </a:r>
            <a:r>
              <a:rPr lang="en-US" sz="2400" dirty="0" err="1"/>
              <a:t>multisenter</a:t>
            </a:r>
            <a:r>
              <a:rPr lang="en-US" sz="2400" dirty="0"/>
              <a:t> </a:t>
            </a:r>
            <a:r>
              <a:rPr lang="en-US" sz="2400" dirty="0" err="1"/>
              <a:t>studie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Deltagerne er barn med </a:t>
            </a:r>
            <a:r>
              <a:rPr lang="en-US" sz="2400" dirty="0" err="1"/>
              <a:t>spastisk</a:t>
            </a:r>
            <a:r>
              <a:rPr lang="en-US" sz="2400" dirty="0"/>
              <a:t> CP (4-17 </a:t>
            </a:r>
            <a:r>
              <a:rPr lang="en-US" sz="2400" dirty="0" err="1"/>
              <a:t>år</a:t>
            </a:r>
            <a:r>
              <a:rPr lang="en-US" sz="2400" dirty="0"/>
              <a:t>), GMFCS I og II,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randomiseres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å </a:t>
            </a:r>
            <a:r>
              <a:rPr lang="en-US" sz="2400" dirty="0" err="1"/>
              <a:t>motta</a:t>
            </a:r>
            <a:r>
              <a:rPr lang="en-US" sz="2400" dirty="0"/>
              <a:t> </a:t>
            </a:r>
            <a:r>
              <a:rPr lang="en-US" sz="2400" dirty="0" err="1"/>
              <a:t>enten</a:t>
            </a:r>
            <a:r>
              <a:rPr lang="en-US" sz="2400" dirty="0"/>
              <a:t> </a:t>
            </a:r>
            <a:r>
              <a:rPr lang="en-US" sz="2400" dirty="0" err="1"/>
              <a:t>BoNT</a:t>
            </a:r>
            <a:r>
              <a:rPr lang="en-US" sz="2400" dirty="0"/>
              <a:t>-A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saltvann</a:t>
            </a:r>
            <a:r>
              <a:rPr lang="en-US" sz="2400" dirty="0"/>
              <a:t> i </a:t>
            </a:r>
            <a:r>
              <a:rPr lang="en-US" sz="2400" dirty="0" err="1"/>
              <a:t>leggmuskulaturen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Forskerinitiert</a:t>
            </a:r>
            <a:r>
              <a:rPr lang="en-US" sz="2400" dirty="0"/>
              <a:t> og </a:t>
            </a:r>
            <a:r>
              <a:rPr lang="en-US" sz="2400" dirty="0" err="1"/>
              <a:t>industriuavhengig</a:t>
            </a:r>
            <a:r>
              <a:rPr lang="en-US" sz="2400" dirty="0"/>
              <a:t> </a:t>
            </a:r>
            <a:r>
              <a:rPr lang="en-US" sz="2400" dirty="0" err="1"/>
              <a:t>legemiddelstudie</a:t>
            </a:r>
            <a:r>
              <a:rPr lang="en-US" sz="2400" dirty="0"/>
              <a:t>, </a:t>
            </a:r>
            <a:r>
              <a:rPr lang="en-US" sz="2400" dirty="0" err="1"/>
              <a:t>godkjent</a:t>
            </a:r>
            <a:r>
              <a:rPr lang="en-US" sz="2400" dirty="0"/>
              <a:t> av REK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960" y="667425"/>
            <a:ext cx="1604225" cy="12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F2743-1156-4E5D-9478-73C87D4F6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5730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F9007-95E1-4535-8313-8E9A7E805063}"/>
              </a:ext>
            </a:extLst>
          </p:cNvPr>
          <p:cNvSpPr txBox="1"/>
          <p:nvPr/>
        </p:nvSpPr>
        <p:spPr>
          <a:xfrm>
            <a:off x="3966472" y="1052736"/>
            <a:ext cx="517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Takk for oppmerksomheten!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17A3C7-77F3-4116-B90D-28242D4A67A3}"/>
              </a:ext>
            </a:extLst>
          </p:cNvPr>
          <p:cNvSpPr/>
          <p:nvPr/>
        </p:nvSpPr>
        <p:spPr>
          <a:xfrm>
            <a:off x="3131840" y="4869160"/>
            <a:ext cx="38884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dirty="0">
                <a:hlinkClick r:id="rId4"/>
              </a:rPr>
              <a:t>https://stolav.no/we-studien</a:t>
            </a:r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9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375005C-D54E-42B5-A7E8-B2E1A9424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1" y="1475360"/>
            <a:ext cx="2952328" cy="1476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AAA38-49AC-435A-A2E0-855F2531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1" y="560960"/>
            <a:ext cx="8440738" cy="914400"/>
          </a:xfrm>
        </p:spPr>
        <p:txBody>
          <a:bodyPr/>
          <a:lstStyle/>
          <a:p>
            <a:r>
              <a:rPr lang="nb-NO" dirty="0"/>
              <a:t>Deltagende senter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98395D-F2E0-45F0-9A5C-BCC10E3A7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2898" y="4449619"/>
            <a:ext cx="3114269" cy="730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5223B-67B9-4DCF-86E3-B21803A6F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52" y="5256191"/>
            <a:ext cx="6267591" cy="447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3F783-EE5D-4215-AEDA-74A6E4B7A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46" y="2738185"/>
            <a:ext cx="2952328" cy="69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B47D9-3EE8-4399-83D4-82DE8F7AD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346" y="3642198"/>
            <a:ext cx="3171565" cy="667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F6606-9DE7-4453-A2DE-9588F8233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578743"/>
            <a:ext cx="1335140" cy="10486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63FF8C2-B72D-4ECE-BFBB-FF386A773F2A}"/>
              </a:ext>
            </a:extLst>
          </p:cNvPr>
          <p:cNvGrpSpPr/>
          <p:nvPr/>
        </p:nvGrpSpPr>
        <p:grpSpPr>
          <a:xfrm>
            <a:off x="4145891" y="1824173"/>
            <a:ext cx="4555211" cy="3273961"/>
            <a:chOff x="4145891" y="1824173"/>
            <a:chExt cx="4555211" cy="32739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A952EE-2104-432A-85DD-8B78C3DE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69370" y="1824173"/>
              <a:ext cx="2084364" cy="15594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C40290-F7B9-456F-B3F4-A4500F20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5272" y="3520901"/>
              <a:ext cx="2975830" cy="1577233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71CA2CA-3294-40C8-A609-C30CB2E8AE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45891" y="1891863"/>
              <a:ext cx="2736304" cy="294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nb-NO" sz="1600" kern="0" dirty="0" err="1"/>
                <a:t>Lenval</a:t>
              </a:r>
              <a:r>
                <a:rPr lang="nb-NO" sz="1600" kern="0" dirty="0"/>
                <a:t> Foundation - </a:t>
              </a:r>
              <a:r>
                <a:rPr lang="nb-NO" sz="1600" kern="0" dirty="0" err="1"/>
                <a:t>Children's</a:t>
              </a:r>
              <a:r>
                <a:rPr lang="nb-NO" sz="1600" kern="0" dirty="0"/>
                <a:t> Hospital, Nice </a:t>
              </a:r>
            </a:p>
            <a:p>
              <a:pPr marL="0" indent="0">
                <a:buNone/>
              </a:pPr>
              <a:endParaRPr lang="nb-NO" sz="1600" kern="0" dirty="0"/>
            </a:p>
            <a:p>
              <a:pPr marL="0" indent="0">
                <a:buNone/>
              </a:pPr>
              <a:r>
                <a:rPr lang="nb-NO" sz="1600" kern="0" dirty="0" err="1"/>
                <a:t>Mazowieckie</a:t>
              </a:r>
              <a:r>
                <a:rPr lang="nb-NO" sz="1600" kern="0" dirty="0"/>
                <a:t> Centrum </a:t>
              </a:r>
              <a:r>
                <a:rPr lang="nb-NO" sz="1600" kern="0" dirty="0" err="1"/>
                <a:t>Neuropsychiatrii</a:t>
              </a:r>
              <a:r>
                <a:rPr lang="nb-NO" sz="1600" kern="0" dirty="0"/>
                <a:t>, </a:t>
              </a:r>
              <a:r>
                <a:rPr lang="nb-NO" sz="1600" kern="0" dirty="0" err="1"/>
                <a:t>Zagórze</a:t>
              </a:r>
              <a:r>
                <a:rPr lang="nb-NO" sz="1600" kern="0" dirty="0"/>
                <a:t> (Warszawa</a:t>
              </a:r>
              <a:r>
                <a:rPr lang="nb-NO" kern="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7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16" y="501080"/>
            <a:ext cx="8440738" cy="914400"/>
          </a:xfrm>
        </p:spPr>
        <p:txBody>
          <a:bodyPr/>
          <a:lstStyle/>
          <a:p>
            <a:r>
              <a:rPr lang="nb-NO" dirty="0"/>
              <a:t>Primært mål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3740"/>
            <a:ext cx="1952216" cy="1553145"/>
          </a:xfrm>
        </p:spPr>
      </p:pic>
      <p:sp>
        <p:nvSpPr>
          <p:cNvPr id="5" name="Rectangle 4"/>
          <p:cNvSpPr/>
          <p:nvPr/>
        </p:nvSpPr>
        <p:spPr>
          <a:xfrm>
            <a:off x="382379" y="1268760"/>
            <a:ext cx="77869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Øke</a:t>
            </a:r>
            <a:r>
              <a:rPr lang="en-US" sz="2000" dirty="0"/>
              <a:t> </a:t>
            </a:r>
            <a:r>
              <a:rPr lang="en-US" sz="2000" dirty="0" err="1"/>
              <a:t>kunnskapen</a:t>
            </a:r>
            <a:r>
              <a:rPr lang="en-US" sz="2000" dirty="0"/>
              <a:t> om </a:t>
            </a:r>
            <a:r>
              <a:rPr lang="en-US" sz="2000" dirty="0" err="1"/>
              <a:t>effekt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BoNT</a:t>
            </a:r>
            <a:r>
              <a:rPr lang="en-US" sz="2000" dirty="0"/>
              <a:t>-A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gangfunksjon</a:t>
            </a:r>
            <a:endParaRPr lang="en-US" sz="2000" dirty="0"/>
          </a:p>
          <a:p>
            <a:endParaRPr lang="en-US" sz="2000" dirty="0"/>
          </a:p>
          <a:p>
            <a:endParaRPr lang="en-US" sz="2000" b="1" dirty="0"/>
          </a:p>
          <a:p>
            <a:r>
              <a:rPr lang="en-US" sz="2000" b="1" dirty="0" err="1"/>
              <a:t>Forskningsspørsmål</a:t>
            </a:r>
            <a:r>
              <a:rPr lang="en-US" sz="2000" b="1" dirty="0"/>
              <a:t>:</a:t>
            </a:r>
          </a:p>
          <a:p>
            <a:r>
              <a:rPr lang="en-US" sz="2000" b="1" dirty="0" err="1"/>
              <a:t>Vil</a:t>
            </a:r>
            <a:r>
              <a:rPr lang="en-US" sz="2000" b="1" dirty="0"/>
              <a:t> </a:t>
            </a:r>
            <a:r>
              <a:rPr lang="en-US" sz="2000" b="1" dirty="0" err="1"/>
              <a:t>injeksjoner</a:t>
            </a:r>
            <a:r>
              <a:rPr lang="en-US" sz="2000" b="1" dirty="0"/>
              <a:t> i </a:t>
            </a:r>
            <a:r>
              <a:rPr lang="en-US" sz="2000" b="1" dirty="0" err="1"/>
              <a:t>leggmuskulaturen</a:t>
            </a:r>
            <a:r>
              <a:rPr lang="en-US" sz="2000" b="1" dirty="0"/>
              <a:t> </a:t>
            </a:r>
            <a:r>
              <a:rPr lang="en-US" sz="2000" b="1" dirty="0" err="1"/>
              <a:t>gjøre</a:t>
            </a:r>
            <a:r>
              <a:rPr lang="en-US" sz="2000" b="1" dirty="0"/>
              <a:t> det </a:t>
            </a:r>
            <a:r>
              <a:rPr lang="en-US" sz="2000" b="1" dirty="0" err="1"/>
              <a:t>lettere</a:t>
            </a:r>
            <a:r>
              <a:rPr lang="en-US" sz="2000" b="1" dirty="0"/>
              <a:t> å </a:t>
            </a:r>
            <a:r>
              <a:rPr lang="en-US" sz="2000" b="1" dirty="0" err="1"/>
              <a:t>gå</a:t>
            </a:r>
            <a:r>
              <a:rPr lang="en-US" sz="2000" b="1" dirty="0"/>
              <a:t>?</a:t>
            </a:r>
          </a:p>
          <a:p>
            <a:endParaRPr lang="en-US" sz="2000" b="1" dirty="0"/>
          </a:p>
          <a:p>
            <a:r>
              <a:rPr lang="nb-NO" sz="2000" dirty="0"/>
              <a:t>Hypotese: Injeksjoner med  </a:t>
            </a:r>
            <a:r>
              <a:rPr lang="nb-NO" sz="2000" dirty="0" err="1"/>
              <a:t>BoNT</a:t>
            </a:r>
            <a:r>
              <a:rPr lang="nb-NO" sz="2000" dirty="0"/>
              <a:t>-A vil gjøre det letter å gå, vist gjennom lavere energikostnad under gange.</a:t>
            </a:r>
          </a:p>
          <a:p>
            <a:endParaRPr lang="en-US" sz="2000" b="1" dirty="0"/>
          </a:p>
          <a:p>
            <a:r>
              <a:rPr lang="en-US" sz="2000" b="1" dirty="0"/>
              <a:t>	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154724" y="4570853"/>
            <a:ext cx="1152128" cy="216024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24" y="4109726"/>
            <a:ext cx="1368152" cy="144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48" y="4003740"/>
            <a:ext cx="1368152" cy="1511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941F6-E995-42B6-A8EE-D74425E61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744" y="501080"/>
            <a:ext cx="1335140" cy="104860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72" y="3995485"/>
            <a:ext cx="2340052" cy="15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78" y="453100"/>
            <a:ext cx="5544616" cy="5496180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Primært utfallsmål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Energikostnad under gange (J/kg/m)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Målt med en 5 minutters gangtest på flatt underlag, med samtidig måling av gassutveksling</a:t>
            </a:r>
          </a:p>
          <a:p>
            <a:pPr marL="0" indent="0">
              <a:buNone/>
            </a:pPr>
            <a:r>
              <a:rPr lang="nb-NO" b="1" dirty="0"/>
              <a:t>Sekundære utfallsmål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Gangkapasitet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Målt med ett minutts gangtest på rask hastighet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Daglig fysisk aktivitet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Målt med akselerometer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Smerte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Målt med bruk av spørsmål fra Child Health </a:t>
            </a:r>
            <a:r>
              <a:rPr lang="nb-NO" dirty="0" err="1"/>
              <a:t>Questionnaire</a:t>
            </a:r>
            <a:r>
              <a:rPr lang="nb-NO" dirty="0"/>
              <a:t> og </a:t>
            </a:r>
            <a:r>
              <a:rPr lang="nb-NO" dirty="0" err="1"/>
              <a:t>Brief</a:t>
            </a:r>
            <a:r>
              <a:rPr lang="nb-NO" dirty="0"/>
              <a:t> </a:t>
            </a:r>
            <a:r>
              <a:rPr lang="nb-NO" dirty="0" err="1"/>
              <a:t>Pain</a:t>
            </a:r>
            <a:r>
              <a:rPr lang="nb-NO" dirty="0"/>
              <a:t> Inventory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Selvopplevd effekt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COPM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5631"/>
            <a:ext cx="1489199" cy="11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06069"/>
            <a:ext cx="858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3" y="4869160"/>
            <a:ext cx="2912869" cy="8894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8F5176-AEA6-4244-AC0B-C52B16F16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483495"/>
            <a:ext cx="1335140" cy="10486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453" y="1193771"/>
            <a:ext cx="1560319" cy="25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39273"/>
            <a:ext cx="8440738" cy="914400"/>
          </a:xfrm>
        </p:spPr>
        <p:txBody>
          <a:bodyPr/>
          <a:lstStyle/>
          <a:p>
            <a:r>
              <a:rPr lang="nb-NO" sz="3200" dirty="0"/>
              <a:t>Sekundær målsetting med studien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Hva</a:t>
            </a:r>
            <a:r>
              <a:rPr lang="en-US" sz="2800" dirty="0"/>
              <a:t> </a:t>
            </a:r>
            <a:r>
              <a:rPr lang="en-US" sz="2800" dirty="0" err="1"/>
              <a:t>karakteriserer</a:t>
            </a:r>
            <a:r>
              <a:rPr lang="en-US" sz="2800" dirty="0"/>
              <a:t> de </a:t>
            </a:r>
            <a:r>
              <a:rPr lang="en-US" sz="2800" dirty="0" err="1"/>
              <a:t>barna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responderer</a:t>
            </a:r>
            <a:r>
              <a:rPr lang="en-US" sz="2800" dirty="0"/>
              <a:t> bra versus de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ikke</a:t>
            </a:r>
            <a:r>
              <a:rPr lang="en-US" sz="2800" dirty="0"/>
              <a:t> </a:t>
            </a:r>
            <a:r>
              <a:rPr lang="en-US" sz="2800" dirty="0" err="1"/>
              <a:t>responderer</a:t>
            </a:r>
            <a:r>
              <a:rPr lang="en-US" sz="2800" dirty="0"/>
              <a:t> bra?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Hvilke</a:t>
            </a:r>
            <a:r>
              <a:rPr lang="en-US" sz="2800" dirty="0"/>
              <a:t> </a:t>
            </a:r>
            <a:r>
              <a:rPr lang="en-US" sz="2800" dirty="0" err="1"/>
              <a:t>mekanismer</a:t>
            </a:r>
            <a:r>
              <a:rPr lang="en-US" sz="2800" dirty="0"/>
              <a:t> ligger </a:t>
            </a:r>
            <a:r>
              <a:rPr lang="en-US" sz="2800" dirty="0" err="1"/>
              <a:t>bak</a:t>
            </a:r>
            <a:r>
              <a:rPr lang="en-US" sz="2800" dirty="0"/>
              <a:t> de </a:t>
            </a:r>
            <a:r>
              <a:rPr lang="en-US" sz="2800" dirty="0" err="1"/>
              <a:t>endringer</a:t>
            </a:r>
            <a:r>
              <a:rPr lang="en-US" sz="2800" dirty="0"/>
              <a:t> vi ser i </a:t>
            </a:r>
            <a:r>
              <a:rPr lang="en-US" sz="2800" dirty="0" err="1"/>
              <a:t>forbindelse</a:t>
            </a:r>
            <a:r>
              <a:rPr lang="en-US" sz="2800" dirty="0"/>
              <a:t> med </a:t>
            </a:r>
            <a:r>
              <a:rPr lang="en-US" sz="2800" dirty="0" err="1"/>
              <a:t>behandling</a:t>
            </a:r>
            <a:r>
              <a:rPr lang="en-US" sz="2800" dirty="0"/>
              <a:t> med </a:t>
            </a:r>
            <a:r>
              <a:rPr lang="en-US" sz="2800" dirty="0" err="1"/>
              <a:t>BoNT</a:t>
            </a:r>
            <a:r>
              <a:rPr lang="en-US" sz="2800" dirty="0"/>
              <a:t>-A? </a:t>
            </a:r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55E2D-8F7A-4237-9C4B-D335AA6E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715" y="639273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5279"/>
            <a:ext cx="7488832" cy="914400"/>
          </a:xfrm>
        </p:spPr>
        <p:txBody>
          <a:bodyPr/>
          <a:lstStyle/>
          <a:p>
            <a:r>
              <a:rPr lang="nb-NO" sz="3200" dirty="0"/>
              <a:t>Utfallsmål, på et begrenset utvalg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78" y="1484784"/>
            <a:ext cx="5199112" cy="4248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3D ganganalyse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Gange på to hastigheter; komfortabel og rask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Måling av isometrisk ankelstyrke (dorsal- og </a:t>
            </a:r>
            <a:r>
              <a:rPr lang="nb-NO" dirty="0" err="1"/>
              <a:t>plantarfleksjon</a:t>
            </a:r>
            <a:r>
              <a:rPr lang="nb-NO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Muskelaktivering målt ved bruk av SEMG under alle gangtester, ved styrkemåling samt evaluering av spastisitet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Kvalitative intervju på et utvalg av deltagerne (omkring 25)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94" y="2007336"/>
            <a:ext cx="1835844" cy="122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begrenset\Bevegelseslab\Data ganganalyser\Bilder\Aasmund_test\2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38" y="4788424"/>
            <a:ext cx="1451800" cy="10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randvik\AppData\Local\Microsoft\Windows\Temporary Internet Files\Content.Outlook\WKCRIKVC\IMG_109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/>
          <a:stretch/>
        </p:blipFill>
        <p:spPr bwMode="auto">
          <a:xfrm rot="5400000">
            <a:off x="6600370" y="3273956"/>
            <a:ext cx="1555938" cy="14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4663B-6C77-4D78-A7F6-EB852CEC6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6" y="688178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983B3-B508-4C28-A906-801EA7B3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0808"/>
            <a:ext cx="7915276" cy="3896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7CFE41-6AFF-4A1B-B8D1-FEE64B596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548680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532B-8B67-467E-9700-6C12EF12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440738" cy="914400"/>
          </a:xfrm>
        </p:spPr>
        <p:txBody>
          <a:bodyPr/>
          <a:lstStyle/>
          <a:p>
            <a:r>
              <a:rPr lang="nb-NO" dirty="0"/>
              <a:t>Litt om bakgrunnen for studien – </a:t>
            </a:r>
            <a:r>
              <a:rPr lang="nb-NO" sz="2800" dirty="0"/>
              <a:t>utfordringer med gangfunksjon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4A68A81-018E-4470-BCC9-AEA6564A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8300"/>
            <a:ext cx="8440738" cy="3581400"/>
          </a:xfrm>
        </p:spPr>
        <p:txBody>
          <a:bodyPr>
            <a:normAutofit fontScale="25000" lnSpcReduction="20000"/>
          </a:bodyPr>
          <a:lstStyle/>
          <a:p>
            <a:pPr marL="900113" indent="-857250">
              <a:buFont typeface="Wingdings" panose="05000000000000000000" pitchFamily="2" charset="2"/>
              <a:buChar char="Ø"/>
            </a:pPr>
            <a:r>
              <a:rPr lang="nb-NO" sz="7200" dirty="0"/>
              <a:t>Omtrent 70% av barn og ungdom med CP har gangfunksjon						</a:t>
            </a:r>
            <a:r>
              <a:rPr lang="nb-NO" sz="6000" dirty="0"/>
              <a:t>Andersen et al, 2008</a:t>
            </a:r>
          </a:p>
          <a:p>
            <a:pPr marL="900113" indent="-857250">
              <a:buFont typeface="Wingdings" panose="05000000000000000000" pitchFamily="2" charset="2"/>
              <a:buChar char="Ø"/>
            </a:pPr>
            <a:endParaRPr lang="nb-NO" sz="7200" dirty="0"/>
          </a:p>
          <a:p>
            <a:pPr marL="922734" lvl="5" indent="-857250">
              <a:buFont typeface="Wingdings" panose="05000000000000000000" pitchFamily="2" charset="2"/>
              <a:buChar char="Ø"/>
            </a:pPr>
            <a:r>
              <a:rPr lang="nb-NO" sz="7200" dirty="0"/>
              <a:t>Går med redusert hastighet og har redusert balanse</a:t>
            </a:r>
          </a:p>
          <a:p>
            <a:pPr marL="1094184" lvl="8" indent="0">
              <a:buNone/>
            </a:pPr>
            <a:r>
              <a:rPr lang="nb-NO" sz="7200" dirty="0"/>
              <a:t>			</a:t>
            </a:r>
            <a:r>
              <a:rPr lang="nb-NO" sz="6000" dirty="0"/>
              <a:t>Dallmeijer et al, 2011, Sæther et al 2014</a:t>
            </a:r>
          </a:p>
          <a:p>
            <a:pPr marL="1094184" lvl="8" indent="0">
              <a:buNone/>
            </a:pPr>
            <a:endParaRPr lang="nb-NO" sz="7200" dirty="0"/>
          </a:p>
          <a:p>
            <a:pPr marL="922734" lvl="5" indent="-857250">
              <a:buFont typeface="Wingdings" panose="05000000000000000000" pitchFamily="2" charset="2"/>
              <a:buChar char="Ø"/>
            </a:pPr>
            <a:r>
              <a:rPr lang="nb-NO" sz="7200" dirty="0"/>
              <a:t>Økt energiforbruk under gange og dette øker med økende grad av funksjonshemming og alder</a:t>
            </a:r>
          </a:p>
          <a:p>
            <a:pPr marL="65484" lvl="5" indent="0">
              <a:buNone/>
            </a:pPr>
            <a:r>
              <a:rPr lang="nb-NO" sz="7200" dirty="0"/>
              <a:t>				</a:t>
            </a:r>
            <a:r>
              <a:rPr lang="nb-NO" sz="6000" dirty="0"/>
              <a:t>Norman et al 2004,Johnston et al 2004,Kerr et al 2010</a:t>
            </a:r>
          </a:p>
          <a:p>
            <a:pPr marL="65484" lvl="5" indent="0">
              <a:buNone/>
            </a:pPr>
            <a:r>
              <a:rPr lang="nb-NO" sz="6000" dirty="0"/>
              <a:t>				</a:t>
            </a:r>
          </a:p>
          <a:p>
            <a:pPr marL="922734" lvl="5" indent="-857250">
              <a:buFont typeface="Wingdings" panose="05000000000000000000" pitchFamily="2" charset="2"/>
              <a:buChar char="Ø"/>
            </a:pPr>
            <a:r>
              <a:rPr lang="nb-NO" sz="7200" dirty="0" err="1"/>
              <a:t>Fatigue</a:t>
            </a:r>
            <a:r>
              <a:rPr lang="nb-NO" sz="7200" dirty="0"/>
              <a:t> og muskelskjelettsmerter er vanlig</a:t>
            </a:r>
          </a:p>
          <a:p>
            <a:pPr marL="65484" lvl="8" indent="0">
              <a:buNone/>
            </a:pPr>
            <a:r>
              <a:rPr lang="nb-NO" sz="7200" dirty="0"/>
              <a:t>				</a:t>
            </a:r>
            <a:r>
              <a:rPr lang="nb-NO" sz="6000" dirty="0" err="1"/>
              <a:t>Brunton</a:t>
            </a:r>
            <a:r>
              <a:rPr lang="nb-NO" sz="6000" dirty="0"/>
              <a:t> &amp; Rice, 2012, Ramstad et </a:t>
            </a:r>
            <a:r>
              <a:rPr lang="nb-NO" sz="6000" dirty="0" err="1"/>
              <a:t>et</a:t>
            </a:r>
            <a:r>
              <a:rPr lang="nb-NO" sz="6000" dirty="0"/>
              <a:t>, 2011</a:t>
            </a:r>
          </a:p>
          <a:p>
            <a:pPr marL="922734" lvl="8" indent="-857250">
              <a:buFont typeface="Wingdings" panose="05000000000000000000" pitchFamily="2" charset="2"/>
              <a:buChar char="Ø"/>
            </a:pPr>
            <a:endParaRPr lang="nb-NO" sz="7200" dirty="0"/>
          </a:p>
          <a:p>
            <a:pPr marL="922734" lvl="8" indent="-857250">
              <a:buFont typeface="Wingdings" panose="05000000000000000000" pitchFamily="2" charset="2"/>
              <a:buChar char="Ø"/>
            </a:pPr>
            <a:r>
              <a:rPr lang="nb-NO" sz="7200" dirty="0"/>
              <a:t>Barn og unge med CP er mindre aktive og deltar i mindre grad sosialt enn funksjonsfriske jevnaldrende</a:t>
            </a:r>
          </a:p>
          <a:p>
            <a:pPr marL="65484" lvl="8" indent="0">
              <a:buNone/>
            </a:pPr>
            <a:r>
              <a:rPr lang="nb-NO" sz="7200" dirty="0"/>
              <a:t>				</a:t>
            </a:r>
            <a:r>
              <a:rPr lang="nb-NO" sz="6000" dirty="0"/>
              <a:t>Maher et al 2007</a:t>
            </a:r>
          </a:p>
          <a:p>
            <a:pPr marL="65484" lvl="8" indent="0">
              <a:buNone/>
            </a:pPr>
            <a:r>
              <a:rPr lang="nb-NO" sz="6000" dirty="0"/>
              <a:t>								</a:t>
            </a:r>
            <a:endParaRPr lang="en-US" sz="3825" dirty="0"/>
          </a:p>
          <a:p>
            <a:pPr marL="269081" lvl="8" indent="-203597">
              <a:buNone/>
            </a:pPr>
            <a:endParaRPr lang="en-US" sz="3825" dirty="0"/>
          </a:p>
          <a:p>
            <a:pPr marL="269081" lvl="8" indent="-203597">
              <a:buNone/>
            </a:pPr>
            <a:endParaRPr lang="en-US" sz="3825" dirty="0"/>
          </a:p>
          <a:p>
            <a:pPr marL="269081" lvl="8" indent="-203597">
              <a:buNone/>
            </a:pPr>
            <a:endParaRPr lang="en-US" sz="3825" dirty="0"/>
          </a:p>
          <a:p>
            <a:pPr marL="269081" lvl="8" indent="-203597">
              <a:buFont typeface="Wingdings" panose="05000000000000000000" pitchFamily="2" charset="2"/>
              <a:buChar char="Ø"/>
            </a:pPr>
            <a:endParaRPr lang="en-GB" sz="3825" dirty="0"/>
          </a:p>
          <a:p>
            <a:pPr marL="269081" lvl="8" indent="-203597">
              <a:buFont typeface="Wingdings" panose="05000000000000000000" pitchFamily="2" charset="2"/>
              <a:buChar char="Ø"/>
            </a:pPr>
            <a:endParaRPr lang="en-GB" sz="3825" dirty="0"/>
          </a:p>
          <a:p>
            <a:pPr marL="269081" lvl="8" indent="-203597">
              <a:buFont typeface="Wingdings" panose="05000000000000000000" pitchFamily="2" charset="2"/>
              <a:buChar char="Ø"/>
            </a:pPr>
            <a:endParaRPr lang="en-GB" sz="2475" dirty="0"/>
          </a:p>
          <a:p>
            <a:pPr marL="269081" lvl="8" indent="-203597">
              <a:buNone/>
            </a:pPr>
            <a:endParaRPr lang="en-US" sz="1650" dirty="0"/>
          </a:p>
          <a:p>
            <a:pPr marL="1297781" lvl="8" indent="-203597">
              <a:buNone/>
            </a:pPr>
            <a:endParaRPr lang="en-US" sz="1425" dirty="0"/>
          </a:p>
          <a:p>
            <a:pPr marL="269081" lvl="5" indent="-203597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56FA2-AE5D-47F9-97DD-767623EB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0092"/>
            <a:ext cx="133514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Liggende mal Ti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ggende mal Times">
  <a:themeElements>
    <a:clrScheme name="Liggende mal Ti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pitchFamily="34" charset="0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iggende mal Times">
  <a:themeElements>
    <a:clrScheme name="Liggende mal Ti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NTNU_St_OlavsH_bokm</Template>
  <TotalTime>0</TotalTime>
  <Words>985</Words>
  <Application>Microsoft Office PowerPoint</Application>
  <PresentationFormat>On-screen Show (4:3)</PresentationFormat>
  <Paragraphs>188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</vt:lpstr>
      <vt:lpstr>Wingdings</vt:lpstr>
      <vt:lpstr>Theme1</vt:lpstr>
      <vt:lpstr>1_Liggende mal Times</vt:lpstr>
      <vt:lpstr>Liggende mal Times</vt:lpstr>
      <vt:lpstr>Behandling med botulinum toxin A:   Blir det lettere for barn med CP å gå?     </vt:lpstr>
      <vt:lpstr>WE-Studien</vt:lpstr>
      <vt:lpstr>Deltagende senter</vt:lpstr>
      <vt:lpstr>Primært mål</vt:lpstr>
      <vt:lpstr>PowerPoint Presentation</vt:lpstr>
      <vt:lpstr>Sekundær målsetting med studien</vt:lpstr>
      <vt:lpstr>Utfallsmål, på et begrenset utvalg</vt:lpstr>
      <vt:lpstr>PowerPoint Presentation</vt:lpstr>
      <vt:lpstr>Litt om bakgrunnen for studien – utfordringer med gangfunksjon</vt:lpstr>
      <vt:lpstr>Litt om bakgrunn forts – bruk av Botulinum toxin A (BoNT-A)</vt:lpstr>
      <vt:lpstr>Kunnskapshullet i 2014</vt:lpstr>
      <vt:lpstr>Veien fra 2015 til 2022…..</vt:lpstr>
      <vt:lpstr>Status per mars 2022</vt:lpstr>
      <vt:lpstr>Om populasjonen som ble inkludert</vt:lpstr>
      <vt:lpstr>Syv år og en laaang vei……</vt:lpstr>
      <vt:lpstr>Endringer i kunnskapshullet siden oppstart?</vt:lpstr>
      <vt:lpstr>Endringer i kunnskapshullet siden oppstart?</vt:lpstr>
      <vt:lpstr>Prosjektgruppen</vt:lpstr>
      <vt:lpstr>PowerPoint Presentation</vt:lpstr>
      <vt:lpstr>PowerPoint Presentation</vt:lpstr>
    </vt:vector>
  </TitlesOfParts>
  <Company>NTNU DMF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Gjør botulinum toxin A det lettere for</dc:title>
  <dc:creator>Siri Merete Brændvik</dc:creator>
  <cp:lastModifiedBy>Siri Merete Brændvik</cp:lastModifiedBy>
  <cp:revision>207</cp:revision>
  <dcterms:created xsi:type="dcterms:W3CDTF">2015-10-19T06:34:09Z</dcterms:created>
  <dcterms:modified xsi:type="dcterms:W3CDTF">2022-03-17T15:27:24Z</dcterms:modified>
</cp:coreProperties>
</file>