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77" r:id="rId2"/>
  </p:sldMasterIdLst>
  <p:notesMasterIdLst>
    <p:notesMasterId r:id="rId25"/>
  </p:notesMasterIdLst>
  <p:sldIdLst>
    <p:sldId id="257" r:id="rId3"/>
    <p:sldId id="340" r:id="rId4"/>
    <p:sldId id="333" r:id="rId5"/>
    <p:sldId id="342" r:id="rId6"/>
    <p:sldId id="343" r:id="rId7"/>
    <p:sldId id="348" r:id="rId8"/>
    <p:sldId id="337" r:id="rId9"/>
    <p:sldId id="344" r:id="rId10"/>
    <p:sldId id="332" r:id="rId11"/>
    <p:sldId id="318" r:id="rId12"/>
    <p:sldId id="351" r:id="rId13"/>
    <p:sldId id="336" r:id="rId14"/>
    <p:sldId id="350" r:id="rId15"/>
    <p:sldId id="352" r:id="rId16"/>
    <p:sldId id="354" r:id="rId17"/>
    <p:sldId id="359" r:id="rId18"/>
    <p:sldId id="358" r:id="rId19"/>
    <p:sldId id="360" r:id="rId20"/>
    <p:sldId id="338" r:id="rId21"/>
    <p:sldId id="339" r:id="rId22"/>
    <p:sldId id="321" r:id="rId23"/>
    <p:sldId id="266" r:id="rId24"/>
  </p:sldIdLst>
  <p:sldSz cx="12192000" cy="6858000"/>
  <p:notesSz cx="6858000" cy="9144000"/>
  <p:defaultTextStyle>
    <a:defPPr>
      <a:defRPr lang="nb-NO"/>
    </a:defPPr>
    <a:lvl1pPr algn="l" rtl="0" eaLnBrk="0" fontAlgn="base" hangingPunct="0">
      <a:spcBef>
        <a:spcPct val="0"/>
      </a:spcBef>
      <a:spcAft>
        <a:spcPct val="0"/>
      </a:spcAft>
      <a:defRPr sz="2800" kern="1200">
        <a:solidFill>
          <a:schemeClr val="tx1"/>
        </a:solidFill>
        <a:latin typeface="Lucida Sans Unicode" pitchFamily="34" charset="0"/>
        <a:ea typeface="+mn-ea"/>
        <a:cs typeface="+mn-cs"/>
      </a:defRPr>
    </a:lvl1pPr>
    <a:lvl2pPr marL="457200" algn="l" rtl="0" eaLnBrk="0" fontAlgn="base" hangingPunct="0">
      <a:spcBef>
        <a:spcPct val="0"/>
      </a:spcBef>
      <a:spcAft>
        <a:spcPct val="0"/>
      </a:spcAft>
      <a:defRPr sz="2800" kern="1200">
        <a:solidFill>
          <a:schemeClr val="tx1"/>
        </a:solidFill>
        <a:latin typeface="Lucida Sans Unicode" pitchFamily="34" charset="0"/>
        <a:ea typeface="+mn-ea"/>
        <a:cs typeface="+mn-cs"/>
      </a:defRPr>
    </a:lvl2pPr>
    <a:lvl3pPr marL="914400" algn="l" rtl="0" eaLnBrk="0" fontAlgn="base" hangingPunct="0">
      <a:spcBef>
        <a:spcPct val="0"/>
      </a:spcBef>
      <a:spcAft>
        <a:spcPct val="0"/>
      </a:spcAft>
      <a:defRPr sz="2800" kern="1200">
        <a:solidFill>
          <a:schemeClr val="tx1"/>
        </a:solidFill>
        <a:latin typeface="Lucida Sans Unicode"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Lucida Sans Unicode"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Lucida Sans Unicode" pitchFamily="34" charset="0"/>
        <a:ea typeface="+mn-ea"/>
        <a:cs typeface="+mn-cs"/>
      </a:defRPr>
    </a:lvl5pPr>
    <a:lvl6pPr marL="2286000" algn="l" defTabSz="914400" rtl="0" eaLnBrk="1" latinLnBrk="0" hangingPunct="1">
      <a:defRPr sz="2800" kern="1200">
        <a:solidFill>
          <a:schemeClr val="tx1"/>
        </a:solidFill>
        <a:latin typeface="Lucida Sans Unicode" pitchFamily="34" charset="0"/>
        <a:ea typeface="+mn-ea"/>
        <a:cs typeface="+mn-cs"/>
      </a:defRPr>
    </a:lvl6pPr>
    <a:lvl7pPr marL="2743200" algn="l" defTabSz="914400" rtl="0" eaLnBrk="1" latinLnBrk="0" hangingPunct="1">
      <a:defRPr sz="2800" kern="1200">
        <a:solidFill>
          <a:schemeClr val="tx1"/>
        </a:solidFill>
        <a:latin typeface="Lucida Sans Unicode" pitchFamily="34" charset="0"/>
        <a:ea typeface="+mn-ea"/>
        <a:cs typeface="+mn-cs"/>
      </a:defRPr>
    </a:lvl7pPr>
    <a:lvl8pPr marL="3200400" algn="l" defTabSz="914400" rtl="0" eaLnBrk="1" latinLnBrk="0" hangingPunct="1">
      <a:defRPr sz="2800" kern="1200">
        <a:solidFill>
          <a:schemeClr val="tx1"/>
        </a:solidFill>
        <a:latin typeface="Lucida Sans Unicode" pitchFamily="34" charset="0"/>
        <a:ea typeface="+mn-ea"/>
        <a:cs typeface="+mn-cs"/>
      </a:defRPr>
    </a:lvl8pPr>
    <a:lvl9pPr marL="3657600" algn="l" defTabSz="914400" rtl="0" eaLnBrk="1" latinLnBrk="0" hangingPunct="1">
      <a:defRPr sz="2800" kern="1200">
        <a:solidFill>
          <a:schemeClr val="tx1"/>
        </a:solidFill>
        <a:latin typeface="Lucida Sans Unicode"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FFE"/>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iddels stil 1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5" autoAdjust="0"/>
  </p:normalViewPr>
  <p:slideViewPr>
    <p:cSldViewPr>
      <p:cViewPr varScale="1">
        <p:scale>
          <a:sx n="108" d="100"/>
          <a:sy n="108" d="100"/>
        </p:scale>
        <p:origin x="120" y="126"/>
      </p:cViewPr>
      <p:guideLst>
        <p:guide orient="horz" pos="2160"/>
        <p:guide pos="3840"/>
      </p:guideLst>
    </p:cSldViewPr>
  </p:slideViewPr>
  <p:notesTextViewPr>
    <p:cViewPr>
      <p:scale>
        <a:sx n="1" d="1"/>
        <a:sy n="1" d="1"/>
      </p:scale>
      <p:origin x="0" y="0"/>
    </p:cViewPr>
  </p:notesTextViewPr>
  <p:sorterViewPr>
    <p:cViewPr>
      <p:scale>
        <a:sx n="100" d="100"/>
        <a:sy n="100" d="100"/>
      </p:scale>
      <p:origin x="0" y="-4531"/>
    </p:cViewPr>
  </p:sorterViewPr>
  <p:notesViewPr>
    <p:cSldViewPr>
      <p:cViewPr>
        <p:scale>
          <a:sx n="90" d="100"/>
          <a:sy n="90" d="100"/>
        </p:scale>
        <p:origin x="377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24132666081306"/>
          <c:y val="3.7410817912417446E-2"/>
          <c:w val="0.63222688875720701"/>
          <c:h val="0.85817558929402549"/>
        </c:manualLayout>
      </c:layout>
      <c:barChart>
        <c:barDir val="bar"/>
        <c:grouping val="clustered"/>
        <c:varyColors val="0"/>
        <c:ser>
          <c:idx val="0"/>
          <c:order val="0"/>
          <c:spPr>
            <a:solidFill>
              <a:schemeClr val="accent6">
                <a:lumMod val="20000"/>
                <a:lumOff val="80000"/>
              </a:schemeClr>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Sheet1!$A$24:$A$35</c:f>
              <c:strCache>
                <c:ptCount val="12"/>
                <c:pt idx="0">
                  <c:v>Døvhet</c:v>
                </c:pt>
                <c:pt idx="1">
                  <c:v>Ernæring gjennom tube </c:v>
                </c:pt>
                <c:pt idx="2">
                  <c:v>Blindhet </c:v>
                </c:pt>
                <c:pt idx="3">
                  <c:v>Sikling</c:v>
                </c:pt>
                <c:pt idx="4">
                  <c:v>Søvnproblemer</c:v>
                </c:pt>
                <c:pt idx="5">
                  <c:v>Atferdsforstyrrelser</c:v>
                </c:pt>
                <c:pt idx="6">
                  <c:v>Problemer med blærekontroll</c:v>
                </c:pt>
                <c:pt idx="7">
                  <c:v> Ikke snakke </c:v>
                </c:pt>
                <c:pt idx="8">
                  <c:v>Hofteluksasjon</c:v>
                </c:pt>
                <c:pt idx="9">
                  <c:v>Ikke gå</c:v>
                </c:pt>
                <c:pt idx="10">
                  <c:v>Kognisjon</c:v>
                </c:pt>
                <c:pt idx="11">
                  <c:v>Smerter</c:v>
                </c:pt>
              </c:strCache>
            </c:strRef>
          </c:cat>
          <c:val>
            <c:numRef>
              <c:f>Sheet1!$B$24:$B$35</c:f>
              <c:numCache>
                <c:formatCode>0%</c:formatCode>
                <c:ptCount val="12"/>
                <c:pt idx="0">
                  <c:v>0.04</c:v>
                </c:pt>
                <c:pt idx="1">
                  <c:v>6.6666666666666666E-2</c:v>
                </c:pt>
                <c:pt idx="2">
                  <c:v>0.1</c:v>
                </c:pt>
                <c:pt idx="3">
                  <c:v>0.2</c:v>
                </c:pt>
                <c:pt idx="4">
                  <c:v>0.2</c:v>
                </c:pt>
                <c:pt idx="5">
                  <c:v>0.25</c:v>
                </c:pt>
                <c:pt idx="6">
                  <c:v>0.25</c:v>
                </c:pt>
                <c:pt idx="7">
                  <c:v>0.25</c:v>
                </c:pt>
                <c:pt idx="8">
                  <c:v>0.33333333333333331</c:v>
                </c:pt>
                <c:pt idx="9">
                  <c:v>0.33333333333333331</c:v>
                </c:pt>
                <c:pt idx="10">
                  <c:v>0.5</c:v>
                </c:pt>
                <c:pt idx="11">
                  <c:v>0.75</c:v>
                </c:pt>
              </c:numCache>
            </c:numRef>
          </c:val>
          <c:extLst>
            <c:ext xmlns:c16="http://schemas.microsoft.com/office/drawing/2014/chart" uri="{C3380CC4-5D6E-409C-BE32-E72D297353CC}">
              <c16:uniqueId val="{00000000-68DD-496D-89D7-8D5CE2E92144}"/>
            </c:ext>
          </c:extLst>
        </c:ser>
        <c:dLbls>
          <c:showLegendKey val="0"/>
          <c:showVal val="0"/>
          <c:showCatName val="0"/>
          <c:showSerName val="0"/>
          <c:showPercent val="0"/>
          <c:showBubbleSize val="0"/>
        </c:dLbls>
        <c:gapWidth val="182"/>
        <c:axId val="573415704"/>
        <c:axId val="573413736"/>
      </c:barChart>
      <c:catAx>
        <c:axId val="573415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413736"/>
        <c:crosses val="autoZero"/>
        <c:auto val="1"/>
        <c:lblAlgn val="ctr"/>
        <c:lblOffset val="100"/>
        <c:noMultiLvlLbl val="0"/>
      </c:catAx>
      <c:valAx>
        <c:axId val="573413736"/>
        <c:scaling>
          <c:orientation val="minMax"/>
          <c:max val="1"/>
          <c:min val="0"/>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415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dirty="0" smtClean="0"/>
              <a:t>Hva</a:t>
            </a:r>
            <a:r>
              <a:rPr lang="nb-NO" baseline="0" dirty="0" smtClean="0"/>
              <a:t> skjedde etter samtykke?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Inkludert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Barn med CP</c:v>
                </c:pt>
                <c:pt idx="1">
                  <c:v>Foreldre*</c:v>
                </c:pt>
                <c:pt idx="2">
                  <c:v>Søsken</c:v>
                </c:pt>
              </c:strCache>
            </c:strRef>
          </c:cat>
          <c:val>
            <c:numRef>
              <c:f>Sheet1!$B$4:$B$6</c:f>
              <c:numCache>
                <c:formatCode>General</c:formatCode>
                <c:ptCount val="3"/>
                <c:pt idx="0">
                  <c:v>280</c:v>
                </c:pt>
                <c:pt idx="1">
                  <c:v>552</c:v>
                </c:pt>
                <c:pt idx="2">
                  <c:v>96</c:v>
                </c:pt>
              </c:numCache>
            </c:numRef>
          </c:val>
          <c:extLst>
            <c:ext xmlns:c16="http://schemas.microsoft.com/office/drawing/2014/chart" uri="{C3380CC4-5D6E-409C-BE32-E72D297353CC}">
              <c16:uniqueId val="{00000000-193F-4A3F-9210-31FF75ED0E33}"/>
            </c:ext>
          </c:extLst>
        </c:ser>
        <c:ser>
          <c:idx val="1"/>
          <c:order val="1"/>
          <c:tx>
            <c:strRef>
              <c:f>Sheet1!$C$3</c:f>
              <c:strCache>
                <c:ptCount val="1"/>
                <c:pt idx="0">
                  <c:v>Startet på undersøkelsen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Barn med CP</c:v>
                </c:pt>
                <c:pt idx="1">
                  <c:v>Foreldre*</c:v>
                </c:pt>
                <c:pt idx="2">
                  <c:v>Søsken</c:v>
                </c:pt>
              </c:strCache>
            </c:strRef>
          </c:cat>
          <c:val>
            <c:numRef>
              <c:f>Sheet1!$C$4:$C$6</c:f>
              <c:numCache>
                <c:formatCode>General</c:formatCode>
                <c:ptCount val="3"/>
                <c:pt idx="0">
                  <c:v>98</c:v>
                </c:pt>
                <c:pt idx="1">
                  <c:v>255</c:v>
                </c:pt>
                <c:pt idx="2">
                  <c:v>23</c:v>
                </c:pt>
              </c:numCache>
            </c:numRef>
          </c:val>
          <c:extLst>
            <c:ext xmlns:c16="http://schemas.microsoft.com/office/drawing/2014/chart" uri="{C3380CC4-5D6E-409C-BE32-E72D297353CC}">
              <c16:uniqueId val="{00000001-193F-4A3F-9210-31FF75ED0E33}"/>
            </c:ext>
          </c:extLst>
        </c:ser>
        <c:ser>
          <c:idx val="2"/>
          <c:order val="2"/>
          <c:tx>
            <c:strRef>
              <c:f>Sheet1!$D$3</c:f>
              <c:strCache>
                <c:ptCount val="1"/>
                <c:pt idx="0">
                  <c:v>Fullført undersøkelsen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Barn med CP</c:v>
                </c:pt>
                <c:pt idx="1">
                  <c:v>Foreldre*</c:v>
                </c:pt>
                <c:pt idx="2">
                  <c:v>Søsken</c:v>
                </c:pt>
              </c:strCache>
            </c:strRef>
          </c:cat>
          <c:val>
            <c:numRef>
              <c:f>Sheet1!$D$4:$D$6</c:f>
              <c:numCache>
                <c:formatCode>General</c:formatCode>
                <c:ptCount val="3"/>
                <c:pt idx="0">
                  <c:v>95</c:v>
                </c:pt>
                <c:pt idx="1">
                  <c:v>219</c:v>
                </c:pt>
                <c:pt idx="2">
                  <c:v>17</c:v>
                </c:pt>
              </c:numCache>
            </c:numRef>
          </c:val>
          <c:extLst>
            <c:ext xmlns:c16="http://schemas.microsoft.com/office/drawing/2014/chart" uri="{C3380CC4-5D6E-409C-BE32-E72D297353CC}">
              <c16:uniqueId val="{00000002-193F-4A3F-9210-31FF75ED0E33}"/>
            </c:ext>
          </c:extLst>
        </c:ser>
        <c:dLbls>
          <c:showLegendKey val="0"/>
          <c:showVal val="0"/>
          <c:showCatName val="0"/>
          <c:showSerName val="0"/>
          <c:showPercent val="0"/>
          <c:showBubbleSize val="0"/>
        </c:dLbls>
        <c:gapWidth val="219"/>
        <c:overlap val="-27"/>
        <c:axId val="325684824"/>
        <c:axId val="325679576"/>
      </c:barChart>
      <c:catAx>
        <c:axId val="32568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79576"/>
        <c:crosses val="autoZero"/>
        <c:auto val="1"/>
        <c:lblAlgn val="ctr"/>
        <c:lblOffset val="100"/>
        <c:noMultiLvlLbl val="0"/>
      </c:catAx>
      <c:valAx>
        <c:axId val="3256795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84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4D79-34F0-492C-B93E-02D70A4E3CF4}"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b-NO"/>
        </a:p>
      </dgm:t>
    </dgm:pt>
    <dgm:pt modelId="{D99301E9-66C6-4A75-8017-19E1A0C3ED26}">
      <dgm:prSet phldrT="[Tekst]"/>
      <dgm:spPr/>
      <dgm:t>
        <a:bodyPr/>
        <a:lstStyle/>
        <a:p>
          <a:r>
            <a:rPr lang="nb-NO" dirty="0" smtClean="0"/>
            <a:t>Research Manager</a:t>
          </a:r>
        </a:p>
        <a:p>
          <a:r>
            <a:rPr lang="nb-NO" dirty="0" smtClean="0"/>
            <a:t>Tom Helge Rønning, CEO, Telemark Hospital Trust</a:t>
          </a:r>
          <a:endParaRPr lang="nb-NO" dirty="0"/>
        </a:p>
      </dgm:t>
    </dgm:pt>
    <dgm:pt modelId="{3B3E6885-A525-4F92-91EA-F7ECE1CA410B}" type="parTrans" cxnId="{F82F84AF-5746-4AA5-88C1-14EB8C4B1597}">
      <dgm:prSet/>
      <dgm:spPr/>
      <dgm:t>
        <a:bodyPr/>
        <a:lstStyle/>
        <a:p>
          <a:endParaRPr lang="nb-NO"/>
        </a:p>
      </dgm:t>
    </dgm:pt>
    <dgm:pt modelId="{1711D3FE-FBAA-4D63-A03B-775F039D4D9F}" type="sibTrans" cxnId="{F82F84AF-5746-4AA5-88C1-14EB8C4B1597}">
      <dgm:prSet/>
      <dgm:spPr/>
      <dgm:t>
        <a:bodyPr/>
        <a:lstStyle/>
        <a:p>
          <a:endParaRPr lang="nb-NO"/>
        </a:p>
      </dgm:t>
    </dgm:pt>
    <dgm:pt modelId="{AFE3EBE7-A490-4A7C-B66C-75EBC5CE6A42}">
      <dgm:prSet phldrT="[Tekst]"/>
      <dgm:spPr/>
      <dgm:t>
        <a:bodyPr/>
        <a:lstStyle/>
        <a:p>
          <a:r>
            <a:rPr lang="nb-NO" dirty="0" smtClean="0"/>
            <a:t>Program Manager Gunnar Gausel, Head of Department</a:t>
          </a:r>
          <a:endParaRPr lang="nb-NO" dirty="0"/>
        </a:p>
      </dgm:t>
    </dgm:pt>
    <dgm:pt modelId="{114D4A3E-1A33-4AFB-B31E-8BEAE3E16F6A}" type="parTrans" cxnId="{36ECB1B2-617E-4F69-8A5C-28DB41D4448C}">
      <dgm:prSet/>
      <dgm:spPr/>
      <dgm:t>
        <a:bodyPr/>
        <a:lstStyle/>
        <a:p>
          <a:endParaRPr lang="nb-NO"/>
        </a:p>
      </dgm:t>
    </dgm:pt>
    <dgm:pt modelId="{C54616B1-6B31-4847-B3B5-D1498D2E3B42}" type="sibTrans" cxnId="{36ECB1B2-617E-4F69-8A5C-28DB41D4448C}">
      <dgm:prSet/>
      <dgm:spPr/>
      <dgm:t>
        <a:bodyPr/>
        <a:lstStyle/>
        <a:p>
          <a:endParaRPr lang="nb-NO"/>
        </a:p>
      </dgm:t>
    </dgm:pt>
    <dgm:pt modelId="{DB64E06F-B252-448D-AA2C-CA60F3F690C0}">
      <dgm:prSet phldrT="[Tekst]"/>
      <dgm:spPr/>
      <dgm:t>
        <a:bodyPr/>
        <a:lstStyle/>
        <a:p>
          <a:r>
            <a:rPr lang="nb-NO" dirty="0" smtClean="0"/>
            <a:t>Principal </a:t>
          </a:r>
          <a:r>
            <a:rPr lang="nb-NO" dirty="0" err="1" smtClean="0"/>
            <a:t>Investigators</a:t>
          </a:r>
          <a:endParaRPr lang="nb-NO" dirty="0" smtClean="0"/>
        </a:p>
        <a:p>
          <a:r>
            <a:rPr lang="nb-NO" dirty="0" smtClean="0"/>
            <a:t>Randi Dovland Andersen </a:t>
          </a:r>
        </a:p>
        <a:p>
          <a:r>
            <a:rPr lang="nb-NO" dirty="0" smtClean="0"/>
            <a:t>Guro L. Andersen</a:t>
          </a:r>
        </a:p>
      </dgm:t>
    </dgm:pt>
    <dgm:pt modelId="{A354087C-9527-487D-A7AB-25F0DD2DAA14}" type="parTrans" cxnId="{FEF0CA5D-312D-4C5E-976D-AAB58C656EE7}">
      <dgm:prSet/>
      <dgm:spPr/>
      <dgm:t>
        <a:bodyPr/>
        <a:lstStyle/>
        <a:p>
          <a:endParaRPr lang="nb-NO"/>
        </a:p>
      </dgm:t>
    </dgm:pt>
    <dgm:pt modelId="{3CA23B76-6BD1-4AAB-85BD-024B6588AF91}" type="sibTrans" cxnId="{FEF0CA5D-312D-4C5E-976D-AAB58C656EE7}">
      <dgm:prSet/>
      <dgm:spPr/>
      <dgm:t>
        <a:bodyPr/>
        <a:lstStyle/>
        <a:p>
          <a:endParaRPr lang="nb-NO"/>
        </a:p>
      </dgm:t>
    </dgm:pt>
    <dgm:pt modelId="{0CEDE7B6-F363-4915-8342-F8955B01F928}" type="asst">
      <dgm:prSet/>
      <dgm:spPr/>
      <dgm:t>
        <a:bodyPr/>
        <a:lstStyle/>
        <a:p>
          <a:r>
            <a:rPr lang="nb-NO" dirty="0" err="1" smtClean="0"/>
            <a:t>Steering</a:t>
          </a:r>
          <a:r>
            <a:rPr lang="nb-NO" dirty="0" smtClean="0"/>
            <a:t> Group</a:t>
          </a:r>
        </a:p>
      </dgm:t>
    </dgm:pt>
    <dgm:pt modelId="{12DFAD32-EBA5-4C3C-B309-FE186BA8EF6E}" type="parTrans" cxnId="{4750A41D-26CC-4A55-82EC-FF22A29D5815}">
      <dgm:prSet/>
      <dgm:spPr/>
      <dgm:t>
        <a:bodyPr/>
        <a:lstStyle/>
        <a:p>
          <a:endParaRPr lang="nb-NO"/>
        </a:p>
      </dgm:t>
    </dgm:pt>
    <dgm:pt modelId="{3DBC2780-5EE8-445A-903A-4F814C809EDD}" type="sibTrans" cxnId="{4750A41D-26CC-4A55-82EC-FF22A29D5815}">
      <dgm:prSet/>
      <dgm:spPr/>
      <dgm:t>
        <a:bodyPr/>
        <a:lstStyle/>
        <a:p>
          <a:endParaRPr lang="nb-NO"/>
        </a:p>
      </dgm:t>
    </dgm:pt>
    <dgm:pt modelId="{8DC6E11A-4146-4BF7-A2D8-F094FB63DF47}">
      <dgm:prSet phldrT="[Tekst]"/>
      <dgm:spPr/>
      <dgm:t>
        <a:bodyPr/>
        <a:lstStyle/>
        <a:p>
          <a:r>
            <a:rPr lang="nb-NO" dirty="0" smtClean="0"/>
            <a:t>Research Group</a:t>
          </a:r>
        </a:p>
      </dgm:t>
    </dgm:pt>
    <dgm:pt modelId="{D650834A-8EDB-4CE2-AF10-FB735643B561}" type="parTrans" cxnId="{6D93D26C-EEC8-4849-BEEA-79D606D2E393}">
      <dgm:prSet/>
      <dgm:spPr/>
      <dgm:t>
        <a:bodyPr/>
        <a:lstStyle/>
        <a:p>
          <a:endParaRPr lang="nb-NO"/>
        </a:p>
      </dgm:t>
    </dgm:pt>
    <dgm:pt modelId="{9B856FC3-5D34-46A8-BE0E-971B93D07FA9}" type="sibTrans" cxnId="{6D93D26C-EEC8-4849-BEEA-79D606D2E393}">
      <dgm:prSet/>
      <dgm:spPr/>
      <dgm:t>
        <a:bodyPr/>
        <a:lstStyle/>
        <a:p>
          <a:endParaRPr lang="nb-NO"/>
        </a:p>
      </dgm:t>
    </dgm:pt>
    <dgm:pt modelId="{2EFA2914-D8A2-4A20-94C5-CA600BE0D51B}">
      <dgm:prSet phldrT="[Tekst]"/>
      <dgm:spPr/>
      <dgm:t>
        <a:bodyPr/>
        <a:lstStyle/>
        <a:p>
          <a:r>
            <a:rPr lang="nb-NO" dirty="0" smtClean="0"/>
            <a:t>Reference Groups</a:t>
          </a:r>
        </a:p>
      </dgm:t>
    </dgm:pt>
    <dgm:pt modelId="{E8B62779-2BE2-45C6-AA55-42CCBC67081A}" type="parTrans" cxnId="{B83B8058-80D7-44AC-A9F1-080569F0A14E}">
      <dgm:prSet/>
      <dgm:spPr/>
      <dgm:t>
        <a:bodyPr/>
        <a:lstStyle/>
        <a:p>
          <a:endParaRPr lang="nb-NO"/>
        </a:p>
      </dgm:t>
    </dgm:pt>
    <dgm:pt modelId="{F3994B12-AEA0-40DE-A975-454C475F73CE}" type="sibTrans" cxnId="{B83B8058-80D7-44AC-A9F1-080569F0A14E}">
      <dgm:prSet/>
      <dgm:spPr/>
      <dgm:t>
        <a:bodyPr/>
        <a:lstStyle/>
        <a:p>
          <a:endParaRPr lang="nb-NO"/>
        </a:p>
      </dgm:t>
    </dgm:pt>
    <dgm:pt modelId="{5BFBB383-FFC7-43B5-AED2-548295D8007B}">
      <dgm:prSet phldrT="[Tekst]"/>
      <dgm:spPr/>
      <dgm:t>
        <a:bodyPr/>
        <a:lstStyle/>
        <a:p>
          <a:r>
            <a:rPr lang="nb-NO" dirty="0" smtClean="0"/>
            <a:t>PhD Projects</a:t>
          </a:r>
        </a:p>
      </dgm:t>
    </dgm:pt>
    <dgm:pt modelId="{5EA7D749-B9BE-40DF-8B88-A0BE128CC756}" type="parTrans" cxnId="{1C3BFBA2-4C43-4F3A-B905-70AA5C8263AE}">
      <dgm:prSet/>
      <dgm:spPr/>
      <dgm:t>
        <a:bodyPr/>
        <a:lstStyle/>
        <a:p>
          <a:endParaRPr lang="nb-NO"/>
        </a:p>
      </dgm:t>
    </dgm:pt>
    <dgm:pt modelId="{ECA66532-2A07-4D4E-99D6-7F1973DECE69}" type="sibTrans" cxnId="{1C3BFBA2-4C43-4F3A-B905-70AA5C8263AE}">
      <dgm:prSet/>
      <dgm:spPr/>
      <dgm:t>
        <a:bodyPr/>
        <a:lstStyle/>
        <a:p>
          <a:endParaRPr lang="nb-NO"/>
        </a:p>
      </dgm:t>
    </dgm:pt>
    <dgm:pt modelId="{DF3A567C-9D04-4D0A-94FB-FA9EF0F59A30}">
      <dgm:prSet phldrT="[Tekst]"/>
      <dgm:spPr/>
      <dgm:t>
        <a:bodyPr/>
        <a:lstStyle/>
        <a:p>
          <a:r>
            <a:rPr lang="nb-NO" dirty="0" err="1" smtClean="0"/>
            <a:t>Clinician</a:t>
          </a:r>
          <a:r>
            <a:rPr lang="nb-NO" dirty="0" smtClean="0"/>
            <a:t> Panel</a:t>
          </a:r>
        </a:p>
      </dgm:t>
    </dgm:pt>
    <dgm:pt modelId="{2EB7800E-C7A7-4242-9BEB-37602FFFE149}" type="parTrans" cxnId="{A4E8A040-2890-4EC4-9F32-5E4260651901}">
      <dgm:prSet/>
      <dgm:spPr/>
      <dgm:t>
        <a:bodyPr/>
        <a:lstStyle/>
        <a:p>
          <a:endParaRPr lang="nb-NO"/>
        </a:p>
      </dgm:t>
    </dgm:pt>
    <dgm:pt modelId="{5ECFB293-9EF4-42C3-8BAB-39A02DBB5F96}" type="sibTrans" cxnId="{A4E8A040-2890-4EC4-9F32-5E4260651901}">
      <dgm:prSet/>
      <dgm:spPr/>
      <dgm:t>
        <a:bodyPr/>
        <a:lstStyle/>
        <a:p>
          <a:endParaRPr lang="nb-NO"/>
        </a:p>
      </dgm:t>
    </dgm:pt>
    <dgm:pt modelId="{C260A18F-E614-4AFD-BBE1-92DAF5ECF3FA}">
      <dgm:prSet phldrT="[Tekst]"/>
      <dgm:spPr/>
      <dgm:t>
        <a:bodyPr/>
        <a:lstStyle/>
        <a:p>
          <a:r>
            <a:rPr lang="nb-NO" dirty="0" smtClean="0"/>
            <a:t>User Panel</a:t>
          </a:r>
        </a:p>
      </dgm:t>
    </dgm:pt>
    <dgm:pt modelId="{E9AFD074-821F-4F4A-81EE-F130BF155653}" type="parTrans" cxnId="{FB10BA6B-0F22-4B36-A190-508FB78541FE}">
      <dgm:prSet/>
      <dgm:spPr/>
      <dgm:t>
        <a:bodyPr/>
        <a:lstStyle/>
        <a:p>
          <a:endParaRPr lang="nb-NO"/>
        </a:p>
      </dgm:t>
    </dgm:pt>
    <dgm:pt modelId="{02FED19A-4FDC-4334-9226-5E585DB4C411}" type="sibTrans" cxnId="{FB10BA6B-0F22-4B36-A190-508FB78541FE}">
      <dgm:prSet/>
      <dgm:spPr/>
      <dgm:t>
        <a:bodyPr/>
        <a:lstStyle/>
        <a:p>
          <a:endParaRPr lang="nb-NO"/>
        </a:p>
      </dgm:t>
    </dgm:pt>
    <dgm:pt modelId="{3E2E02FD-37BB-4E4F-8F7A-302EEB9EDFEE}" type="asst">
      <dgm:prSet/>
      <dgm:spPr/>
      <dgm:t>
        <a:bodyPr/>
        <a:lstStyle/>
        <a:p>
          <a:r>
            <a:rPr lang="nb-NO" dirty="0" err="1" smtClean="0"/>
            <a:t>Patient</a:t>
          </a:r>
          <a:r>
            <a:rPr lang="nb-NO" dirty="0" smtClean="0"/>
            <a:t> Partner</a:t>
          </a:r>
        </a:p>
        <a:p>
          <a:r>
            <a:rPr lang="nb-NO" dirty="0" smtClean="0"/>
            <a:t>Sindre Klakegg Bruflot</a:t>
          </a:r>
          <a:endParaRPr lang="nb-NO" dirty="0"/>
        </a:p>
      </dgm:t>
    </dgm:pt>
    <dgm:pt modelId="{EC6C6880-A4B6-4DA0-B9B8-7DDDBB9CFED5}" type="parTrans" cxnId="{5C1427F5-86BA-45D4-A2FA-739A066B331E}">
      <dgm:prSet/>
      <dgm:spPr/>
      <dgm:t>
        <a:bodyPr/>
        <a:lstStyle/>
        <a:p>
          <a:endParaRPr lang="nb-NO"/>
        </a:p>
      </dgm:t>
    </dgm:pt>
    <dgm:pt modelId="{7C32D847-151E-413B-9B56-9DBDA7AE9763}" type="sibTrans" cxnId="{5C1427F5-86BA-45D4-A2FA-739A066B331E}">
      <dgm:prSet/>
      <dgm:spPr/>
      <dgm:t>
        <a:bodyPr/>
        <a:lstStyle/>
        <a:p>
          <a:endParaRPr lang="nb-NO"/>
        </a:p>
      </dgm:t>
    </dgm:pt>
    <dgm:pt modelId="{B0F73233-CCC1-47F4-A0F1-539A5E117338}" type="pres">
      <dgm:prSet presAssocID="{753D4D79-34F0-492C-B93E-02D70A4E3CF4}" presName="Name0" presStyleCnt="0">
        <dgm:presLayoutVars>
          <dgm:orgChart val="1"/>
          <dgm:chPref val="1"/>
          <dgm:dir/>
          <dgm:animOne val="branch"/>
          <dgm:animLvl val="lvl"/>
          <dgm:resizeHandles/>
        </dgm:presLayoutVars>
      </dgm:prSet>
      <dgm:spPr/>
      <dgm:t>
        <a:bodyPr/>
        <a:lstStyle/>
        <a:p>
          <a:endParaRPr lang="nb-NO"/>
        </a:p>
      </dgm:t>
    </dgm:pt>
    <dgm:pt modelId="{ACDC97C4-6BEB-4BC3-B251-8839ACB976BE}" type="pres">
      <dgm:prSet presAssocID="{D99301E9-66C6-4A75-8017-19E1A0C3ED26}" presName="hierRoot1" presStyleCnt="0">
        <dgm:presLayoutVars>
          <dgm:hierBranch val="init"/>
        </dgm:presLayoutVars>
      </dgm:prSet>
      <dgm:spPr/>
    </dgm:pt>
    <dgm:pt modelId="{759993BC-E99D-47EA-9624-05D323D6D725}" type="pres">
      <dgm:prSet presAssocID="{D99301E9-66C6-4A75-8017-19E1A0C3ED26}" presName="rootComposite1" presStyleCnt="0"/>
      <dgm:spPr/>
    </dgm:pt>
    <dgm:pt modelId="{0C5F8BDC-3191-4A50-A788-2A4B79381D4A}" type="pres">
      <dgm:prSet presAssocID="{D99301E9-66C6-4A75-8017-19E1A0C3ED26}" presName="rootText1" presStyleLbl="alignAcc1" presStyleIdx="0" presStyleCnt="0" custLinFactX="100000" custLinFactY="-61332" custLinFactNeighborX="191826" custLinFactNeighborY="-100000">
        <dgm:presLayoutVars>
          <dgm:chPref val="3"/>
        </dgm:presLayoutVars>
      </dgm:prSet>
      <dgm:spPr/>
      <dgm:t>
        <a:bodyPr/>
        <a:lstStyle/>
        <a:p>
          <a:endParaRPr lang="nb-NO"/>
        </a:p>
      </dgm:t>
    </dgm:pt>
    <dgm:pt modelId="{6ADEEBB9-C8C8-4369-926A-493E942F4E60}" type="pres">
      <dgm:prSet presAssocID="{D99301E9-66C6-4A75-8017-19E1A0C3ED26}" presName="topArc1" presStyleLbl="parChTrans1D1" presStyleIdx="0" presStyleCnt="20"/>
      <dgm:spPr/>
    </dgm:pt>
    <dgm:pt modelId="{BBC0448E-581A-45A5-B681-3EC45664B7E5}" type="pres">
      <dgm:prSet presAssocID="{D99301E9-66C6-4A75-8017-19E1A0C3ED26}" presName="bottomArc1" presStyleLbl="parChTrans1D1" presStyleIdx="1" presStyleCnt="20"/>
      <dgm:spPr/>
    </dgm:pt>
    <dgm:pt modelId="{7F6AB7BA-5260-4040-8250-F35147EA7978}" type="pres">
      <dgm:prSet presAssocID="{D99301E9-66C6-4A75-8017-19E1A0C3ED26}" presName="topConnNode1" presStyleLbl="node1" presStyleIdx="0" presStyleCnt="0"/>
      <dgm:spPr/>
      <dgm:t>
        <a:bodyPr/>
        <a:lstStyle/>
        <a:p>
          <a:endParaRPr lang="nb-NO"/>
        </a:p>
      </dgm:t>
    </dgm:pt>
    <dgm:pt modelId="{3045FFA7-A7B7-4711-9255-9B127DE009D9}" type="pres">
      <dgm:prSet presAssocID="{D99301E9-66C6-4A75-8017-19E1A0C3ED26}" presName="hierChild2" presStyleCnt="0"/>
      <dgm:spPr/>
    </dgm:pt>
    <dgm:pt modelId="{86A8DEC7-4A33-40D4-BB9C-951EB4B6B7C0}" type="pres">
      <dgm:prSet presAssocID="{114D4A3E-1A33-4AFB-B31E-8BEAE3E16F6A}" presName="Name28" presStyleLbl="parChTrans1D2" presStyleIdx="0" presStyleCnt="6"/>
      <dgm:spPr/>
      <dgm:t>
        <a:bodyPr/>
        <a:lstStyle/>
        <a:p>
          <a:endParaRPr lang="nb-NO"/>
        </a:p>
      </dgm:t>
    </dgm:pt>
    <dgm:pt modelId="{FD0DCD17-3EDB-4A18-B492-A35D49C26BA5}" type="pres">
      <dgm:prSet presAssocID="{AFE3EBE7-A490-4A7C-B66C-75EBC5CE6A42}" presName="hierRoot2" presStyleCnt="0">
        <dgm:presLayoutVars>
          <dgm:hierBranch val="init"/>
        </dgm:presLayoutVars>
      </dgm:prSet>
      <dgm:spPr/>
    </dgm:pt>
    <dgm:pt modelId="{22956C2D-DCF9-48D5-8A4D-B9FF1562A5F5}" type="pres">
      <dgm:prSet presAssocID="{AFE3EBE7-A490-4A7C-B66C-75EBC5CE6A42}" presName="rootComposite2" presStyleCnt="0"/>
      <dgm:spPr/>
    </dgm:pt>
    <dgm:pt modelId="{55C17C5B-375D-458B-AF2A-0DBBB666A021}" type="pres">
      <dgm:prSet presAssocID="{AFE3EBE7-A490-4A7C-B66C-75EBC5CE6A42}" presName="rootText2" presStyleLbl="alignAcc1" presStyleIdx="0" presStyleCnt="0" custLinFactX="100000" custLinFactY="-4026" custLinFactNeighborX="191827" custLinFactNeighborY="-100000">
        <dgm:presLayoutVars>
          <dgm:chPref val="3"/>
        </dgm:presLayoutVars>
      </dgm:prSet>
      <dgm:spPr/>
      <dgm:t>
        <a:bodyPr/>
        <a:lstStyle/>
        <a:p>
          <a:endParaRPr lang="nb-NO"/>
        </a:p>
      </dgm:t>
    </dgm:pt>
    <dgm:pt modelId="{3BCD71CC-1494-4260-86D0-2F1B41B605C3}" type="pres">
      <dgm:prSet presAssocID="{AFE3EBE7-A490-4A7C-B66C-75EBC5CE6A42}" presName="topArc2" presStyleLbl="parChTrans1D1" presStyleIdx="2" presStyleCnt="20"/>
      <dgm:spPr/>
    </dgm:pt>
    <dgm:pt modelId="{26CA0809-D9D6-4283-B6EA-80223906E44C}" type="pres">
      <dgm:prSet presAssocID="{AFE3EBE7-A490-4A7C-B66C-75EBC5CE6A42}" presName="bottomArc2" presStyleLbl="parChTrans1D1" presStyleIdx="3" presStyleCnt="20"/>
      <dgm:spPr/>
    </dgm:pt>
    <dgm:pt modelId="{5864F091-3056-4D63-A576-0FA8A8D5683A}" type="pres">
      <dgm:prSet presAssocID="{AFE3EBE7-A490-4A7C-B66C-75EBC5CE6A42}" presName="topConnNode2" presStyleLbl="node2" presStyleIdx="0" presStyleCnt="0"/>
      <dgm:spPr/>
      <dgm:t>
        <a:bodyPr/>
        <a:lstStyle/>
        <a:p>
          <a:endParaRPr lang="nb-NO"/>
        </a:p>
      </dgm:t>
    </dgm:pt>
    <dgm:pt modelId="{579DA174-2CB5-4EC7-B10C-0E7CBA6D2DDB}" type="pres">
      <dgm:prSet presAssocID="{AFE3EBE7-A490-4A7C-B66C-75EBC5CE6A42}" presName="hierChild4" presStyleCnt="0"/>
      <dgm:spPr/>
    </dgm:pt>
    <dgm:pt modelId="{D1A0665C-5080-4349-86C4-8EE3F53D5709}" type="pres">
      <dgm:prSet presAssocID="{AFE3EBE7-A490-4A7C-B66C-75EBC5CE6A42}" presName="hierChild5" presStyleCnt="0"/>
      <dgm:spPr/>
    </dgm:pt>
    <dgm:pt modelId="{40488D18-C31F-4210-9421-B257925706FB}" type="pres">
      <dgm:prSet presAssocID="{D99301E9-66C6-4A75-8017-19E1A0C3ED26}" presName="hierChild3" presStyleCnt="0"/>
      <dgm:spPr/>
    </dgm:pt>
    <dgm:pt modelId="{092C4A23-A641-48EC-A701-7079FC00DB5E}" type="pres">
      <dgm:prSet presAssocID="{DB64E06F-B252-448D-AA2C-CA60F3F690C0}" presName="hierRoot1" presStyleCnt="0">
        <dgm:presLayoutVars>
          <dgm:hierBranch val="init"/>
        </dgm:presLayoutVars>
      </dgm:prSet>
      <dgm:spPr/>
    </dgm:pt>
    <dgm:pt modelId="{9F926F27-ECE8-48F3-94F2-37F808BD0E1A}" type="pres">
      <dgm:prSet presAssocID="{DB64E06F-B252-448D-AA2C-CA60F3F690C0}" presName="rootComposite1" presStyleCnt="0"/>
      <dgm:spPr/>
    </dgm:pt>
    <dgm:pt modelId="{BB820ADD-CEBD-4E36-BB14-9583CC2FBA62}" type="pres">
      <dgm:prSet presAssocID="{DB64E06F-B252-448D-AA2C-CA60F3F690C0}" presName="rootText1" presStyleLbl="alignAcc1" presStyleIdx="0" presStyleCnt="0">
        <dgm:presLayoutVars>
          <dgm:chPref val="3"/>
        </dgm:presLayoutVars>
      </dgm:prSet>
      <dgm:spPr/>
      <dgm:t>
        <a:bodyPr/>
        <a:lstStyle/>
        <a:p>
          <a:endParaRPr lang="nb-NO"/>
        </a:p>
      </dgm:t>
    </dgm:pt>
    <dgm:pt modelId="{2124EADB-2229-47FF-B476-86CCA116FA6D}" type="pres">
      <dgm:prSet presAssocID="{DB64E06F-B252-448D-AA2C-CA60F3F690C0}" presName="topArc1" presStyleLbl="parChTrans1D1" presStyleIdx="4" presStyleCnt="20"/>
      <dgm:spPr/>
    </dgm:pt>
    <dgm:pt modelId="{1D438C1C-494B-4BDE-9F84-5416E1E14812}" type="pres">
      <dgm:prSet presAssocID="{DB64E06F-B252-448D-AA2C-CA60F3F690C0}" presName="bottomArc1" presStyleLbl="parChTrans1D1" presStyleIdx="5" presStyleCnt="20"/>
      <dgm:spPr/>
    </dgm:pt>
    <dgm:pt modelId="{8590356A-FA2E-4FCF-B55E-35D9DF379A33}" type="pres">
      <dgm:prSet presAssocID="{DB64E06F-B252-448D-AA2C-CA60F3F690C0}" presName="topConnNode1" presStyleLbl="node1" presStyleIdx="0" presStyleCnt="0"/>
      <dgm:spPr/>
      <dgm:t>
        <a:bodyPr/>
        <a:lstStyle/>
        <a:p>
          <a:endParaRPr lang="nb-NO"/>
        </a:p>
      </dgm:t>
    </dgm:pt>
    <dgm:pt modelId="{3011D8A8-892B-4806-BFFF-43893956A77F}" type="pres">
      <dgm:prSet presAssocID="{DB64E06F-B252-448D-AA2C-CA60F3F690C0}" presName="hierChild2" presStyleCnt="0"/>
      <dgm:spPr/>
    </dgm:pt>
    <dgm:pt modelId="{6F994C21-350B-4733-9BE9-88F08E293C44}" type="pres">
      <dgm:prSet presAssocID="{5EA7D749-B9BE-40DF-8B88-A0BE128CC756}" presName="Name28" presStyleLbl="parChTrans1D2" presStyleIdx="1" presStyleCnt="6"/>
      <dgm:spPr/>
      <dgm:t>
        <a:bodyPr/>
        <a:lstStyle/>
        <a:p>
          <a:endParaRPr lang="nb-NO"/>
        </a:p>
      </dgm:t>
    </dgm:pt>
    <dgm:pt modelId="{31D457E5-B254-4CBB-8A10-1D3CEB84B9D0}" type="pres">
      <dgm:prSet presAssocID="{5BFBB383-FFC7-43B5-AED2-548295D8007B}" presName="hierRoot2" presStyleCnt="0">
        <dgm:presLayoutVars>
          <dgm:hierBranch val="hang"/>
        </dgm:presLayoutVars>
      </dgm:prSet>
      <dgm:spPr/>
    </dgm:pt>
    <dgm:pt modelId="{42820A8F-2C00-47C5-8D58-8753D70EAF52}" type="pres">
      <dgm:prSet presAssocID="{5BFBB383-FFC7-43B5-AED2-548295D8007B}" presName="rootComposite2" presStyleCnt="0"/>
      <dgm:spPr/>
    </dgm:pt>
    <dgm:pt modelId="{0ABC1B8B-1633-414D-8609-21EEA66E9F77}" type="pres">
      <dgm:prSet presAssocID="{5BFBB383-FFC7-43B5-AED2-548295D8007B}" presName="rootText2" presStyleLbl="alignAcc1" presStyleIdx="0" presStyleCnt="0">
        <dgm:presLayoutVars>
          <dgm:chPref val="3"/>
        </dgm:presLayoutVars>
      </dgm:prSet>
      <dgm:spPr/>
      <dgm:t>
        <a:bodyPr/>
        <a:lstStyle/>
        <a:p>
          <a:endParaRPr lang="nb-NO"/>
        </a:p>
      </dgm:t>
    </dgm:pt>
    <dgm:pt modelId="{DE5AE1F8-BDBF-42BF-A01A-2FA7CA6BA5A2}" type="pres">
      <dgm:prSet presAssocID="{5BFBB383-FFC7-43B5-AED2-548295D8007B}" presName="topArc2" presStyleLbl="parChTrans1D1" presStyleIdx="6" presStyleCnt="20"/>
      <dgm:spPr/>
    </dgm:pt>
    <dgm:pt modelId="{19750DDA-7D06-44C0-8444-E8B0F5CA963B}" type="pres">
      <dgm:prSet presAssocID="{5BFBB383-FFC7-43B5-AED2-548295D8007B}" presName="bottomArc2" presStyleLbl="parChTrans1D1" presStyleIdx="7" presStyleCnt="20"/>
      <dgm:spPr/>
    </dgm:pt>
    <dgm:pt modelId="{AA1CED27-2824-41C7-A8BF-98EC9D445963}" type="pres">
      <dgm:prSet presAssocID="{5BFBB383-FFC7-43B5-AED2-548295D8007B}" presName="topConnNode2" presStyleLbl="node2" presStyleIdx="0" presStyleCnt="0"/>
      <dgm:spPr/>
      <dgm:t>
        <a:bodyPr/>
        <a:lstStyle/>
        <a:p>
          <a:endParaRPr lang="nb-NO"/>
        </a:p>
      </dgm:t>
    </dgm:pt>
    <dgm:pt modelId="{1B887B3F-5AE3-4873-A52B-2788C9BDF0F5}" type="pres">
      <dgm:prSet presAssocID="{5BFBB383-FFC7-43B5-AED2-548295D8007B}" presName="hierChild4" presStyleCnt="0"/>
      <dgm:spPr/>
    </dgm:pt>
    <dgm:pt modelId="{F0150CA0-F371-4969-9218-7637E0A6AB02}" type="pres">
      <dgm:prSet presAssocID="{5BFBB383-FFC7-43B5-AED2-548295D8007B}" presName="hierChild5" presStyleCnt="0"/>
      <dgm:spPr/>
    </dgm:pt>
    <dgm:pt modelId="{BBB65CD0-8A74-4FD9-BC43-EDCF77B9EA33}" type="pres">
      <dgm:prSet presAssocID="{E8B62779-2BE2-45C6-AA55-42CCBC67081A}" presName="Name28" presStyleLbl="parChTrans1D2" presStyleIdx="2" presStyleCnt="6"/>
      <dgm:spPr/>
      <dgm:t>
        <a:bodyPr/>
        <a:lstStyle/>
        <a:p>
          <a:endParaRPr lang="nb-NO"/>
        </a:p>
      </dgm:t>
    </dgm:pt>
    <dgm:pt modelId="{D0CB35DF-E313-4324-9A51-1E76FE2C7A6C}" type="pres">
      <dgm:prSet presAssocID="{2EFA2914-D8A2-4A20-94C5-CA600BE0D51B}" presName="hierRoot2" presStyleCnt="0">
        <dgm:presLayoutVars>
          <dgm:hierBranch val="init"/>
        </dgm:presLayoutVars>
      </dgm:prSet>
      <dgm:spPr/>
    </dgm:pt>
    <dgm:pt modelId="{56721AA3-A0BC-45DB-A19D-E8962FB9352C}" type="pres">
      <dgm:prSet presAssocID="{2EFA2914-D8A2-4A20-94C5-CA600BE0D51B}" presName="rootComposite2" presStyleCnt="0"/>
      <dgm:spPr/>
    </dgm:pt>
    <dgm:pt modelId="{8DDB9FE4-444E-433D-B88B-9637528A091D}" type="pres">
      <dgm:prSet presAssocID="{2EFA2914-D8A2-4A20-94C5-CA600BE0D51B}" presName="rootText2" presStyleLbl="alignAcc1" presStyleIdx="0" presStyleCnt="0">
        <dgm:presLayoutVars>
          <dgm:chPref val="3"/>
        </dgm:presLayoutVars>
      </dgm:prSet>
      <dgm:spPr/>
      <dgm:t>
        <a:bodyPr/>
        <a:lstStyle/>
        <a:p>
          <a:endParaRPr lang="nb-NO"/>
        </a:p>
      </dgm:t>
    </dgm:pt>
    <dgm:pt modelId="{F4DA7878-30F5-4CBF-BD0D-E0229B73D467}" type="pres">
      <dgm:prSet presAssocID="{2EFA2914-D8A2-4A20-94C5-CA600BE0D51B}" presName="topArc2" presStyleLbl="parChTrans1D1" presStyleIdx="8" presStyleCnt="20"/>
      <dgm:spPr/>
    </dgm:pt>
    <dgm:pt modelId="{827A100C-1B54-47EF-A4CE-F411EB3C9445}" type="pres">
      <dgm:prSet presAssocID="{2EFA2914-D8A2-4A20-94C5-CA600BE0D51B}" presName="bottomArc2" presStyleLbl="parChTrans1D1" presStyleIdx="9" presStyleCnt="20"/>
      <dgm:spPr/>
    </dgm:pt>
    <dgm:pt modelId="{F7A2C70B-5A36-4EE9-A977-437CAC3D4C33}" type="pres">
      <dgm:prSet presAssocID="{2EFA2914-D8A2-4A20-94C5-CA600BE0D51B}" presName="topConnNode2" presStyleLbl="node2" presStyleIdx="0" presStyleCnt="0"/>
      <dgm:spPr/>
      <dgm:t>
        <a:bodyPr/>
        <a:lstStyle/>
        <a:p>
          <a:endParaRPr lang="nb-NO"/>
        </a:p>
      </dgm:t>
    </dgm:pt>
    <dgm:pt modelId="{4C09B55A-994A-45FC-B3B9-C7354E04497E}" type="pres">
      <dgm:prSet presAssocID="{2EFA2914-D8A2-4A20-94C5-CA600BE0D51B}" presName="hierChild4" presStyleCnt="0"/>
      <dgm:spPr/>
    </dgm:pt>
    <dgm:pt modelId="{623A45BE-4931-4FF8-9A05-81C1D09F5CE2}" type="pres">
      <dgm:prSet presAssocID="{E9AFD074-821F-4F4A-81EE-F130BF155653}" presName="Name28" presStyleLbl="parChTrans1D3" presStyleIdx="0" presStyleCnt="2"/>
      <dgm:spPr/>
      <dgm:t>
        <a:bodyPr/>
        <a:lstStyle/>
        <a:p>
          <a:endParaRPr lang="nb-NO"/>
        </a:p>
      </dgm:t>
    </dgm:pt>
    <dgm:pt modelId="{4A99116A-2391-4B3B-9F04-E3DDE9749406}" type="pres">
      <dgm:prSet presAssocID="{C260A18F-E614-4AFD-BBE1-92DAF5ECF3FA}" presName="hierRoot2" presStyleCnt="0">
        <dgm:presLayoutVars>
          <dgm:hierBranch val="init"/>
        </dgm:presLayoutVars>
      </dgm:prSet>
      <dgm:spPr/>
    </dgm:pt>
    <dgm:pt modelId="{974FF400-A6EA-4E54-81CE-C51347274E76}" type="pres">
      <dgm:prSet presAssocID="{C260A18F-E614-4AFD-BBE1-92DAF5ECF3FA}" presName="rootComposite2" presStyleCnt="0"/>
      <dgm:spPr/>
    </dgm:pt>
    <dgm:pt modelId="{7F677BA9-ABED-4DCB-BB67-FEF173B6AB10}" type="pres">
      <dgm:prSet presAssocID="{C260A18F-E614-4AFD-BBE1-92DAF5ECF3FA}" presName="rootText2" presStyleLbl="alignAcc1" presStyleIdx="0" presStyleCnt="0">
        <dgm:presLayoutVars>
          <dgm:chPref val="3"/>
        </dgm:presLayoutVars>
      </dgm:prSet>
      <dgm:spPr/>
      <dgm:t>
        <a:bodyPr/>
        <a:lstStyle/>
        <a:p>
          <a:endParaRPr lang="nb-NO"/>
        </a:p>
      </dgm:t>
    </dgm:pt>
    <dgm:pt modelId="{E668265C-FAE0-4DF0-9EEB-94F542608A98}" type="pres">
      <dgm:prSet presAssocID="{C260A18F-E614-4AFD-BBE1-92DAF5ECF3FA}" presName="topArc2" presStyleLbl="parChTrans1D1" presStyleIdx="10" presStyleCnt="20"/>
      <dgm:spPr/>
    </dgm:pt>
    <dgm:pt modelId="{2753AAE0-36E5-4C40-9CD3-E5E3529A044F}" type="pres">
      <dgm:prSet presAssocID="{C260A18F-E614-4AFD-BBE1-92DAF5ECF3FA}" presName="bottomArc2" presStyleLbl="parChTrans1D1" presStyleIdx="11" presStyleCnt="20"/>
      <dgm:spPr/>
    </dgm:pt>
    <dgm:pt modelId="{CE417E23-9336-43E2-852F-BE044C3CDF43}" type="pres">
      <dgm:prSet presAssocID="{C260A18F-E614-4AFD-BBE1-92DAF5ECF3FA}" presName="topConnNode2" presStyleLbl="node3" presStyleIdx="0" presStyleCnt="0"/>
      <dgm:spPr/>
      <dgm:t>
        <a:bodyPr/>
        <a:lstStyle/>
        <a:p>
          <a:endParaRPr lang="nb-NO"/>
        </a:p>
      </dgm:t>
    </dgm:pt>
    <dgm:pt modelId="{824604E4-2FFE-46C2-8467-F20353C9E00B}" type="pres">
      <dgm:prSet presAssocID="{C260A18F-E614-4AFD-BBE1-92DAF5ECF3FA}" presName="hierChild4" presStyleCnt="0"/>
      <dgm:spPr/>
    </dgm:pt>
    <dgm:pt modelId="{AAAF9A40-E4F1-40E4-84C2-BB1322773906}" type="pres">
      <dgm:prSet presAssocID="{C260A18F-E614-4AFD-BBE1-92DAF5ECF3FA}" presName="hierChild5" presStyleCnt="0"/>
      <dgm:spPr/>
    </dgm:pt>
    <dgm:pt modelId="{A3E82877-517E-4A88-BA56-09BF8EFEDB04}" type="pres">
      <dgm:prSet presAssocID="{2EB7800E-C7A7-4242-9BEB-37602FFFE149}" presName="Name28" presStyleLbl="parChTrans1D3" presStyleIdx="1" presStyleCnt="2"/>
      <dgm:spPr/>
      <dgm:t>
        <a:bodyPr/>
        <a:lstStyle/>
        <a:p>
          <a:endParaRPr lang="nb-NO"/>
        </a:p>
      </dgm:t>
    </dgm:pt>
    <dgm:pt modelId="{CA9B0874-9134-41B8-9E47-1825426D783A}" type="pres">
      <dgm:prSet presAssocID="{DF3A567C-9D04-4D0A-94FB-FA9EF0F59A30}" presName="hierRoot2" presStyleCnt="0">
        <dgm:presLayoutVars>
          <dgm:hierBranch val="init"/>
        </dgm:presLayoutVars>
      </dgm:prSet>
      <dgm:spPr/>
    </dgm:pt>
    <dgm:pt modelId="{1F0DA473-1588-42D4-8494-7396BE5920E9}" type="pres">
      <dgm:prSet presAssocID="{DF3A567C-9D04-4D0A-94FB-FA9EF0F59A30}" presName="rootComposite2" presStyleCnt="0"/>
      <dgm:spPr/>
    </dgm:pt>
    <dgm:pt modelId="{F8752CF5-2597-4824-A3EE-00D0233E6E00}" type="pres">
      <dgm:prSet presAssocID="{DF3A567C-9D04-4D0A-94FB-FA9EF0F59A30}" presName="rootText2" presStyleLbl="alignAcc1" presStyleIdx="0" presStyleCnt="0">
        <dgm:presLayoutVars>
          <dgm:chPref val="3"/>
        </dgm:presLayoutVars>
      </dgm:prSet>
      <dgm:spPr/>
      <dgm:t>
        <a:bodyPr/>
        <a:lstStyle/>
        <a:p>
          <a:endParaRPr lang="nb-NO"/>
        </a:p>
      </dgm:t>
    </dgm:pt>
    <dgm:pt modelId="{C0F17259-7F3F-43CE-84D7-6D1B5AA85CD6}" type="pres">
      <dgm:prSet presAssocID="{DF3A567C-9D04-4D0A-94FB-FA9EF0F59A30}" presName="topArc2" presStyleLbl="parChTrans1D1" presStyleIdx="12" presStyleCnt="20"/>
      <dgm:spPr/>
    </dgm:pt>
    <dgm:pt modelId="{D5FE5DBB-B442-45DE-A4BA-50261F58B38D}" type="pres">
      <dgm:prSet presAssocID="{DF3A567C-9D04-4D0A-94FB-FA9EF0F59A30}" presName="bottomArc2" presStyleLbl="parChTrans1D1" presStyleIdx="13" presStyleCnt="20"/>
      <dgm:spPr/>
    </dgm:pt>
    <dgm:pt modelId="{261CD345-B2E4-416B-8E54-3AF6931A6E41}" type="pres">
      <dgm:prSet presAssocID="{DF3A567C-9D04-4D0A-94FB-FA9EF0F59A30}" presName="topConnNode2" presStyleLbl="node3" presStyleIdx="0" presStyleCnt="0"/>
      <dgm:spPr/>
      <dgm:t>
        <a:bodyPr/>
        <a:lstStyle/>
        <a:p>
          <a:endParaRPr lang="nb-NO"/>
        </a:p>
      </dgm:t>
    </dgm:pt>
    <dgm:pt modelId="{D0EAA348-471E-42D4-A8E1-9CA6D9CDE71F}" type="pres">
      <dgm:prSet presAssocID="{DF3A567C-9D04-4D0A-94FB-FA9EF0F59A30}" presName="hierChild4" presStyleCnt="0"/>
      <dgm:spPr/>
    </dgm:pt>
    <dgm:pt modelId="{272EAA69-CA3A-4445-BA26-489090706B7F}" type="pres">
      <dgm:prSet presAssocID="{DF3A567C-9D04-4D0A-94FB-FA9EF0F59A30}" presName="hierChild5" presStyleCnt="0"/>
      <dgm:spPr/>
    </dgm:pt>
    <dgm:pt modelId="{0371DC17-8627-4BFC-8FE3-1598E72F1DA2}" type="pres">
      <dgm:prSet presAssocID="{2EFA2914-D8A2-4A20-94C5-CA600BE0D51B}" presName="hierChild5" presStyleCnt="0"/>
      <dgm:spPr/>
    </dgm:pt>
    <dgm:pt modelId="{927048B9-A26A-4B6E-B227-A5E7087CC5E2}" type="pres">
      <dgm:prSet presAssocID="{D650834A-8EDB-4CE2-AF10-FB735643B561}" presName="Name28" presStyleLbl="parChTrans1D2" presStyleIdx="3" presStyleCnt="6"/>
      <dgm:spPr/>
      <dgm:t>
        <a:bodyPr/>
        <a:lstStyle/>
        <a:p>
          <a:endParaRPr lang="nb-NO"/>
        </a:p>
      </dgm:t>
    </dgm:pt>
    <dgm:pt modelId="{19FAAA0D-CDE6-4192-998F-3186A5A38931}" type="pres">
      <dgm:prSet presAssocID="{8DC6E11A-4146-4BF7-A2D8-F094FB63DF47}" presName="hierRoot2" presStyleCnt="0">
        <dgm:presLayoutVars>
          <dgm:hierBranch val="init"/>
        </dgm:presLayoutVars>
      </dgm:prSet>
      <dgm:spPr/>
    </dgm:pt>
    <dgm:pt modelId="{1D3821A7-F2B1-4027-85A6-53AF577F611F}" type="pres">
      <dgm:prSet presAssocID="{8DC6E11A-4146-4BF7-A2D8-F094FB63DF47}" presName="rootComposite2" presStyleCnt="0"/>
      <dgm:spPr/>
    </dgm:pt>
    <dgm:pt modelId="{CC9883C5-5637-42EF-886B-507F59BAF390}" type="pres">
      <dgm:prSet presAssocID="{8DC6E11A-4146-4BF7-A2D8-F094FB63DF47}" presName="rootText2" presStyleLbl="alignAcc1" presStyleIdx="0" presStyleCnt="0">
        <dgm:presLayoutVars>
          <dgm:chPref val="3"/>
        </dgm:presLayoutVars>
      </dgm:prSet>
      <dgm:spPr/>
      <dgm:t>
        <a:bodyPr/>
        <a:lstStyle/>
        <a:p>
          <a:endParaRPr lang="nb-NO"/>
        </a:p>
      </dgm:t>
    </dgm:pt>
    <dgm:pt modelId="{E8FF8098-456B-44FA-94A6-36A6F03C72E3}" type="pres">
      <dgm:prSet presAssocID="{8DC6E11A-4146-4BF7-A2D8-F094FB63DF47}" presName="topArc2" presStyleLbl="parChTrans1D1" presStyleIdx="14" presStyleCnt="20"/>
      <dgm:spPr/>
    </dgm:pt>
    <dgm:pt modelId="{47F10883-432F-4067-B789-6D97C781A7B6}" type="pres">
      <dgm:prSet presAssocID="{8DC6E11A-4146-4BF7-A2D8-F094FB63DF47}" presName="bottomArc2" presStyleLbl="parChTrans1D1" presStyleIdx="15" presStyleCnt="20"/>
      <dgm:spPr/>
    </dgm:pt>
    <dgm:pt modelId="{274B1766-0F94-4B7A-B20F-09F35A1BA70A}" type="pres">
      <dgm:prSet presAssocID="{8DC6E11A-4146-4BF7-A2D8-F094FB63DF47}" presName="topConnNode2" presStyleLbl="node2" presStyleIdx="0" presStyleCnt="0"/>
      <dgm:spPr/>
      <dgm:t>
        <a:bodyPr/>
        <a:lstStyle/>
        <a:p>
          <a:endParaRPr lang="nb-NO"/>
        </a:p>
      </dgm:t>
    </dgm:pt>
    <dgm:pt modelId="{1F0E695D-C90B-4B8C-8A3D-F181CDDE56FB}" type="pres">
      <dgm:prSet presAssocID="{8DC6E11A-4146-4BF7-A2D8-F094FB63DF47}" presName="hierChild4" presStyleCnt="0"/>
      <dgm:spPr/>
    </dgm:pt>
    <dgm:pt modelId="{BF68E06F-A7EE-45D5-915F-4BA666A0B940}" type="pres">
      <dgm:prSet presAssocID="{8DC6E11A-4146-4BF7-A2D8-F094FB63DF47}" presName="hierChild5" presStyleCnt="0"/>
      <dgm:spPr/>
    </dgm:pt>
    <dgm:pt modelId="{79978DDA-52F3-4E0B-9682-314C8E4D8B71}" type="pres">
      <dgm:prSet presAssocID="{DB64E06F-B252-448D-AA2C-CA60F3F690C0}" presName="hierChild3" presStyleCnt="0"/>
      <dgm:spPr/>
    </dgm:pt>
    <dgm:pt modelId="{42D9B94E-963C-4CC4-8AE9-7D2685DAAA77}" type="pres">
      <dgm:prSet presAssocID="{12DFAD32-EBA5-4C3C-B309-FE186BA8EF6E}" presName="Name101" presStyleLbl="parChTrans1D2" presStyleIdx="4" presStyleCnt="6"/>
      <dgm:spPr/>
      <dgm:t>
        <a:bodyPr/>
        <a:lstStyle/>
        <a:p>
          <a:endParaRPr lang="nb-NO"/>
        </a:p>
      </dgm:t>
    </dgm:pt>
    <dgm:pt modelId="{6A98E6C4-D70A-43E3-8C87-576CE25A11A7}" type="pres">
      <dgm:prSet presAssocID="{0CEDE7B6-F363-4915-8342-F8955B01F928}" presName="hierRoot3" presStyleCnt="0">
        <dgm:presLayoutVars>
          <dgm:hierBranch val="init"/>
        </dgm:presLayoutVars>
      </dgm:prSet>
      <dgm:spPr/>
    </dgm:pt>
    <dgm:pt modelId="{C3A1215D-D5F4-41BB-8D5A-015F7162BDC1}" type="pres">
      <dgm:prSet presAssocID="{0CEDE7B6-F363-4915-8342-F8955B01F928}" presName="rootComposite3" presStyleCnt="0"/>
      <dgm:spPr/>
    </dgm:pt>
    <dgm:pt modelId="{9016ACBE-2A89-4517-BBD6-FCD40293CEB1}" type="pres">
      <dgm:prSet presAssocID="{0CEDE7B6-F363-4915-8342-F8955B01F928}" presName="rootText3" presStyleLbl="alignAcc1" presStyleIdx="0" presStyleCnt="0">
        <dgm:presLayoutVars>
          <dgm:chPref val="3"/>
        </dgm:presLayoutVars>
      </dgm:prSet>
      <dgm:spPr/>
      <dgm:t>
        <a:bodyPr/>
        <a:lstStyle/>
        <a:p>
          <a:endParaRPr lang="nb-NO"/>
        </a:p>
      </dgm:t>
    </dgm:pt>
    <dgm:pt modelId="{55862848-0F2B-4FD5-87E4-295AB09FE651}" type="pres">
      <dgm:prSet presAssocID="{0CEDE7B6-F363-4915-8342-F8955B01F928}" presName="topArc3" presStyleLbl="parChTrans1D1" presStyleIdx="16" presStyleCnt="20"/>
      <dgm:spPr/>
    </dgm:pt>
    <dgm:pt modelId="{16A97EBF-E7B1-4157-86F4-453A335D4A57}" type="pres">
      <dgm:prSet presAssocID="{0CEDE7B6-F363-4915-8342-F8955B01F928}" presName="bottomArc3" presStyleLbl="parChTrans1D1" presStyleIdx="17" presStyleCnt="20"/>
      <dgm:spPr/>
    </dgm:pt>
    <dgm:pt modelId="{0497C658-873B-473C-B4FB-08653D410738}" type="pres">
      <dgm:prSet presAssocID="{0CEDE7B6-F363-4915-8342-F8955B01F928}" presName="topConnNode3" presStyleLbl="asst1" presStyleIdx="0" presStyleCnt="0"/>
      <dgm:spPr/>
      <dgm:t>
        <a:bodyPr/>
        <a:lstStyle/>
        <a:p>
          <a:endParaRPr lang="nb-NO"/>
        </a:p>
      </dgm:t>
    </dgm:pt>
    <dgm:pt modelId="{FBF1348A-72BD-4707-9AE4-4DFEFAF29AA2}" type="pres">
      <dgm:prSet presAssocID="{0CEDE7B6-F363-4915-8342-F8955B01F928}" presName="hierChild6" presStyleCnt="0"/>
      <dgm:spPr/>
    </dgm:pt>
    <dgm:pt modelId="{49201910-A813-4015-B082-3AE9A8D60CDD}" type="pres">
      <dgm:prSet presAssocID="{0CEDE7B6-F363-4915-8342-F8955B01F928}" presName="hierChild7" presStyleCnt="0"/>
      <dgm:spPr/>
    </dgm:pt>
    <dgm:pt modelId="{1DB66DF6-C360-4418-839D-D61A38C8B490}" type="pres">
      <dgm:prSet presAssocID="{EC6C6880-A4B6-4DA0-B9B8-7DDDBB9CFED5}" presName="Name101" presStyleLbl="parChTrans1D2" presStyleIdx="5" presStyleCnt="6"/>
      <dgm:spPr/>
      <dgm:t>
        <a:bodyPr/>
        <a:lstStyle/>
        <a:p>
          <a:endParaRPr lang="nb-NO"/>
        </a:p>
      </dgm:t>
    </dgm:pt>
    <dgm:pt modelId="{6B7A26E9-6DA6-428C-8444-17A77DD3DFA5}" type="pres">
      <dgm:prSet presAssocID="{3E2E02FD-37BB-4E4F-8F7A-302EEB9EDFEE}" presName="hierRoot3" presStyleCnt="0">
        <dgm:presLayoutVars>
          <dgm:hierBranch val="init"/>
        </dgm:presLayoutVars>
      </dgm:prSet>
      <dgm:spPr/>
    </dgm:pt>
    <dgm:pt modelId="{FEC29770-9940-437F-9627-3452D8A79B7C}" type="pres">
      <dgm:prSet presAssocID="{3E2E02FD-37BB-4E4F-8F7A-302EEB9EDFEE}" presName="rootComposite3" presStyleCnt="0"/>
      <dgm:spPr/>
    </dgm:pt>
    <dgm:pt modelId="{1055D6F6-92D5-491F-8FB0-552730CA3596}" type="pres">
      <dgm:prSet presAssocID="{3E2E02FD-37BB-4E4F-8F7A-302EEB9EDFEE}" presName="rootText3" presStyleLbl="alignAcc1" presStyleIdx="0" presStyleCnt="0">
        <dgm:presLayoutVars>
          <dgm:chPref val="3"/>
        </dgm:presLayoutVars>
      </dgm:prSet>
      <dgm:spPr/>
      <dgm:t>
        <a:bodyPr/>
        <a:lstStyle/>
        <a:p>
          <a:endParaRPr lang="nb-NO"/>
        </a:p>
      </dgm:t>
    </dgm:pt>
    <dgm:pt modelId="{36D7626D-B3E1-436E-B465-F0B03A37A664}" type="pres">
      <dgm:prSet presAssocID="{3E2E02FD-37BB-4E4F-8F7A-302EEB9EDFEE}" presName="topArc3" presStyleLbl="parChTrans1D1" presStyleIdx="18" presStyleCnt="20"/>
      <dgm:spPr/>
    </dgm:pt>
    <dgm:pt modelId="{EE33031E-44B0-47C9-8F10-0769A33C0E81}" type="pres">
      <dgm:prSet presAssocID="{3E2E02FD-37BB-4E4F-8F7A-302EEB9EDFEE}" presName="bottomArc3" presStyleLbl="parChTrans1D1" presStyleIdx="19" presStyleCnt="20"/>
      <dgm:spPr/>
    </dgm:pt>
    <dgm:pt modelId="{C402F280-1F91-44F0-8B59-6F66C395C2F7}" type="pres">
      <dgm:prSet presAssocID="{3E2E02FD-37BB-4E4F-8F7A-302EEB9EDFEE}" presName="topConnNode3" presStyleLbl="asst1" presStyleIdx="0" presStyleCnt="0"/>
      <dgm:spPr/>
      <dgm:t>
        <a:bodyPr/>
        <a:lstStyle/>
        <a:p>
          <a:endParaRPr lang="nb-NO"/>
        </a:p>
      </dgm:t>
    </dgm:pt>
    <dgm:pt modelId="{8B65C30F-34FB-4990-BB56-030C76326126}" type="pres">
      <dgm:prSet presAssocID="{3E2E02FD-37BB-4E4F-8F7A-302EEB9EDFEE}" presName="hierChild6" presStyleCnt="0"/>
      <dgm:spPr/>
    </dgm:pt>
    <dgm:pt modelId="{11074147-80EC-4E14-86D3-BD08D4CBF848}" type="pres">
      <dgm:prSet presAssocID="{3E2E02FD-37BB-4E4F-8F7A-302EEB9EDFEE}" presName="hierChild7" presStyleCnt="0"/>
      <dgm:spPr/>
    </dgm:pt>
  </dgm:ptLst>
  <dgm:cxnLst>
    <dgm:cxn modelId="{4750A41D-26CC-4A55-82EC-FF22A29D5815}" srcId="{DB64E06F-B252-448D-AA2C-CA60F3F690C0}" destId="{0CEDE7B6-F363-4915-8342-F8955B01F928}" srcOrd="3" destOrd="0" parTransId="{12DFAD32-EBA5-4C3C-B309-FE186BA8EF6E}" sibTransId="{3DBC2780-5EE8-445A-903A-4F814C809EDD}"/>
    <dgm:cxn modelId="{D04D92B8-89B9-4EA0-B8A1-F496574E0ED4}" type="presOf" srcId="{2EB7800E-C7A7-4242-9BEB-37602FFFE149}" destId="{A3E82877-517E-4A88-BA56-09BF8EFEDB04}" srcOrd="0" destOrd="0" presId="urn:microsoft.com/office/officeart/2008/layout/HalfCircleOrganizationChart"/>
    <dgm:cxn modelId="{4285B851-086D-4540-A159-9CF7CDF18078}" type="presOf" srcId="{DF3A567C-9D04-4D0A-94FB-FA9EF0F59A30}" destId="{261CD345-B2E4-416B-8E54-3AF6931A6E41}" srcOrd="1" destOrd="0" presId="urn:microsoft.com/office/officeart/2008/layout/HalfCircleOrganizationChart"/>
    <dgm:cxn modelId="{BCF0AD11-A987-49D0-A570-6059D3534F3C}" type="presOf" srcId="{C260A18F-E614-4AFD-BBE1-92DAF5ECF3FA}" destId="{CE417E23-9336-43E2-852F-BE044C3CDF43}" srcOrd="1" destOrd="0" presId="urn:microsoft.com/office/officeart/2008/layout/HalfCircleOrganizationChart"/>
    <dgm:cxn modelId="{26BB9DEC-5143-4E89-8B17-B96E8EC0BA08}" type="presOf" srcId="{3E2E02FD-37BB-4E4F-8F7A-302EEB9EDFEE}" destId="{1055D6F6-92D5-491F-8FB0-552730CA3596}" srcOrd="0" destOrd="0" presId="urn:microsoft.com/office/officeart/2008/layout/HalfCircleOrganizationChart"/>
    <dgm:cxn modelId="{6086DE42-2420-4721-9307-193600EA5558}" type="presOf" srcId="{D99301E9-66C6-4A75-8017-19E1A0C3ED26}" destId="{0C5F8BDC-3191-4A50-A788-2A4B79381D4A}" srcOrd="0" destOrd="0" presId="urn:microsoft.com/office/officeart/2008/layout/HalfCircleOrganizationChart"/>
    <dgm:cxn modelId="{0AF1CC16-EA0E-4CCE-800D-34CD5B2D03F1}" type="presOf" srcId="{DB64E06F-B252-448D-AA2C-CA60F3F690C0}" destId="{8590356A-FA2E-4FCF-B55E-35D9DF379A33}" srcOrd="1" destOrd="0" presId="urn:microsoft.com/office/officeart/2008/layout/HalfCircleOrganizationChart"/>
    <dgm:cxn modelId="{07D410DB-305B-43DE-99E0-C371BC91BB87}" type="presOf" srcId="{DF3A567C-9D04-4D0A-94FB-FA9EF0F59A30}" destId="{F8752CF5-2597-4824-A3EE-00D0233E6E00}" srcOrd="0" destOrd="0" presId="urn:microsoft.com/office/officeart/2008/layout/HalfCircleOrganizationChart"/>
    <dgm:cxn modelId="{826ED023-A028-4B9B-A644-3E3CBDA44759}" type="presOf" srcId="{5BFBB383-FFC7-43B5-AED2-548295D8007B}" destId="{AA1CED27-2824-41C7-A8BF-98EC9D445963}" srcOrd="1" destOrd="0" presId="urn:microsoft.com/office/officeart/2008/layout/HalfCircleOrganizationChart"/>
    <dgm:cxn modelId="{09CAB05A-9A1F-4B2F-990C-C6EB0D8F8E53}" type="presOf" srcId="{5BFBB383-FFC7-43B5-AED2-548295D8007B}" destId="{0ABC1B8B-1633-414D-8609-21EEA66E9F77}" srcOrd="0" destOrd="0" presId="urn:microsoft.com/office/officeart/2008/layout/HalfCircleOrganizationChart"/>
    <dgm:cxn modelId="{B83B8058-80D7-44AC-A9F1-080569F0A14E}" srcId="{DB64E06F-B252-448D-AA2C-CA60F3F690C0}" destId="{2EFA2914-D8A2-4A20-94C5-CA600BE0D51B}" srcOrd="1" destOrd="0" parTransId="{E8B62779-2BE2-45C6-AA55-42CCBC67081A}" sibTransId="{F3994B12-AEA0-40DE-A975-454C475F73CE}"/>
    <dgm:cxn modelId="{6D93D26C-EEC8-4849-BEEA-79D606D2E393}" srcId="{DB64E06F-B252-448D-AA2C-CA60F3F690C0}" destId="{8DC6E11A-4146-4BF7-A2D8-F094FB63DF47}" srcOrd="2" destOrd="0" parTransId="{D650834A-8EDB-4CE2-AF10-FB735643B561}" sibTransId="{9B856FC3-5D34-46A8-BE0E-971B93D07FA9}"/>
    <dgm:cxn modelId="{072EE69B-BE76-428D-9D2C-B243EEE10AB3}" type="presOf" srcId="{D99301E9-66C6-4A75-8017-19E1A0C3ED26}" destId="{7F6AB7BA-5260-4040-8250-F35147EA7978}" srcOrd="1" destOrd="0" presId="urn:microsoft.com/office/officeart/2008/layout/HalfCircleOrganizationChart"/>
    <dgm:cxn modelId="{FB10BA6B-0F22-4B36-A190-508FB78541FE}" srcId="{2EFA2914-D8A2-4A20-94C5-CA600BE0D51B}" destId="{C260A18F-E614-4AFD-BBE1-92DAF5ECF3FA}" srcOrd="0" destOrd="0" parTransId="{E9AFD074-821F-4F4A-81EE-F130BF155653}" sibTransId="{02FED19A-4FDC-4334-9226-5E585DB4C411}"/>
    <dgm:cxn modelId="{1C3BFBA2-4C43-4F3A-B905-70AA5C8263AE}" srcId="{DB64E06F-B252-448D-AA2C-CA60F3F690C0}" destId="{5BFBB383-FFC7-43B5-AED2-548295D8007B}" srcOrd="0" destOrd="0" parTransId="{5EA7D749-B9BE-40DF-8B88-A0BE128CC756}" sibTransId="{ECA66532-2A07-4D4E-99D6-7F1973DECE69}"/>
    <dgm:cxn modelId="{0900A18F-23CF-433B-831B-E747299E069A}" type="presOf" srcId="{C260A18F-E614-4AFD-BBE1-92DAF5ECF3FA}" destId="{7F677BA9-ABED-4DCB-BB67-FEF173B6AB10}" srcOrd="0" destOrd="0" presId="urn:microsoft.com/office/officeart/2008/layout/HalfCircleOrganizationChart"/>
    <dgm:cxn modelId="{F82F84AF-5746-4AA5-88C1-14EB8C4B1597}" srcId="{753D4D79-34F0-492C-B93E-02D70A4E3CF4}" destId="{D99301E9-66C6-4A75-8017-19E1A0C3ED26}" srcOrd="0" destOrd="0" parTransId="{3B3E6885-A525-4F92-91EA-F7ECE1CA410B}" sibTransId="{1711D3FE-FBAA-4D63-A03B-775F039D4D9F}"/>
    <dgm:cxn modelId="{44DB7C76-807E-4BC7-8BD5-D9A775D34A9F}" type="presOf" srcId="{12DFAD32-EBA5-4C3C-B309-FE186BA8EF6E}" destId="{42D9B94E-963C-4CC4-8AE9-7D2685DAAA77}" srcOrd="0" destOrd="0" presId="urn:microsoft.com/office/officeart/2008/layout/HalfCircleOrganizationChart"/>
    <dgm:cxn modelId="{36ECB1B2-617E-4F69-8A5C-28DB41D4448C}" srcId="{D99301E9-66C6-4A75-8017-19E1A0C3ED26}" destId="{AFE3EBE7-A490-4A7C-B66C-75EBC5CE6A42}" srcOrd="0" destOrd="0" parTransId="{114D4A3E-1A33-4AFB-B31E-8BEAE3E16F6A}" sibTransId="{C54616B1-6B31-4847-B3B5-D1498D2E3B42}"/>
    <dgm:cxn modelId="{FEF0CA5D-312D-4C5E-976D-AAB58C656EE7}" srcId="{753D4D79-34F0-492C-B93E-02D70A4E3CF4}" destId="{DB64E06F-B252-448D-AA2C-CA60F3F690C0}" srcOrd="1" destOrd="0" parTransId="{A354087C-9527-487D-A7AB-25F0DD2DAA14}" sibTransId="{3CA23B76-6BD1-4AAB-85BD-024B6588AF91}"/>
    <dgm:cxn modelId="{1C02C5F4-1D2E-48C7-89C5-9E8D4118FD91}" type="presOf" srcId="{EC6C6880-A4B6-4DA0-B9B8-7DDDBB9CFED5}" destId="{1DB66DF6-C360-4418-839D-D61A38C8B490}" srcOrd="0" destOrd="0" presId="urn:microsoft.com/office/officeart/2008/layout/HalfCircleOrganizationChart"/>
    <dgm:cxn modelId="{F452C80E-7B48-4F43-80CD-734390D77AC2}" type="presOf" srcId="{8DC6E11A-4146-4BF7-A2D8-F094FB63DF47}" destId="{CC9883C5-5637-42EF-886B-507F59BAF390}" srcOrd="0" destOrd="0" presId="urn:microsoft.com/office/officeart/2008/layout/HalfCircleOrganizationChart"/>
    <dgm:cxn modelId="{09EAD61A-4E97-4A4C-9979-AA48F9BEBF8E}" type="presOf" srcId="{AFE3EBE7-A490-4A7C-B66C-75EBC5CE6A42}" destId="{5864F091-3056-4D63-A576-0FA8A8D5683A}" srcOrd="1" destOrd="0" presId="urn:microsoft.com/office/officeart/2008/layout/HalfCircleOrganizationChart"/>
    <dgm:cxn modelId="{87F4CA17-615F-4250-BD91-EC2352BF35F0}" type="presOf" srcId="{DB64E06F-B252-448D-AA2C-CA60F3F690C0}" destId="{BB820ADD-CEBD-4E36-BB14-9583CC2FBA62}" srcOrd="0" destOrd="0" presId="urn:microsoft.com/office/officeart/2008/layout/HalfCircleOrganizationChart"/>
    <dgm:cxn modelId="{4F14B695-FAD0-4725-89E9-043EF90C5ED8}" type="presOf" srcId="{2EFA2914-D8A2-4A20-94C5-CA600BE0D51B}" destId="{F7A2C70B-5A36-4EE9-A977-437CAC3D4C33}" srcOrd="1" destOrd="0" presId="urn:microsoft.com/office/officeart/2008/layout/HalfCircleOrganizationChart"/>
    <dgm:cxn modelId="{8E94926E-6E34-4690-8FE1-60B82F41BB85}" type="presOf" srcId="{0CEDE7B6-F363-4915-8342-F8955B01F928}" destId="{9016ACBE-2A89-4517-BBD6-FCD40293CEB1}" srcOrd="0" destOrd="0" presId="urn:microsoft.com/office/officeart/2008/layout/HalfCircleOrganizationChart"/>
    <dgm:cxn modelId="{1E1C258A-834D-4B9E-822D-B5C01C86742B}" type="presOf" srcId="{E8B62779-2BE2-45C6-AA55-42CCBC67081A}" destId="{BBB65CD0-8A74-4FD9-BC43-EDCF77B9EA33}" srcOrd="0" destOrd="0" presId="urn:microsoft.com/office/officeart/2008/layout/HalfCircleOrganizationChart"/>
    <dgm:cxn modelId="{645C37B9-40C2-4803-B46C-602B029CCC00}" type="presOf" srcId="{AFE3EBE7-A490-4A7C-B66C-75EBC5CE6A42}" destId="{55C17C5B-375D-458B-AF2A-0DBBB666A021}" srcOrd="0" destOrd="0" presId="urn:microsoft.com/office/officeart/2008/layout/HalfCircleOrganizationChart"/>
    <dgm:cxn modelId="{D351E7F7-D477-49D7-A550-D38E80821DAF}" type="presOf" srcId="{114D4A3E-1A33-4AFB-B31E-8BEAE3E16F6A}" destId="{86A8DEC7-4A33-40D4-BB9C-951EB4B6B7C0}" srcOrd="0" destOrd="0" presId="urn:microsoft.com/office/officeart/2008/layout/HalfCircleOrganizationChart"/>
    <dgm:cxn modelId="{47C61875-80F0-45BE-B0DA-097ECDD280BD}" type="presOf" srcId="{753D4D79-34F0-492C-B93E-02D70A4E3CF4}" destId="{B0F73233-CCC1-47F4-A0F1-539A5E117338}" srcOrd="0" destOrd="0" presId="urn:microsoft.com/office/officeart/2008/layout/HalfCircleOrganizationChart"/>
    <dgm:cxn modelId="{A4E8A040-2890-4EC4-9F32-5E4260651901}" srcId="{2EFA2914-D8A2-4A20-94C5-CA600BE0D51B}" destId="{DF3A567C-9D04-4D0A-94FB-FA9EF0F59A30}" srcOrd="1" destOrd="0" parTransId="{2EB7800E-C7A7-4242-9BEB-37602FFFE149}" sibTransId="{5ECFB293-9EF4-42C3-8BAB-39A02DBB5F96}"/>
    <dgm:cxn modelId="{94FA0BA0-7A18-4B1C-B8A2-BBCE6DD0EAAE}" type="presOf" srcId="{0CEDE7B6-F363-4915-8342-F8955B01F928}" destId="{0497C658-873B-473C-B4FB-08653D410738}" srcOrd="1" destOrd="0" presId="urn:microsoft.com/office/officeart/2008/layout/HalfCircleOrganizationChart"/>
    <dgm:cxn modelId="{42E62496-68D9-4CD5-8032-B482C03C5301}" type="presOf" srcId="{3E2E02FD-37BB-4E4F-8F7A-302EEB9EDFEE}" destId="{C402F280-1F91-44F0-8B59-6F66C395C2F7}" srcOrd="1" destOrd="0" presId="urn:microsoft.com/office/officeart/2008/layout/HalfCircleOrganizationChart"/>
    <dgm:cxn modelId="{8FFE1346-5461-4C90-B912-BC754AD71177}" type="presOf" srcId="{E9AFD074-821F-4F4A-81EE-F130BF155653}" destId="{623A45BE-4931-4FF8-9A05-81C1D09F5CE2}" srcOrd="0" destOrd="0" presId="urn:microsoft.com/office/officeart/2008/layout/HalfCircleOrganizationChart"/>
    <dgm:cxn modelId="{DE80F807-7E40-43E1-A492-FE842DDFCA4F}" type="presOf" srcId="{2EFA2914-D8A2-4A20-94C5-CA600BE0D51B}" destId="{8DDB9FE4-444E-433D-B88B-9637528A091D}" srcOrd="0" destOrd="0" presId="urn:microsoft.com/office/officeart/2008/layout/HalfCircleOrganizationChart"/>
    <dgm:cxn modelId="{246B990B-5AE7-4B45-B9A9-3C2FE6B2AF12}" type="presOf" srcId="{5EA7D749-B9BE-40DF-8B88-A0BE128CC756}" destId="{6F994C21-350B-4733-9BE9-88F08E293C44}" srcOrd="0" destOrd="0" presId="urn:microsoft.com/office/officeart/2008/layout/HalfCircleOrganizationChart"/>
    <dgm:cxn modelId="{81A4032C-5A4F-454C-A36A-BCCED1698D05}" type="presOf" srcId="{8DC6E11A-4146-4BF7-A2D8-F094FB63DF47}" destId="{274B1766-0F94-4B7A-B20F-09F35A1BA70A}" srcOrd="1" destOrd="0" presId="urn:microsoft.com/office/officeart/2008/layout/HalfCircleOrganizationChart"/>
    <dgm:cxn modelId="{5C1427F5-86BA-45D4-A2FA-739A066B331E}" srcId="{DB64E06F-B252-448D-AA2C-CA60F3F690C0}" destId="{3E2E02FD-37BB-4E4F-8F7A-302EEB9EDFEE}" srcOrd="4" destOrd="0" parTransId="{EC6C6880-A4B6-4DA0-B9B8-7DDDBB9CFED5}" sibTransId="{7C32D847-151E-413B-9B56-9DBDA7AE9763}"/>
    <dgm:cxn modelId="{F4FAB417-4884-4409-9759-843A02D61BA5}" type="presOf" srcId="{D650834A-8EDB-4CE2-AF10-FB735643B561}" destId="{927048B9-A26A-4B6E-B227-A5E7087CC5E2}" srcOrd="0" destOrd="0" presId="urn:microsoft.com/office/officeart/2008/layout/HalfCircleOrganizationChart"/>
    <dgm:cxn modelId="{F8F86583-2EAF-4EB0-9E65-DD8919B87254}" type="presParOf" srcId="{B0F73233-CCC1-47F4-A0F1-539A5E117338}" destId="{ACDC97C4-6BEB-4BC3-B251-8839ACB976BE}" srcOrd="0" destOrd="0" presId="urn:microsoft.com/office/officeart/2008/layout/HalfCircleOrganizationChart"/>
    <dgm:cxn modelId="{4D487B86-BFF8-47C2-B63C-C4637E520435}" type="presParOf" srcId="{ACDC97C4-6BEB-4BC3-B251-8839ACB976BE}" destId="{759993BC-E99D-47EA-9624-05D323D6D725}" srcOrd="0" destOrd="0" presId="urn:microsoft.com/office/officeart/2008/layout/HalfCircleOrganizationChart"/>
    <dgm:cxn modelId="{73611F91-D926-438F-8056-F4448E743266}" type="presParOf" srcId="{759993BC-E99D-47EA-9624-05D323D6D725}" destId="{0C5F8BDC-3191-4A50-A788-2A4B79381D4A}" srcOrd="0" destOrd="0" presId="urn:microsoft.com/office/officeart/2008/layout/HalfCircleOrganizationChart"/>
    <dgm:cxn modelId="{8301079F-019B-4E9E-8FD5-431CFDE2A3DE}" type="presParOf" srcId="{759993BC-E99D-47EA-9624-05D323D6D725}" destId="{6ADEEBB9-C8C8-4369-926A-493E942F4E60}" srcOrd="1" destOrd="0" presId="urn:microsoft.com/office/officeart/2008/layout/HalfCircleOrganizationChart"/>
    <dgm:cxn modelId="{05BF2D21-2237-4600-86E9-862D43F18FE3}" type="presParOf" srcId="{759993BC-E99D-47EA-9624-05D323D6D725}" destId="{BBC0448E-581A-45A5-B681-3EC45664B7E5}" srcOrd="2" destOrd="0" presId="urn:microsoft.com/office/officeart/2008/layout/HalfCircleOrganizationChart"/>
    <dgm:cxn modelId="{49ACC131-FF87-4774-88B8-9DB425BFBEB8}" type="presParOf" srcId="{759993BC-E99D-47EA-9624-05D323D6D725}" destId="{7F6AB7BA-5260-4040-8250-F35147EA7978}" srcOrd="3" destOrd="0" presId="urn:microsoft.com/office/officeart/2008/layout/HalfCircleOrganizationChart"/>
    <dgm:cxn modelId="{94D457FF-3416-49E0-8F3B-AAF9D4E21C5C}" type="presParOf" srcId="{ACDC97C4-6BEB-4BC3-B251-8839ACB976BE}" destId="{3045FFA7-A7B7-4711-9255-9B127DE009D9}" srcOrd="1" destOrd="0" presId="urn:microsoft.com/office/officeart/2008/layout/HalfCircleOrganizationChart"/>
    <dgm:cxn modelId="{CAC619FC-22E4-40DE-BFFC-118A76C1A31C}" type="presParOf" srcId="{3045FFA7-A7B7-4711-9255-9B127DE009D9}" destId="{86A8DEC7-4A33-40D4-BB9C-951EB4B6B7C0}" srcOrd="0" destOrd="0" presId="urn:microsoft.com/office/officeart/2008/layout/HalfCircleOrganizationChart"/>
    <dgm:cxn modelId="{24556F03-D7B0-475B-85E7-B9EE6BC308C2}" type="presParOf" srcId="{3045FFA7-A7B7-4711-9255-9B127DE009D9}" destId="{FD0DCD17-3EDB-4A18-B492-A35D49C26BA5}" srcOrd="1" destOrd="0" presId="urn:microsoft.com/office/officeart/2008/layout/HalfCircleOrganizationChart"/>
    <dgm:cxn modelId="{F4B75AB6-56E3-4FB7-AB1C-D0342FE98731}" type="presParOf" srcId="{FD0DCD17-3EDB-4A18-B492-A35D49C26BA5}" destId="{22956C2D-DCF9-48D5-8A4D-B9FF1562A5F5}" srcOrd="0" destOrd="0" presId="urn:microsoft.com/office/officeart/2008/layout/HalfCircleOrganizationChart"/>
    <dgm:cxn modelId="{257ADBE1-C297-4A86-A3BF-3253FAFA9083}" type="presParOf" srcId="{22956C2D-DCF9-48D5-8A4D-B9FF1562A5F5}" destId="{55C17C5B-375D-458B-AF2A-0DBBB666A021}" srcOrd="0" destOrd="0" presId="urn:microsoft.com/office/officeart/2008/layout/HalfCircleOrganizationChart"/>
    <dgm:cxn modelId="{52BFE5BA-0F53-4DF6-BDC6-1DFD4C99E27D}" type="presParOf" srcId="{22956C2D-DCF9-48D5-8A4D-B9FF1562A5F5}" destId="{3BCD71CC-1494-4260-86D0-2F1B41B605C3}" srcOrd="1" destOrd="0" presId="urn:microsoft.com/office/officeart/2008/layout/HalfCircleOrganizationChart"/>
    <dgm:cxn modelId="{796DCD7D-04C1-499D-A850-B0628E3B96D3}" type="presParOf" srcId="{22956C2D-DCF9-48D5-8A4D-B9FF1562A5F5}" destId="{26CA0809-D9D6-4283-B6EA-80223906E44C}" srcOrd="2" destOrd="0" presId="urn:microsoft.com/office/officeart/2008/layout/HalfCircleOrganizationChart"/>
    <dgm:cxn modelId="{B7972911-0EF7-48E5-A57C-BC24297E0679}" type="presParOf" srcId="{22956C2D-DCF9-48D5-8A4D-B9FF1562A5F5}" destId="{5864F091-3056-4D63-A576-0FA8A8D5683A}" srcOrd="3" destOrd="0" presId="urn:microsoft.com/office/officeart/2008/layout/HalfCircleOrganizationChart"/>
    <dgm:cxn modelId="{DA31DF36-A0FD-41CE-B041-CFF4C9025BA0}" type="presParOf" srcId="{FD0DCD17-3EDB-4A18-B492-A35D49C26BA5}" destId="{579DA174-2CB5-4EC7-B10C-0E7CBA6D2DDB}" srcOrd="1" destOrd="0" presId="urn:microsoft.com/office/officeart/2008/layout/HalfCircleOrganizationChart"/>
    <dgm:cxn modelId="{06274716-2B00-4A53-AC2E-4ED9E6190C70}" type="presParOf" srcId="{FD0DCD17-3EDB-4A18-B492-A35D49C26BA5}" destId="{D1A0665C-5080-4349-86C4-8EE3F53D5709}" srcOrd="2" destOrd="0" presId="urn:microsoft.com/office/officeart/2008/layout/HalfCircleOrganizationChart"/>
    <dgm:cxn modelId="{85953516-7520-4935-A725-E433E260C74B}" type="presParOf" srcId="{ACDC97C4-6BEB-4BC3-B251-8839ACB976BE}" destId="{40488D18-C31F-4210-9421-B257925706FB}" srcOrd="2" destOrd="0" presId="urn:microsoft.com/office/officeart/2008/layout/HalfCircleOrganizationChart"/>
    <dgm:cxn modelId="{4FF9EB26-0093-4EFE-8C0B-0178591144EB}" type="presParOf" srcId="{B0F73233-CCC1-47F4-A0F1-539A5E117338}" destId="{092C4A23-A641-48EC-A701-7079FC00DB5E}" srcOrd="1" destOrd="0" presId="urn:microsoft.com/office/officeart/2008/layout/HalfCircleOrganizationChart"/>
    <dgm:cxn modelId="{3F9BAA0B-CBB1-4690-8BFD-BA6BD92B519C}" type="presParOf" srcId="{092C4A23-A641-48EC-A701-7079FC00DB5E}" destId="{9F926F27-ECE8-48F3-94F2-37F808BD0E1A}" srcOrd="0" destOrd="0" presId="urn:microsoft.com/office/officeart/2008/layout/HalfCircleOrganizationChart"/>
    <dgm:cxn modelId="{E2C15E65-BD19-404A-9F59-36E1E8BAEE8F}" type="presParOf" srcId="{9F926F27-ECE8-48F3-94F2-37F808BD0E1A}" destId="{BB820ADD-CEBD-4E36-BB14-9583CC2FBA62}" srcOrd="0" destOrd="0" presId="urn:microsoft.com/office/officeart/2008/layout/HalfCircleOrganizationChart"/>
    <dgm:cxn modelId="{26E1310A-4831-46D0-B649-59BA832DC4DB}" type="presParOf" srcId="{9F926F27-ECE8-48F3-94F2-37F808BD0E1A}" destId="{2124EADB-2229-47FF-B476-86CCA116FA6D}" srcOrd="1" destOrd="0" presId="urn:microsoft.com/office/officeart/2008/layout/HalfCircleOrganizationChart"/>
    <dgm:cxn modelId="{996BB6C2-66F5-4E7F-BEF0-BA331BE89CBA}" type="presParOf" srcId="{9F926F27-ECE8-48F3-94F2-37F808BD0E1A}" destId="{1D438C1C-494B-4BDE-9F84-5416E1E14812}" srcOrd="2" destOrd="0" presId="urn:microsoft.com/office/officeart/2008/layout/HalfCircleOrganizationChart"/>
    <dgm:cxn modelId="{6E33A846-6621-41EC-8DF1-F162DEB1743B}" type="presParOf" srcId="{9F926F27-ECE8-48F3-94F2-37F808BD0E1A}" destId="{8590356A-FA2E-4FCF-B55E-35D9DF379A33}" srcOrd="3" destOrd="0" presId="urn:microsoft.com/office/officeart/2008/layout/HalfCircleOrganizationChart"/>
    <dgm:cxn modelId="{D308D321-77CC-4F7D-92A5-739798B366EC}" type="presParOf" srcId="{092C4A23-A641-48EC-A701-7079FC00DB5E}" destId="{3011D8A8-892B-4806-BFFF-43893956A77F}" srcOrd="1" destOrd="0" presId="urn:microsoft.com/office/officeart/2008/layout/HalfCircleOrganizationChart"/>
    <dgm:cxn modelId="{6E8D2FB4-2361-4799-83AC-7F1A02242C49}" type="presParOf" srcId="{3011D8A8-892B-4806-BFFF-43893956A77F}" destId="{6F994C21-350B-4733-9BE9-88F08E293C44}" srcOrd="0" destOrd="0" presId="urn:microsoft.com/office/officeart/2008/layout/HalfCircleOrganizationChart"/>
    <dgm:cxn modelId="{035EBD6F-EF3D-470B-9CA2-188DF529F505}" type="presParOf" srcId="{3011D8A8-892B-4806-BFFF-43893956A77F}" destId="{31D457E5-B254-4CBB-8A10-1D3CEB84B9D0}" srcOrd="1" destOrd="0" presId="urn:microsoft.com/office/officeart/2008/layout/HalfCircleOrganizationChart"/>
    <dgm:cxn modelId="{4A1CE2A6-7EC6-4CA8-96F8-22E2E91578A2}" type="presParOf" srcId="{31D457E5-B254-4CBB-8A10-1D3CEB84B9D0}" destId="{42820A8F-2C00-47C5-8D58-8753D70EAF52}" srcOrd="0" destOrd="0" presId="urn:microsoft.com/office/officeart/2008/layout/HalfCircleOrganizationChart"/>
    <dgm:cxn modelId="{9F32244E-F4E0-45D7-A60D-0D5DDF1592EE}" type="presParOf" srcId="{42820A8F-2C00-47C5-8D58-8753D70EAF52}" destId="{0ABC1B8B-1633-414D-8609-21EEA66E9F77}" srcOrd="0" destOrd="0" presId="urn:microsoft.com/office/officeart/2008/layout/HalfCircleOrganizationChart"/>
    <dgm:cxn modelId="{7CFB2A81-B6D4-4A63-BE6D-92D9F51500CE}" type="presParOf" srcId="{42820A8F-2C00-47C5-8D58-8753D70EAF52}" destId="{DE5AE1F8-BDBF-42BF-A01A-2FA7CA6BA5A2}" srcOrd="1" destOrd="0" presId="urn:microsoft.com/office/officeart/2008/layout/HalfCircleOrganizationChart"/>
    <dgm:cxn modelId="{80E69DB2-73D0-4B3D-890D-C503E99936C1}" type="presParOf" srcId="{42820A8F-2C00-47C5-8D58-8753D70EAF52}" destId="{19750DDA-7D06-44C0-8444-E8B0F5CA963B}" srcOrd="2" destOrd="0" presId="urn:microsoft.com/office/officeart/2008/layout/HalfCircleOrganizationChart"/>
    <dgm:cxn modelId="{50BD4DAC-DE70-480D-B6AE-26EF97EDF075}" type="presParOf" srcId="{42820A8F-2C00-47C5-8D58-8753D70EAF52}" destId="{AA1CED27-2824-41C7-A8BF-98EC9D445963}" srcOrd="3" destOrd="0" presId="urn:microsoft.com/office/officeart/2008/layout/HalfCircleOrganizationChart"/>
    <dgm:cxn modelId="{BD8278D0-6BBE-427A-B80B-E282F98D28F7}" type="presParOf" srcId="{31D457E5-B254-4CBB-8A10-1D3CEB84B9D0}" destId="{1B887B3F-5AE3-4873-A52B-2788C9BDF0F5}" srcOrd="1" destOrd="0" presId="urn:microsoft.com/office/officeart/2008/layout/HalfCircleOrganizationChart"/>
    <dgm:cxn modelId="{DA2DC396-059D-49F1-9DBB-FA3C0DA20D46}" type="presParOf" srcId="{31D457E5-B254-4CBB-8A10-1D3CEB84B9D0}" destId="{F0150CA0-F371-4969-9218-7637E0A6AB02}" srcOrd="2" destOrd="0" presId="urn:microsoft.com/office/officeart/2008/layout/HalfCircleOrganizationChart"/>
    <dgm:cxn modelId="{10343D6E-2BA2-4813-9A25-8AAAE8120F08}" type="presParOf" srcId="{3011D8A8-892B-4806-BFFF-43893956A77F}" destId="{BBB65CD0-8A74-4FD9-BC43-EDCF77B9EA33}" srcOrd="2" destOrd="0" presId="urn:microsoft.com/office/officeart/2008/layout/HalfCircleOrganizationChart"/>
    <dgm:cxn modelId="{65408715-87D2-4A20-AD1B-317315BB0177}" type="presParOf" srcId="{3011D8A8-892B-4806-BFFF-43893956A77F}" destId="{D0CB35DF-E313-4324-9A51-1E76FE2C7A6C}" srcOrd="3" destOrd="0" presId="urn:microsoft.com/office/officeart/2008/layout/HalfCircleOrganizationChart"/>
    <dgm:cxn modelId="{AABCD277-73CE-4FBB-B8B5-50CB0214D07F}" type="presParOf" srcId="{D0CB35DF-E313-4324-9A51-1E76FE2C7A6C}" destId="{56721AA3-A0BC-45DB-A19D-E8962FB9352C}" srcOrd="0" destOrd="0" presId="urn:microsoft.com/office/officeart/2008/layout/HalfCircleOrganizationChart"/>
    <dgm:cxn modelId="{336279A6-2A8E-4BED-A814-BCC6C55CD9C4}" type="presParOf" srcId="{56721AA3-A0BC-45DB-A19D-E8962FB9352C}" destId="{8DDB9FE4-444E-433D-B88B-9637528A091D}" srcOrd="0" destOrd="0" presId="urn:microsoft.com/office/officeart/2008/layout/HalfCircleOrganizationChart"/>
    <dgm:cxn modelId="{FA9CBD21-E1D9-454B-8B49-FEDCA2E5E5AF}" type="presParOf" srcId="{56721AA3-A0BC-45DB-A19D-E8962FB9352C}" destId="{F4DA7878-30F5-4CBF-BD0D-E0229B73D467}" srcOrd="1" destOrd="0" presId="urn:microsoft.com/office/officeart/2008/layout/HalfCircleOrganizationChart"/>
    <dgm:cxn modelId="{2DEDAFA8-0318-4558-B735-0F748E7F793F}" type="presParOf" srcId="{56721AA3-A0BC-45DB-A19D-E8962FB9352C}" destId="{827A100C-1B54-47EF-A4CE-F411EB3C9445}" srcOrd="2" destOrd="0" presId="urn:microsoft.com/office/officeart/2008/layout/HalfCircleOrganizationChart"/>
    <dgm:cxn modelId="{D52ABAA9-3ADF-4934-B658-3593E8A037E5}" type="presParOf" srcId="{56721AA3-A0BC-45DB-A19D-E8962FB9352C}" destId="{F7A2C70B-5A36-4EE9-A977-437CAC3D4C33}" srcOrd="3" destOrd="0" presId="urn:microsoft.com/office/officeart/2008/layout/HalfCircleOrganizationChart"/>
    <dgm:cxn modelId="{7C57D90F-DA01-4BB7-B6CE-1D76D579C213}" type="presParOf" srcId="{D0CB35DF-E313-4324-9A51-1E76FE2C7A6C}" destId="{4C09B55A-994A-45FC-B3B9-C7354E04497E}" srcOrd="1" destOrd="0" presId="urn:microsoft.com/office/officeart/2008/layout/HalfCircleOrganizationChart"/>
    <dgm:cxn modelId="{57DB0777-AE18-4BD0-BF5F-9D83212C047D}" type="presParOf" srcId="{4C09B55A-994A-45FC-B3B9-C7354E04497E}" destId="{623A45BE-4931-4FF8-9A05-81C1D09F5CE2}" srcOrd="0" destOrd="0" presId="urn:microsoft.com/office/officeart/2008/layout/HalfCircleOrganizationChart"/>
    <dgm:cxn modelId="{4EEE693F-6B7C-4515-957E-0C44DC08B6C5}" type="presParOf" srcId="{4C09B55A-994A-45FC-B3B9-C7354E04497E}" destId="{4A99116A-2391-4B3B-9F04-E3DDE9749406}" srcOrd="1" destOrd="0" presId="urn:microsoft.com/office/officeart/2008/layout/HalfCircleOrganizationChart"/>
    <dgm:cxn modelId="{ACADA68A-8BAD-45F4-BC6F-83B370A1AFF4}" type="presParOf" srcId="{4A99116A-2391-4B3B-9F04-E3DDE9749406}" destId="{974FF400-A6EA-4E54-81CE-C51347274E76}" srcOrd="0" destOrd="0" presId="urn:microsoft.com/office/officeart/2008/layout/HalfCircleOrganizationChart"/>
    <dgm:cxn modelId="{5B738526-A61E-417B-83C9-3E96B2D20F64}" type="presParOf" srcId="{974FF400-A6EA-4E54-81CE-C51347274E76}" destId="{7F677BA9-ABED-4DCB-BB67-FEF173B6AB10}" srcOrd="0" destOrd="0" presId="urn:microsoft.com/office/officeart/2008/layout/HalfCircleOrganizationChart"/>
    <dgm:cxn modelId="{1D5BDDD1-A27A-45AD-80FD-1DAEA1B4169E}" type="presParOf" srcId="{974FF400-A6EA-4E54-81CE-C51347274E76}" destId="{E668265C-FAE0-4DF0-9EEB-94F542608A98}" srcOrd="1" destOrd="0" presId="urn:microsoft.com/office/officeart/2008/layout/HalfCircleOrganizationChart"/>
    <dgm:cxn modelId="{72455941-0E03-442D-A719-8A8472263E02}" type="presParOf" srcId="{974FF400-A6EA-4E54-81CE-C51347274E76}" destId="{2753AAE0-36E5-4C40-9CD3-E5E3529A044F}" srcOrd="2" destOrd="0" presId="urn:microsoft.com/office/officeart/2008/layout/HalfCircleOrganizationChart"/>
    <dgm:cxn modelId="{1AD1EF00-8505-4A85-8217-3B67EAFDE74C}" type="presParOf" srcId="{974FF400-A6EA-4E54-81CE-C51347274E76}" destId="{CE417E23-9336-43E2-852F-BE044C3CDF43}" srcOrd="3" destOrd="0" presId="urn:microsoft.com/office/officeart/2008/layout/HalfCircleOrganizationChart"/>
    <dgm:cxn modelId="{AB7C0998-AE51-4BF8-A836-FC41AEA11075}" type="presParOf" srcId="{4A99116A-2391-4B3B-9F04-E3DDE9749406}" destId="{824604E4-2FFE-46C2-8467-F20353C9E00B}" srcOrd="1" destOrd="0" presId="urn:microsoft.com/office/officeart/2008/layout/HalfCircleOrganizationChart"/>
    <dgm:cxn modelId="{F1EC0B48-BB34-4372-B65A-BA7440E798CE}" type="presParOf" srcId="{4A99116A-2391-4B3B-9F04-E3DDE9749406}" destId="{AAAF9A40-E4F1-40E4-84C2-BB1322773906}" srcOrd="2" destOrd="0" presId="urn:microsoft.com/office/officeart/2008/layout/HalfCircleOrganizationChart"/>
    <dgm:cxn modelId="{90F3231A-12DF-4CF9-84CE-E0C5EC8E1778}" type="presParOf" srcId="{4C09B55A-994A-45FC-B3B9-C7354E04497E}" destId="{A3E82877-517E-4A88-BA56-09BF8EFEDB04}" srcOrd="2" destOrd="0" presId="urn:microsoft.com/office/officeart/2008/layout/HalfCircleOrganizationChart"/>
    <dgm:cxn modelId="{0C434252-10D3-4F01-8256-0F1BDD85648C}" type="presParOf" srcId="{4C09B55A-994A-45FC-B3B9-C7354E04497E}" destId="{CA9B0874-9134-41B8-9E47-1825426D783A}" srcOrd="3" destOrd="0" presId="urn:microsoft.com/office/officeart/2008/layout/HalfCircleOrganizationChart"/>
    <dgm:cxn modelId="{066AC7AD-5978-426F-8258-4E619CD26F2F}" type="presParOf" srcId="{CA9B0874-9134-41B8-9E47-1825426D783A}" destId="{1F0DA473-1588-42D4-8494-7396BE5920E9}" srcOrd="0" destOrd="0" presId="urn:microsoft.com/office/officeart/2008/layout/HalfCircleOrganizationChart"/>
    <dgm:cxn modelId="{9F4E982B-B145-4CC2-9D68-1C94BA91ED32}" type="presParOf" srcId="{1F0DA473-1588-42D4-8494-7396BE5920E9}" destId="{F8752CF5-2597-4824-A3EE-00D0233E6E00}" srcOrd="0" destOrd="0" presId="urn:microsoft.com/office/officeart/2008/layout/HalfCircleOrganizationChart"/>
    <dgm:cxn modelId="{CAE6E9CA-196F-4C39-835B-4FF789458ED9}" type="presParOf" srcId="{1F0DA473-1588-42D4-8494-7396BE5920E9}" destId="{C0F17259-7F3F-43CE-84D7-6D1B5AA85CD6}" srcOrd="1" destOrd="0" presId="urn:microsoft.com/office/officeart/2008/layout/HalfCircleOrganizationChart"/>
    <dgm:cxn modelId="{A64A8FBB-3925-49D7-B3D1-4E9B625A4D75}" type="presParOf" srcId="{1F0DA473-1588-42D4-8494-7396BE5920E9}" destId="{D5FE5DBB-B442-45DE-A4BA-50261F58B38D}" srcOrd="2" destOrd="0" presId="urn:microsoft.com/office/officeart/2008/layout/HalfCircleOrganizationChart"/>
    <dgm:cxn modelId="{750D5B28-3950-4F36-9DBD-FDE6B4AFE121}" type="presParOf" srcId="{1F0DA473-1588-42D4-8494-7396BE5920E9}" destId="{261CD345-B2E4-416B-8E54-3AF6931A6E41}" srcOrd="3" destOrd="0" presId="urn:microsoft.com/office/officeart/2008/layout/HalfCircleOrganizationChart"/>
    <dgm:cxn modelId="{8566EB96-5D05-4E38-A8AD-366A0DE77494}" type="presParOf" srcId="{CA9B0874-9134-41B8-9E47-1825426D783A}" destId="{D0EAA348-471E-42D4-A8E1-9CA6D9CDE71F}" srcOrd="1" destOrd="0" presId="urn:microsoft.com/office/officeart/2008/layout/HalfCircleOrganizationChart"/>
    <dgm:cxn modelId="{74355DBE-51A0-47E4-811B-AB92D063970A}" type="presParOf" srcId="{CA9B0874-9134-41B8-9E47-1825426D783A}" destId="{272EAA69-CA3A-4445-BA26-489090706B7F}" srcOrd="2" destOrd="0" presId="urn:microsoft.com/office/officeart/2008/layout/HalfCircleOrganizationChart"/>
    <dgm:cxn modelId="{7CF90FAF-741D-46FC-8C60-3F370BE3F9C0}" type="presParOf" srcId="{D0CB35DF-E313-4324-9A51-1E76FE2C7A6C}" destId="{0371DC17-8627-4BFC-8FE3-1598E72F1DA2}" srcOrd="2" destOrd="0" presId="urn:microsoft.com/office/officeart/2008/layout/HalfCircleOrganizationChart"/>
    <dgm:cxn modelId="{00421E8E-657B-4E1D-A97B-3814A8CD431A}" type="presParOf" srcId="{3011D8A8-892B-4806-BFFF-43893956A77F}" destId="{927048B9-A26A-4B6E-B227-A5E7087CC5E2}" srcOrd="4" destOrd="0" presId="urn:microsoft.com/office/officeart/2008/layout/HalfCircleOrganizationChart"/>
    <dgm:cxn modelId="{33ACC5DA-E8DE-40D8-9097-205E885EFF5A}" type="presParOf" srcId="{3011D8A8-892B-4806-BFFF-43893956A77F}" destId="{19FAAA0D-CDE6-4192-998F-3186A5A38931}" srcOrd="5" destOrd="0" presId="urn:microsoft.com/office/officeart/2008/layout/HalfCircleOrganizationChart"/>
    <dgm:cxn modelId="{26BB63EB-A0B2-48DD-AB35-C2FEC02A1AFB}" type="presParOf" srcId="{19FAAA0D-CDE6-4192-998F-3186A5A38931}" destId="{1D3821A7-F2B1-4027-85A6-53AF577F611F}" srcOrd="0" destOrd="0" presId="urn:microsoft.com/office/officeart/2008/layout/HalfCircleOrganizationChart"/>
    <dgm:cxn modelId="{314BBAA4-287A-43D8-A310-DFD17CE6AA07}" type="presParOf" srcId="{1D3821A7-F2B1-4027-85A6-53AF577F611F}" destId="{CC9883C5-5637-42EF-886B-507F59BAF390}" srcOrd="0" destOrd="0" presId="urn:microsoft.com/office/officeart/2008/layout/HalfCircleOrganizationChart"/>
    <dgm:cxn modelId="{093902D8-009A-4BEB-B2A5-412A55345AF8}" type="presParOf" srcId="{1D3821A7-F2B1-4027-85A6-53AF577F611F}" destId="{E8FF8098-456B-44FA-94A6-36A6F03C72E3}" srcOrd="1" destOrd="0" presId="urn:microsoft.com/office/officeart/2008/layout/HalfCircleOrganizationChart"/>
    <dgm:cxn modelId="{2173C6AA-D978-4628-8879-7C58A611DC37}" type="presParOf" srcId="{1D3821A7-F2B1-4027-85A6-53AF577F611F}" destId="{47F10883-432F-4067-B789-6D97C781A7B6}" srcOrd="2" destOrd="0" presId="urn:microsoft.com/office/officeart/2008/layout/HalfCircleOrganizationChart"/>
    <dgm:cxn modelId="{B707B34B-5427-44A0-9D1A-523A904F9018}" type="presParOf" srcId="{1D3821A7-F2B1-4027-85A6-53AF577F611F}" destId="{274B1766-0F94-4B7A-B20F-09F35A1BA70A}" srcOrd="3" destOrd="0" presId="urn:microsoft.com/office/officeart/2008/layout/HalfCircleOrganizationChart"/>
    <dgm:cxn modelId="{ECD2A764-2C85-405C-8254-594B14A094C9}" type="presParOf" srcId="{19FAAA0D-CDE6-4192-998F-3186A5A38931}" destId="{1F0E695D-C90B-4B8C-8A3D-F181CDDE56FB}" srcOrd="1" destOrd="0" presId="urn:microsoft.com/office/officeart/2008/layout/HalfCircleOrganizationChart"/>
    <dgm:cxn modelId="{6FD8A020-869E-4A4C-9787-5F991A37A7AC}" type="presParOf" srcId="{19FAAA0D-CDE6-4192-998F-3186A5A38931}" destId="{BF68E06F-A7EE-45D5-915F-4BA666A0B940}" srcOrd="2" destOrd="0" presId="urn:microsoft.com/office/officeart/2008/layout/HalfCircleOrganizationChart"/>
    <dgm:cxn modelId="{4CEC90CB-F549-49FB-8297-2445096B04E4}" type="presParOf" srcId="{092C4A23-A641-48EC-A701-7079FC00DB5E}" destId="{79978DDA-52F3-4E0B-9682-314C8E4D8B71}" srcOrd="2" destOrd="0" presId="urn:microsoft.com/office/officeart/2008/layout/HalfCircleOrganizationChart"/>
    <dgm:cxn modelId="{7BA23B65-ECAD-4C1F-A71B-AEE933641194}" type="presParOf" srcId="{79978DDA-52F3-4E0B-9682-314C8E4D8B71}" destId="{42D9B94E-963C-4CC4-8AE9-7D2685DAAA77}" srcOrd="0" destOrd="0" presId="urn:microsoft.com/office/officeart/2008/layout/HalfCircleOrganizationChart"/>
    <dgm:cxn modelId="{DC45EE95-3C0D-4FFE-851C-98DE94EDE4E0}" type="presParOf" srcId="{79978DDA-52F3-4E0B-9682-314C8E4D8B71}" destId="{6A98E6C4-D70A-43E3-8C87-576CE25A11A7}" srcOrd="1" destOrd="0" presId="urn:microsoft.com/office/officeart/2008/layout/HalfCircleOrganizationChart"/>
    <dgm:cxn modelId="{BDF77BE2-CDD6-46D4-B5BA-5654B5B6CDA0}" type="presParOf" srcId="{6A98E6C4-D70A-43E3-8C87-576CE25A11A7}" destId="{C3A1215D-D5F4-41BB-8D5A-015F7162BDC1}" srcOrd="0" destOrd="0" presId="urn:microsoft.com/office/officeart/2008/layout/HalfCircleOrganizationChart"/>
    <dgm:cxn modelId="{FEAAAD2E-CFDE-4460-938A-769B077BEA5E}" type="presParOf" srcId="{C3A1215D-D5F4-41BB-8D5A-015F7162BDC1}" destId="{9016ACBE-2A89-4517-BBD6-FCD40293CEB1}" srcOrd="0" destOrd="0" presId="urn:microsoft.com/office/officeart/2008/layout/HalfCircleOrganizationChart"/>
    <dgm:cxn modelId="{BC15BDC0-906C-4707-B01B-C1317AA657A8}" type="presParOf" srcId="{C3A1215D-D5F4-41BB-8D5A-015F7162BDC1}" destId="{55862848-0F2B-4FD5-87E4-295AB09FE651}" srcOrd="1" destOrd="0" presId="urn:microsoft.com/office/officeart/2008/layout/HalfCircleOrganizationChart"/>
    <dgm:cxn modelId="{A0A31A61-AF56-4DBF-A427-957D4DBE3BC3}" type="presParOf" srcId="{C3A1215D-D5F4-41BB-8D5A-015F7162BDC1}" destId="{16A97EBF-E7B1-4157-86F4-453A335D4A57}" srcOrd="2" destOrd="0" presId="urn:microsoft.com/office/officeart/2008/layout/HalfCircleOrganizationChart"/>
    <dgm:cxn modelId="{ACAA3B36-DE4E-424A-8859-349B489C9B22}" type="presParOf" srcId="{C3A1215D-D5F4-41BB-8D5A-015F7162BDC1}" destId="{0497C658-873B-473C-B4FB-08653D410738}" srcOrd="3" destOrd="0" presId="urn:microsoft.com/office/officeart/2008/layout/HalfCircleOrganizationChart"/>
    <dgm:cxn modelId="{2AF0E327-BE8F-4089-A7A3-BDC11346BFE7}" type="presParOf" srcId="{6A98E6C4-D70A-43E3-8C87-576CE25A11A7}" destId="{FBF1348A-72BD-4707-9AE4-4DFEFAF29AA2}" srcOrd="1" destOrd="0" presId="urn:microsoft.com/office/officeart/2008/layout/HalfCircleOrganizationChart"/>
    <dgm:cxn modelId="{70B84918-8F04-4758-A52E-56311DAE78A4}" type="presParOf" srcId="{6A98E6C4-D70A-43E3-8C87-576CE25A11A7}" destId="{49201910-A813-4015-B082-3AE9A8D60CDD}" srcOrd="2" destOrd="0" presId="urn:microsoft.com/office/officeart/2008/layout/HalfCircleOrganizationChart"/>
    <dgm:cxn modelId="{11F12444-3A8B-44C2-BEA1-FD467C9B3D0B}" type="presParOf" srcId="{79978DDA-52F3-4E0B-9682-314C8E4D8B71}" destId="{1DB66DF6-C360-4418-839D-D61A38C8B490}" srcOrd="2" destOrd="0" presId="urn:microsoft.com/office/officeart/2008/layout/HalfCircleOrganizationChart"/>
    <dgm:cxn modelId="{E31DA57D-39E4-482D-831D-2E8E56EB3F51}" type="presParOf" srcId="{79978DDA-52F3-4E0B-9682-314C8E4D8B71}" destId="{6B7A26E9-6DA6-428C-8444-17A77DD3DFA5}" srcOrd="3" destOrd="0" presId="urn:microsoft.com/office/officeart/2008/layout/HalfCircleOrganizationChart"/>
    <dgm:cxn modelId="{56A0CB46-E002-4635-B144-9270D3EEC3CC}" type="presParOf" srcId="{6B7A26E9-6DA6-428C-8444-17A77DD3DFA5}" destId="{FEC29770-9940-437F-9627-3452D8A79B7C}" srcOrd="0" destOrd="0" presId="urn:microsoft.com/office/officeart/2008/layout/HalfCircleOrganizationChart"/>
    <dgm:cxn modelId="{C091664A-555C-46C9-B340-2FE6E2F45EF5}" type="presParOf" srcId="{FEC29770-9940-437F-9627-3452D8A79B7C}" destId="{1055D6F6-92D5-491F-8FB0-552730CA3596}" srcOrd="0" destOrd="0" presId="urn:microsoft.com/office/officeart/2008/layout/HalfCircleOrganizationChart"/>
    <dgm:cxn modelId="{AAA3C714-5ACC-4879-9A4A-E7B7BC0A8651}" type="presParOf" srcId="{FEC29770-9940-437F-9627-3452D8A79B7C}" destId="{36D7626D-B3E1-436E-B465-F0B03A37A664}" srcOrd="1" destOrd="0" presId="urn:microsoft.com/office/officeart/2008/layout/HalfCircleOrganizationChart"/>
    <dgm:cxn modelId="{6A6FC52C-9F40-486C-BEF8-8B8DBD38AC9E}" type="presParOf" srcId="{FEC29770-9940-437F-9627-3452D8A79B7C}" destId="{EE33031E-44B0-47C9-8F10-0769A33C0E81}" srcOrd="2" destOrd="0" presId="urn:microsoft.com/office/officeart/2008/layout/HalfCircleOrganizationChart"/>
    <dgm:cxn modelId="{C0D9F967-72D1-467E-B5BF-627ADA70FC73}" type="presParOf" srcId="{FEC29770-9940-437F-9627-3452D8A79B7C}" destId="{C402F280-1F91-44F0-8B59-6F66C395C2F7}" srcOrd="3" destOrd="0" presId="urn:microsoft.com/office/officeart/2008/layout/HalfCircleOrganizationChart"/>
    <dgm:cxn modelId="{FD7ED2ED-BA46-40BE-A13C-D53D9C247C35}" type="presParOf" srcId="{6B7A26E9-6DA6-428C-8444-17A77DD3DFA5}" destId="{8B65C30F-34FB-4990-BB56-030C76326126}" srcOrd="1" destOrd="0" presId="urn:microsoft.com/office/officeart/2008/layout/HalfCircleOrganizationChart"/>
    <dgm:cxn modelId="{F4B87892-2DF2-46F8-A677-61740DF8BDD9}" type="presParOf" srcId="{6B7A26E9-6DA6-428C-8444-17A77DD3DFA5}" destId="{11074147-80EC-4E14-86D3-BD08D4CBF848}"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66DF6-C360-4418-839D-D61A38C8B490}">
      <dsp:nvSpPr>
        <dsp:cNvPr id="0" name=""/>
        <dsp:cNvSpPr/>
      </dsp:nvSpPr>
      <dsp:spPr>
        <a:xfrm>
          <a:off x="3153664" y="1499041"/>
          <a:ext cx="565276" cy="408633"/>
        </a:xfrm>
        <a:custGeom>
          <a:avLst/>
          <a:gdLst/>
          <a:ahLst/>
          <a:cxnLst/>
          <a:rect l="0" t="0" r="0" b="0"/>
          <a:pathLst>
            <a:path>
              <a:moveTo>
                <a:pt x="0" y="0"/>
              </a:moveTo>
              <a:lnTo>
                <a:pt x="0" y="408633"/>
              </a:lnTo>
              <a:lnTo>
                <a:pt x="565276" y="4086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9B94E-963C-4CC4-8AE9-7D2685DAAA77}">
      <dsp:nvSpPr>
        <dsp:cNvPr id="0" name=""/>
        <dsp:cNvSpPr/>
      </dsp:nvSpPr>
      <dsp:spPr>
        <a:xfrm>
          <a:off x="2588387" y="1499041"/>
          <a:ext cx="565276" cy="408633"/>
        </a:xfrm>
        <a:custGeom>
          <a:avLst/>
          <a:gdLst/>
          <a:ahLst/>
          <a:cxnLst/>
          <a:rect l="0" t="0" r="0" b="0"/>
          <a:pathLst>
            <a:path>
              <a:moveTo>
                <a:pt x="565276" y="0"/>
              </a:moveTo>
              <a:lnTo>
                <a:pt x="565276" y="408633"/>
              </a:lnTo>
              <a:lnTo>
                <a:pt x="0" y="4086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7048B9-A26A-4B6E-B227-A5E7087CC5E2}">
      <dsp:nvSpPr>
        <dsp:cNvPr id="0" name=""/>
        <dsp:cNvSpPr/>
      </dsp:nvSpPr>
      <dsp:spPr>
        <a:xfrm>
          <a:off x="3153664" y="1499041"/>
          <a:ext cx="1648154" cy="1253142"/>
        </a:xfrm>
        <a:custGeom>
          <a:avLst/>
          <a:gdLst/>
          <a:ahLst/>
          <a:cxnLst/>
          <a:rect l="0" t="0" r="0" b="0"/>
          <a:pathLst>
            <a:path>
              <a:moveTo>
                <a:pt x="0" y="0"/>
              </a:moveTo>
              <a:lnTo>
                <a:pt x="0" y="1110120"/>
              </a:lnTo>
              <a:lnTo>
                <a:pt x="1648154" y="1110120"/>
              </a:lnTo>
              <a:lnTo>
                <a:pt x="1648154" y="12531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E82877-517E-4A88-BA56-09BF8EFEDB04}">
      <dsp:nvSpPr>
        <dsp:cNvPr id="0" name=""/>
        <dsp:cNvSpPr/>
      </dsp:nvSpPr>
      <dsp:spPr>
        <a:xfrm>
          <a:off x="3153664" y="3433239"/>
          <a:ext cx="626571" cy="1375732"/>
        </a:xfrm>
        <a:custGeom>
          <a:avLst/>
          <a:gdLst/>
          <a:ahLst/>
          <a:cxnLst/>
          <a:rect l="0" t="0" r="0" b="0"/>
          <a:pathLst>
            <a:path>
              <a:moveTo>
                <a:pt x="0" y="0"/>
              </a:moveTo>
              <a:lnTo>
                <a:pt x="0" y="1375732"/>
              </a:lnTo>
              <a:lnTo>
                <a:pt x="626571" y="13757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3A45BE-4931-4FF8-9A05-81C1D09F5CE2}">
      <dsp:nvSpPr>
        <dsp:cNvPr id="0" name=""/>
        <dsp:cNvSpPr/>
      </dsp:nvSpPr>
      <dsp:spPr>
        <a:xfrm>
          <a:off x="3153664" y="3433239"/>
          <a:ext cx="626571" cy="408633"/>
        </a:xfrm>
        <a:custGeom>
          <a:avLst/>
          <a:gdLst/>
          <a:ahLst/>
          <a:cxnLst/>
          <a:rect l="0" t="0" r="0" b="0"/>
          <a:pathLst>
            <a:path>
              <a:moveTo>
                <a:pt x="0" y="0"/>
              </a:moveTo>
              <a:lnTo>
                <a:pt x="0" y="408633"/>
              </a:lnTo>
              <a:lnTo>
                <a:pt x="626571" y="408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B65CD0-8A74-4FD9-BC43-EDCF77B9EA33}">
      <dsp:nvSpPr>
        <dsp:cNvPr id="0" name=""/>
        <dsp:cNvSpPr/>
      </dsp:nvSpPr>
      <dsp:spPr>
        <a:xfrm>
          <a:off x="3107944" y="1499041"/>
          <a:ext cx="91440" cy="1253142"/>
        </a:xfrm>
        <a:custGeom>
          <a:avLst/>
          <a:gdLst/>
          <a:ahLst/>
          <a:cxnLst/>
          <a:rect l="0" t="0" r="0" b="0"/>
          <a:pathLst>
            <a:path>
              <a:moveTo>
                <a:pt x="45720" y="0"/>
              </a:moveTo>
              <a:lnTo>
                <a:pt x="45720" y="12531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994C21-350B-4733-9BE9-88F08E293C44}">
      <dsp:nvSpPr>
        <dsp:cNvPr id="0" name=""/>
        <dsp:cNvSpPr/>
      </dsp:nvSpPr>
      <dsp:spPr>
        <a:xfrm>
          <a:off x="1505509" y="1499041"/>
          <a:ext cx="1648154" cy="1253142"/>
        </a:xfrm>
        <a:custGeom>
          <a:avLst/>
          <a:gdLst/>
          <a:ahLst/>
          <a:cxnLst/>
          <a:rect l="0" t="0" r="0" b="0"/>
          <a:pathLst>
            <a:path>
              <a:moveTo>
                <a:pt x="1648154" y="0"/>
              </a:moveTo>
              <a:lnTo>
                <a:pt x="1648154" y="1110120"/>
              </a:lnTo>
              <a:lnTo>
                <a:pt x="0" y="1110120"/>
              </a:lnTo>
              <a:lnTo>
                <a:pt x="0" y="12531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A8DEC7-4A33-40D4-BB9C-951EB4B6B7C0}">
      <dsp:nvSpPr>
        <dsp:cNvPr id="0" name=""/>
        <dsp:cNvSpPr/>
      </dsp:nvSpPr>
      <dsp:spPr>
        <a:xfrm>
          <a:off x="4610707" y="795834"/>
          <a:ext cx="91440" cy="535826"/>
        </a:xfrm>
        <a:custGeom>
          <a:avLst/>
          <a:gdLst/>
          <a:ahLst/>
          <a:cxnLst/>
          <a:rect l="0" t="0" r="0" b="0"/>
          <a:pathLst>
            <a:path>
              <a:moveTo>
                <a:pt x="45720" y="0"/>
              </a:moveTo>
              <a:lnTo>
                <a:pt x="45720" y="392804"/>
              </a:lnTo>
              <a:lnTo>
                <a:pt x="45733" y="392804"/>
              </a:lnTo>
              <a:lnTo>
                <a:pt x="45733" y="5358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DEEBB9-C8C8-4369-926A-493E942F4E60}">
      <dsp:nvSpPr>
        <dsp:cNvPr id="0" name=""/>
        <dsp:cNvSpPr/>
      </dsp:nvSpPr>
      <dsp:spPr>
        <a:xfrm>
          <a:off x="4315899" y="114779"/>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448E-581A-45A5-B681-3EC45664B7E5}">
      <dsp:nvSpPr>
        <dsp:cNvPr id="0" name=""/>
        <dsp:cNvSpPr/>
      </dsp:nvSpPr>
      <dsp:spPr>
        <a:xfrm>
          <a:off x="4315899" y="114779"/>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5F8BDC-3191-4A50-A788-2A4B79381D4A}">
      <dsp:nvSpPr>
        <dsp:cNvPr id="0" name=""/>
        <dsp:cNvSpPr/>
      </dsp:nvSpPr>
      <dsp:spPr>
        <a:xfrm>
          <a:off x="3975371" y="237369"/>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Research Manager</a:t>
          </a:r>
        </a:p>
        <a:p>
          <a:pPr lvl="0" algn="ctr" defTabSz="355600">
            <a:lnSpc>
              <a:spcPct val="90000"/>
            </a:lnSpc>
            <a:spcBef>
              <a:spcPct val="0"/>
            </a:spcBef>
            <a:spcAft>
              <a:spcPct val="35000"/>
            </a:spcAft>
          </a:pPr>
          <a:r>
            <a:rPr lang="nb-NO" sz="800" kern="1200" dirty="0" smtClean="0"/>
            <a:t>Tom Helge Rønning, CEO, Telemark Hospital Trust</a:t>
          </a:r>
          <a:endParaRPr lang="nb-NO" sz="800" kern="1200" dirty="0"/>
        </a:p>
      </dsp:txBody>
      <dsp:txXfrm>
        <a:off x="3975371" y="237369"/>
        <a:ext cx="1362111" cy="435875"/>
      </dsp:txXfrm>
    </dsp:sp>
    <dsp:sp modelId="{3BCD71CC-1494-4260-86D0-2F1B41B605C3}">
      <dsp:nvSpPr>
        <dsp:cNvPr id="0" name=""/>
        <dsp:cNvSpPr/>
      </dsp:nvSpPr>
      <dsp:spPr>
        <a:xfrm>
          <a:off x="4315912" y="1331661"/>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CA0809-D9D6-4283-B6EA-80223906E44C}">
      <dsp:nvSpPr>
        <dsp:cNvPr id="0" name=""/>
        <dsp:cNvSpPr/>
      </dsp:nvSpPr>
      <dsp:spPr>
        <a:xfrm>
          <a:off x="4315912" y="1331661"/>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C17C5B-375D-458B-AF2A-0DBBB666A021}">
      <dsp:nvSpPr>
        <dsp:cNvPr id="0" name=""/>
        <dsp:cNvSpPr/>
      </dsp:nvSpPr>
      <dsp:spPr>
        <a:xfrm>
          <a:off x="3975385" y="1454251"/>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Program Manager Gunnar Gausel, Head of Department</a:t>
          </a:r>
          <a:endParaRPr lang="nb-NO" sz="800" kern="1200" dirty="0"/>
        </a:p>
      </dsp:txBody>
      <dsp:txXfrm>
        <a:off x="3975385" y="1454251"/>
        <a:ext cx="1362111" cy="435875"/>
      </dsp:txXfrm>
    </dsp:sp>
    <dsp:sp modelId="{2124EADB-2229-47FF-B476-86CCA116FA6D}">
      <dsp:nvSpPr>
        <dsp:cNvPr id="0" name=""/>
        <dsp:cNvSpPr/>
      </dsp:nvSpPr>
      <dsp:spPr>
        <a:xfrm>
          <a:off x="2813136" y="817986"/>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438C1C-494B-4BDE-9F84-5416E1E14812}">
      <dsp:nvSpPr>
        <dsp:cNvPr id="0" name=""/>
        <dsp:cNvSpPr/>
      </dsp:nvSpPr>
      <dsp:spPr>
        <a:xfrm>
          <a:off x="2813136" y="817986"/>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820ADD-CEBD-4E36-BB14-9583CC2FBA62}">
      <dsp:nvSpPr>
        <dsp:cNvPr id="0" name=""/>
        <dsp:cNvSpPr/>
      </dsp:nvSpPr>
      <dsp:spPr>
        <a:xfrm>
          <a:off x="2472608" y="940576"/>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Principal </a:t>
          </a:r>
          <a:r>
            <a:rPr lang="nb-NO" sz="800" kern="1200" dirty="0" err="1" smtClean="0"/>
            <a:t>Investigators</a:t>
          </a:r>
          <a:endParaRPr lang="nb-NO" sz="800" kern="1200" dirty="0" smtClean="0"/>
        </a:p>
        <a:p>
          <a:pPr lvl="0" algn="ctr" defTabSz="355600">
            <a:lnSpc>
              <a:spcPct val="90000"/>
            </a:lnSpc>
            <a:spcBef>
              <a:spcPct val="0"/>
            </a:spcBef>
            <a:spcAft>
              <a:spcPct val="35000"/>
            </a:spcAft>
          </a:pPr>
          <a:r>
            <a:rPr lang="nb-NO" sz="800" kern="1200" dirty="0" smtClean="0"/>
            <a:t>Randi Dovland Andersen </a:t>
          </a:r>
        </a:p>
        <a:p>
          <a:pPr lvl="0" algn="ctr" defTabSz="355600">
            <a:lnSpc>
              <a:spcPct val="90000"/>
            </a:lnSpc>
            <a:spcBef>
              <a:spcPct val="0"/>
            </a:spcBef>
            <a:spcAft>
              <a:spcPct val="35000"/>
            </a:spcAft>
          </a:pPr>
          <a:r>
            <a:rPr lang="nb-NO" sz="800" kern="1200" dirty="0" smtClean="0"/>
            <a:t>Guro L. Andersen</a:t>
          </a:r>
        </a:p>
      </dsp:txBody>
      <dsp:txXfrm>
        <a:off x="2472608" y="940576"/>
        <a:ext cx="1362111" cy="435875"/>
      </dsp:txXfrm>
    </dsp:sp>
    <dsp:sp modelId="{DE5AE1F8-BDBF-42BF-A01A-2FA7CA6BA5A2}">
      <dsp:nvSpPr>
        <dsp:cNvPr id="0" name=""/>
        <dsp:cNvSpPr/>
      </dsp:nvSpPr>
      <dsp:spPr>
        <a:xfrm>
          <a:off x="1164981" y="2752184"/>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750DDA-7D06-44C0-8444-E8B0F5CA963B}">
      <dsp:nvSpPr>
        <dsp:cNvPr id="0" name=""/>
        <dsp:cNvSpPr/>
      </dsp:nvSpPr>
      <dsp:spPr>
        <a:xfrm>
          <a:off x="1164981" y="2752184"/>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BC1B8B-1633-414D-8609-21EEA66E9F77}">
      <dsp:nvSpPr>
        <dsp:cNvPr id="0" name=""/>
        <dsp:cNvSpPr/>
      </dsp:nvSpPr>
      <dsp:spPr>
        <a:xfrm>
          <a:off x="824453" y="2874774"/>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PhD Projects</a:t>
          </a:r>
        </a:p>
      </dsp:txBody>
      <dsp:txXfrm>
        <a:off x="824453" y="2874774"/>
        <a:ext cx="1362111" cy="435875"/>
      </dsp:txXfrm>
    </dsp:sp>
    <dsp:sp modelId="{F4DA7878-30F5-4CBF-BD0D-E0229B73D467}">
      <dsp:nvSpPr>
        <dsp:cNvPr id="0" name=""/>
        <dsp:cNvSpPr/>
      </dsp:nvSpPr>
      <dsp:spPr>
        <a:xfrm>
          <a:off x="2813136" y="2752184"/>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A100C-1B54-47EF-A4CE-F411EB3C9445}">
      <dsp:nvSpPr>
        <dsp:cNvPr id="0" name=""/>
        <dsp:cNvSpPr/>
      </dsp:nvSpPr>
      <dsp:spPr>
        <a:xfrm>
          <a:off x="2813136" y="2752184"/>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DB9FE4-444E-433D-B88B-9637528A091D}">
      <dsp:nvSpPr>
        <dsp:cNvPr id="0" name=""/>
        <dsp:cNvSpPr/>
      </dsp:nvSpPr>
      <dsp:spPr>
        <a:xfrm>
          <a:off x="2472608" y="2874774"/>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Reference Groups</a:t>
          </a:r>
        </a:p>
      </dsp:txBody>
      <dsp:txXfrm>
        <a:off x="2472608" y="2874774"/>
        <a:ext cx="1362111" cy="435875"/>
      </dsp:txXfrm>
    </dsp:sp>
    <dsp:sp modelId="{E668265C-FAE0-4DF0-9EEB-94F542608A98}">
      <dsp:nvSpPr>
        <dsp:cNvPr id="0" name=""/>
        <dsp:cNvSpPr/>
      </dsp:nvSpPr>
      <dsp:spPr>
        <a:xfrm>
          <a:off x="3698508" y="3719283"/>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53AAE0-36E5-4C40-9CD3-E5E3529A044F}">
      <dsp:nvSpPr>
        <dsp:cNvPr id="0" name=""/>
        <dsp:cNvSpPr/>
      </dsp:nvSpPr>
      <dsp:spPr>
        <a:xfrm>
          <a:off x="3698508" y="3719283"/>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677BA9-ABED-4DCB-BB67-FEF173B6AB10}">
      <dsp:nvSpPr>
        <dsp:cNvPr id="0" name=""/>
        <dsp:cNvSpPr/>
      </dsp:nvSpPr>
      <dsp:spPr>
        <a:xfrm>
          <a:off x="3357980" y="3841873"/>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User Panel</a:t>
          </a:r>
        </a:p>
      </dsp:txBody>
      <dsp:txXfrm>
        <a:off x="3357980" y="3841873"/>
        <a:ext cx="1362111" cy="435875"/>
      </dsp:txXfrm>
    </dsp:sp>
    <dsp:sp modelId="{C0F17259-7F3F-43CE-84D7-6D1B5AA85CD6}">
      <dsp:nvSpPr>
        <dsp:cNvPr id="0" name=""/>
        <dsp:cNvSpPr/>
      </dsp:nvSpPr>
      <dsp:spPr>
        <a:xfrm>
          <a:off x="3698508" y="4686382"/>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FE5DBB-B442-45DE-A4BA-50261F58B38D}">
      <dsp:nvSpPr>
        <dsp:cNvPr id="0" name=""/>
        <dsp:cNvSpPr/>
      </dsp:nvSpPr>
      <dsp:spPr>
        <a:xfrm>
          <a:off x="3698508" y="4686382"/>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752CF5-2597-4824-A3EE-00D0233E6E00}">
      <dsp:nvSpPr>
        <dsp:cNvPr id="0" name=""/>
        <dsp:cNvSpPr/>
      </dsp:nvSpPr>
      <dsp:spPr>
        <a:xfrm>
          <a:off x="3357980" y="4808972"/>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err="1" smtClean="0"/>
            <a:t>Clinician</a:t>
          </a:r>
          <a:r>
            <a:rPr lang="nb-NO" sz="800" kern="1200" dirty="0" smtClean="0"/>
            <a:t> Panel</a:t>
          </a:r>
        </a:p>
      </dsp:txBody>
      <dsp:txXfrm>
        <a:off x="3357980" y="4808972"/>
        <a:ext cx="1362111" cy="435875"/>
      </dsp:txXfrm>
    </dsp:sp>
    <dsp:sp modelId="{E8FF8098-456B-44FA-94A6-36A6F03C72E3}">
      <dsp:nvSpPr>
        <dsp:cNvPr id="0" name=""/>
        <dsp:cNvSpPr/>
      </dsp:nvSpPr>
      <dsp:spPr>
        <a:xfrm>
          <a:off x="4461291" y="2752184"/>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10883-432F-4067-B789-6D97C781A7B6}">
      <dsp:nvSpPr>
        <dsp:cNvPr id="0" name=""/>
        <dsp:cNvSpPr/>
      </dsp:nvSpPr>
      <dsp:spPr>
        <a:xfrm>
          <a:off x="4461291" y="2752184"/>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9883C5-5637-42EF-886B-507F59BAF390}">
      <dsp:nvSpPr>
        <dsp:cNvPr id="0" name=""/>
        <dsp:cNvSpPr/>
      </dsp:nvSpPr>
      <dsp:spPr>
        <a:xfrm>
          <a:off x="4120763" y="2874774"/>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smtClean="0"/>
            <a:t>Research Group</a:t>
          </a:r>
        </a:p>
      </dsp:txBody>
      <dsp:txXfrm>
        <a:off x="4120763" y="2874774"/>
        <a:ext cx="1362111" cy="435875"/>
      </dsp:txXfrm>
    </dsp:sp>
    <dsp:sp modelId="{55862848-0F2B-4FD5-87E4-295AB09FE651}">
      <dsp:nvSpPr>
        <dsp:cNvPr id="0" name=""/>
        <dsp:cNvSpPr/>
      </dsp:nvSpPr>
      <dsp:spPr>
        <a:xfrm>
          <a:off x="1989059" y="1785085"/>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A97EBF-E7B1-4157-86F4-453A335D4A57}">
      <dsp:nvSpPr>
        <dsp:cNvPr id="0" name=""/>
        <dsp:cNvSpPr/>
      </dsp:nvSpPr>
      <dsp:spPr>
        <a:xfrm>
          <a:off x="1989059" y="1785085"/>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6ACBE-2A89-4517-BBD6-FCD40293CEB1}">
      <dsp:nvSpPr>
        <dsp:cNvPr id="0" name=""/>
        <dsp:cNvSpPr/>
      </dsp:nvSpPr>
      <dsp:spPr>
        <a:xfrm>
          <a:off x="1648531" y="1907675"/>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err="1" smtClean="0"/>
            <a:t>Steering</a:t>
          </a:r>
          <a:r>
            <a:rPr lang="nb-NO" sz="800" kern="1200" dirty="0" smtClean="0"/>
            <a:t> Group</a:t>
          </a:r>
        </a:p>
      </dsp:txBody>
      <dsp:txXfrm>
        <a:off x="1648531" y="1907675"/>
        <a:ext cx="1362111" cy="435875"/>
      </dsp:txXfrm>
    </dsp:sp>
    <dsp:sp modelId="{36D7626D-B3E1-436E-B465-F0B03A37A664}">
      <dsp:nvSpPr>
        <dsp:cNvPr id="0" name=""/>
        <dsp:cNvSpPr/>
      </dsp:nvSpPr>
      <dsp:spPr>
        <a:xfrm>
          <a:off x="3637213" y="1785085"/>
          <a:ext cx="681055" cy="68105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3031E-44B0-47C9-8F10-0769A33C0E81}">
      <dsp:nvSpPr>
        <dsp:cNvPr id="0" name=""/>
        <dsp:cNvSpPr/>
      </dsp:nvSpPr>
      <dsp:spPr>
        <a:xfrm>
          <a:off x="3637213" y="1785085"/>
          <a:ext cx="681055" cy="68105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55D6F6-92D5-491F-8FB0-552730CA3596}">
      <dsp:nvSpPr>
        <dsp:cNvPr id="0" name=""/>
        <dsp:cNvSpPr/>
      </dsp:nvSpPr>
      <dsp:spPr>
        <a:xfrm>
          <a:off x="3296685" y="1907675"/>
          <a:ext cx="1362111" cy="435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nb-NO" sz="800" kern="1200" dirty="0" err="1" smtClean="0"/>
            <a:t>Patient</a:t>
          </a:r>
          <a:r>
            <a:rPr lang="nb-NO" sz="800" kern="1200" dirty="0" smtClean="0"/>
            <a:t> Partner</a:t>
          </a:r>
        </a:p>
        <a:p>
          <a:pPr lvl="0" algn="ctr" defTabSz="355600">
            <a:lnSpc>
              <a:spcPct val="90000"/>
            </a:lnSpc>
            <a:spcBef>
              <a:spcPct val="0"/>
            </a:spcBef>
            <a:spcAft>
              <a:spcPct val="35000"/>
            </a:spcAft>
          </a:pPr>
          <a:r>
            <a:rPr lang="nb-NO" sz="800" kern="1200" dirty="0" smtClean="0"/>
            <a:t>Sindre Klakegg Bruflot</a:t>
          </a:r>
          <a:endParaRPr lang="nb-NO" sz="800" kern="1200" dirty="0"/>
        </a:p>
      </dsp:txBody>
      <dsp:txXfrm>
        <a:off x="3296685" y="1907675"/>
        <a:ext cx="1362111" cy="43587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0B773-7AC4-4A76-B3E4-7FC5E879E969}" type="datetimeFigureOut">
              <a:rPr lang="nb-NO" smtClean="0"/>
              <a:t>07.03.2022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9EF7F-62D7-487A-A925-39AC98C83704}" type="slidenum">
              <a:rPr lang="nb-NO" smtClean="0"/>
              <a:t>‹#›</a:t>
            </a:fld>
            <a:endParaRPr lang="nb-NO"/>
          </a:p>
        </p:txBody>
      </p:sp>
    </p:spTree>
    <p:extLst>
      <p:ext uri="{BB962C8B-B14F-4D97-AF65-F5344CB8AC3E}">
        <p14:creationId xmlns:p14="http://schemas.microsoft.com/office/powerpoint/2010/main" val="140220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Tusen takk for muligheten til å presentere </a:t>
            </a:r>
            <a:r>
              <a:rPr lang="nb-NO" dirty="0" err="1"/>
              <a:t>CPPain</a:t>
            </a:r>
            <a:r>
              <a:rPr lang="nb-NO" dirty="0"/>
              <a:t>-programmet på årets CP-konferanse! Jeg heter Randi Dovland Andersen og leder dette forskningsprogrammet sammen med Guro L. Andersen. Til daglig jobber jeg i Forskningsavdelingen ved Sykehuset Telemark og har i tillegg en bistilling ved Forskningssenter for </a:t>
            </a:r>
            <a:r>
              <a:rPr lang="nb-NO" dirty="0" err="1"/>
              <a:t>habiliterings</a:t>
            </a:r>
            <a:r>
              <a:rPr lang="nb-NO" dirty="0"/>
              <a:t>- og rehabiliteringstjenester, eller CHARM på Universitetet i Oslo.</a:t>
            </a:r>
            <a:endParaRPr lang="nb-NO" dirty="0"/>
          </a:p>
        </p:txBody>
      </p:sp>
      <p:sp>
        <p:nvSpPr>
          <p:cNvPr id="4" name="Plassholder for lysbildenummer 3"/>
          <p:cNvSpPr>
            <a:spLocks noGrp="1"/>
          </p:cNvSpPr>
          <p:nvPr>
            <p:ph type="sldNum" sz="quarter" idx="10"/>
          </p:nvPr>
        </p:nvSpPr>
        <p:spPr/>
        <p:txBody>
          <a:bodyPr/>
          <a:lstStyle/>
          <a:p>
            <a:fld id="{F8F9EF7F-62D7-487A-A925-39AC98C83704}" type="slidenum">
              <a:rPr lang="nb-NO" smtClean="0"/>
              <a:t>1</a:t>
            </a:fld>
            <a:endParaRPr lang="nb-NO"/>
          </a:p>
        </p:txBody>
      </p:sp>
    </p:spTree>
    <p:extLst>
      <p:ext uri="{BB962C8B-B14F-4D97-AF65-F5344CB8AC3E}">
        <p14:creationId xmlns:p14="http://schemas.microsoft.com/office/powerpoint/2010/main" val="1228583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primære målgruppen for undersøkelsen er barn og unge under 18 år med en CP-diagnose. I Norge har vi rekruttert gjennom </a:t>
            </a:r>
            <a:r>
              <a:rPr lang="nb-NO" dirty="0" err="1"/>
              <a:t>NorCP</a:t>
            </a:r>
            <a:r>
              <a:rPr lang="nb-NO" dirty="0"/>
              <a:t>. Vi inviterer både foreldre og de barna som kan og vil til å svare på undersøkelsen. I tillegg inviterer vi søsken over 12 år til å delta som kontroller. Undersøkelsen som ledes fra Norge, skal også gjennomføres i Sverige, Finland, Canada og Minnesota, USA. I de andre landene kan de ikke rekruttere via et landsdekkende register som </a:t>
            </a:r>
            <a:r>
              <a:rPr lang="nb-NO" dirty="0" err="1"/>
              <a:t>NorCP</a:t>
            </a:r>
            <a:r>
              <a:rPr lang="nb-NO" dirty="0"/>
              <a:t>, så der vil deltakerne bli rekruttert via </a:t>
            </a:r>
            <a:r>
              <a:rPr lang="nb-NO" dirty="0" err="1"/>
              <a:t>habiliteringstjenester</a:t>
            </a:r>
            <a:r>
              <a:rPr lang="nb-NO" dirty="0"/>
              <a:t>, brukerorganisasjoner og sosiale medier. </a:t>
            </a:r>
            <a:endParaRPr lang="nb-NO" dirty="0"/>
          </a:p>
        </p:txBody>
      </p:sp>
      <p:sp>
        <p:nvSpPr>
          <p:cNvPr id="4" name="Plassholder for lysbildenummer 3"/>
          <p:cNvSpPr>
            <a:spLocks noGrp="1"/>
          </p:cNvSpPr>
          <p:nvPr>
            <p:ph type="sldNum" sz="quarter" idx="10"/>
          </p:nvPr>
        </p:nvSpPr>
        <p:spPr/>
        <p:txBody>
          <a:bodyPr/>
          <a:lstStyle/>
          <a:p>
            <a:fld id="{F8F9EF7F-62D7-487A-A925-39AC98C83704}" type="slidenum">
              <a:rPr lang="nb-NO" smtClean="0"/>
              <a:t>10</a:t>
            </a:fld>
            <a:endParaRPr lang="nb-NO"/>
          </a:p>
        </p:txBody>
      </p:sp>
    </p:spTree>
    <p:extLst>
      <p:ext uri="{BB962C8B-B14F-4D97-AF65-F5344CB8AC3E}">
        <p14:creationId xmlns:p14="http://schemas.microsoft.com/office/powerpoint/2010/main" val="2197807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Deltakerne svarer på </a:t>
            </a:r>
            <a:r>
              <a:rPr lang="nb-NO" dirty="0" err="1"/>
              <a:t>CPPain</a:t>
            </a:r>
            <a:r>
              <a:rPr lang="nb-NO" dirty="0"/>
              <a:t> undersøkelsen online og på sitt eget språk. Undersøkelsen omfatter hovedsakelig eksisterende og validerte spørreskjemaer, men der det ikke fantes slike, har forskningsgruppen utviklet egne skjemaer. I tillegg til bakgrunnsinformasjon, dekker spørreskjemaene ulike aspekter ved smerteopplevelsen, håndtering av smerte, smertens påvirkning på funksjon, tanker og følelser om smerte, daglige aktiviteter, mental helse, helserelatert livskvalitet og COVID-19 og smerter. </a:t>
            </a:r>
            <a:endParaRPr lang="nb-NO" dirty="0" smtClean="0"/>
          </a:p>
          <a:p>
            <a:r>
              <a:rPr lang="nb-NO" dirty="0"/>
              <a:t>*</a:t>
            </a:r>
            <a:r>
              <a:rPr lang="nb-NO" dirty="0" smtClean="0"/>
              <a:t>De </a:t>
            </a:r>
            <a:r>
              <a:rPr lang="nb-NO" dirty="0"/>
              <a:t>områdene som dekkes av undersøkelsen samsvarer godt med de aspektene som australske kolleger nylig identifiserte som sentrale for vurdering av kronisk smerte hos barn med CP (Harvey et al., 2021). </a:t>
            </a:r>
            <a:endParaRPr lang="nb-NO" dirty="0" smtClean="0"/>
          </a:p>
          <a:p>
            <a:r>
              <a:rPr lang="nb-NO" dirty="0"/>
              <a:t>*</a:t>
            </a:r>
            <a:r>
              <a:rPr lang="nb-NO" dirty="0" err="1" smtClean="0"/>
              <a:t>CPPain</a:t>
            </a:r>
            <a:r>
              <a:rPr lang="nb-NO" dirty="0" smtClean="0"/>
              <a:t> </a:t>
            </a:r>
            <a:r>
              <a:rPr lang="nb-NO" dirty="0"/>
              <a:t>undersøkelsen og utviklingen av den er publisert i en fritt tilgjengelig artikkel i </a:t>
            </a:r>
            <a:r>
              <a:rPr lang="nb-NO" dirty="0" err="1"/>
              <a:t>Paediatric</a:t>
            </a:r>
            <a:r>
              <a:rPr lang="nb-NO" dirty="0"/>
              <a:t> and Neonatal </a:t>
            </a:r>
            <a:r>
              <a:rPr lang="nb-NO" dirty="0" err="1"/>
              <a:t>Pain</a:t>
            </a:r>
            <a:r>
              <a:rPr lang="nb-NO" dirty="0"/>
              <a:t>.</a:t>
            </a:r>
            <a:endParaRPr lang="nb-NO" dirty="0"/>
          </a:p>
        </p:txBody>
      </p:sp>
      <p:sp>
        <p:nvSpPr>
          <p:cNvPr id="4" name="Plassholder for lysbildenummer 3"/>
          <p:cNvSpPr>
            <a:spLocks noGrp="1"/>
          </p:cNvSpPr>
          <p:nvPr>
            <p:ph type="sldNum" sz="quarter" idx="10"/>
          </p:nvPr>
        </p:nvSpPr>
        <p:spPr/>
        <p:txBody>
          <a:bodyPr/>
          <a:lstStyle/>
          <a:p>
            <a:fld id="{F8F9EF7F-62D7-487A-A925-39AC98C83704}" type="slidenum">
              <a:rPr lang="nb-NO" smtClean="0"/>
              <a:t>11</a:t>
            </a:fld>
            <a:endParaRPr lang="nb-NO"/>
          </a:p>
        </p:txBody>
      </p:sp>
    </p:spTree>
    <p:extLst>
      <p:ext uri="{BB962C8B-B14F-4D97-AF65-F5344CB8AC3E}">
        <p14:creationId xmlns:p14="http://schemas.microsoft.com/office/powerpoint/2010/main" val="167723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Den norske undersøkelsen ble avsluttet i august i fjor, mens vi jobber hardt for at de andre landene skal komme i gang i løpet av våren og bli ferdige med sin datainnsamling innen utgangen av 2022.</a:t>
            </a:r>
          </a:p>
          <a:p>
            <a:r>
              <a:rPr lang="nb-NO" dirty="0"/>
              <a:t>Ikke bare har pandemien hindret de andre landene i å komme i gang med undersøkelsen. Vi er ganske sikre på at den også har påvirket de svarene vi har fått inn og det er ikke så rart. Pandemien har medført store belastninger på barn og familier over lang tid, og da er et spørreskjema det siste du bruker krefter på. Derfor er vi ekstra takknemlige for de som har hatt tid og overskudd til å svare. 1689 barn i </a:t>
            </a:r>
            <a:r>
              <a:rPr lang="nb-NO" dirty="0" err="1"/>
              <a:t>NorCP</a:t>
            </a:r>
            <a:r>
              <a:rPr lang="nb-NO" dirty="0"/>
              <a:t> oppfylte kriteriene for inklusjon og nesten 1/3 av disse samtykket til å delta (noe som er en ganske vanlig svarprosent for en spørreundersøkelse). Men så mistet vi mange deltakere. Til tross for 2 påminnelser var det mange som etter å ha samtykket aldri startet på undersøkelsen. For de som startet å fylle den ut var det svært få som ikke fullførte. Vi tror derfor at det er mer situasjonen enn selve undersøkelsen som bidro til det store frafallet. I det norske datamaterialet har vi derfor svar fra 98 barn og unge med CP, 255 foreldre og 23 søsken.</a:t>
            </a:r>
          </a:p>
          <a:p>
            <a:r>
              <a:rPr lang="nb-NO" dirty="0"/>
              <a:t>Vi kommer til å gjennomføre en frafallsanalyse med data fra </a:t>
            </a:r>
            <a:r>
              <a:rPr lang="nb-NO" dirty="0" err="1"/>
              <a:t>NorCP</a:t>
            </a:r>
            <a:r>
              <a:rPr lang="nb-NO" dirty="0"/>
              <a:t> for å se på i hvilken grad de som har svart er representative for gruppen som helhet. Ellers vil analyse av </a:t>
            </a:r>
            <a:r>
              <a:rPr lang="nb-NO" dirty="0" err="1"/>
              <a:t>CPPain</a:t>
            </a:r>
            <a:r>
              <a:rPr lang="nb-NO" dirty="0"/>
              <a:t> dataene måtte vente til vi har data også fra de andre landene</a:t>
            </a:r>
            <a:endParaRPr lang="nb-NO" dirty="0"/>
          </a:p>
        </p:txBody>
      </p:sp>
      <p:sp>
        <p:nvSpPr>
          <p:cNvPr id="4" name="Slide Number Placeholder 3"/>
          <p:cNvSpPr>
            <a:spLocks noGrp="1"/>
          </p:cNvSpPr>
          <p:nvPr>
            <p:ph type="sldNum" sz="quarter" idx="10"/>
          </p:nvPr>
        </p:nvSpPr>
        <p:spPr/>
        <p:txBody>
          <a:bodyPr/>
          <a:lstStyle/>
          <a:p>
            <a:fld id="{F8F9EF7F-62D7-487A-A925-39AC98C83704}" type="slidenum">
              <a:rPr lang="nb-NO" smtClean="0"/>
              <a:t>12</a:t>
            </a:fld>
            <a:endParaRPr lang="nb-NO"/>
          </a:p>
        </p:txBody>
      </p:sp>
    </p:spTree>
    <p:extLst>
      <p:ext uri="{BB962C8B-B14F-4D97-AF65-F5344CB8AC3E}">
        <p14:creationId xmlns:p14="http://schemas.microsoft.com/office/powerpoint/2010/main" val="163745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050" dirty="0"/>
              <a:t>Jeg kan likevel gi dere noen små glimt inn i foreldresvarene der 75% var mødre.</a:t>
            </a:r>
          </a:p>
          <a:p>
            <a:r>
              <a:rPr lang="nb-NO" sz="1050" dirty="0" err="1"/>
              <a:t>Ca</a:t>
            </a:r>
            <a:r>
              <a:rPr lang="nb-NO" sz="1050" dirty="0"/>
              <a:t> halvparten (N=127; 51.6%) oppgav at barnet deres hadde hatt smerter siste dager og like mange (n=126) oppgav at barnet hadde smerter jevnlig. De resultatene jeg beskriver videre er fra de som hadde smerter (N=127). </a:t>
            </a:r>
          </a:p>
          <a:p>
            <a:r>
              <a:rPr lang="nb-NO" sz="1050" dirty="0"/>
              <a:t>Mer enn halvparten (60%) av barna var under 5 år da de begynte å oppleve jevnlige smerter.</a:t>
            </a:r>
          </a:p>
          <a:p>
            <a:r>
              <a:rPr lang="nb-NO" sz="1050" dirty="0"/>
              <a:t>Flest oppgav at barnet hadde smerter i underekstremiteter (ben/kne -59.1%, ankel/fot 44.1%), rygg (29.9%) og mage (27.6%). Disse lokasjonene var også hyppigst angitt som den mest plagsomme smerten. Gjennomsnittlig intensitet av den mest plagsomme smerten på en skala fra 0 til 10 der 0 var «ingen smerter i det hele tatt» og 10 var «Verste smerte noen gang», var 4.9, med et standardavvik på 1.9. 2/3 hadde hatt den mest plagsomme smerten i mer enn 1 år. </a:t>
            </a:r>
          </a:p>
          <a:p>
            <a:r>
              <a:rPr lang="nb-NO" sz="1050" dirty="0"/>
              <a:t>Hos 90% av barna varierte smertene og de hadde gode og dårlige dager. På en dårlig dag var median smerteintensitet </a:t>
            </a:r>
            <a:r>
              <a:rPr lang="nb-NO" sz="1050" dirty="0" smtClean="0"/>
              <a:t>6 </a:t>
            </a:r>
            <a:r>
              <a:rPr lang="nb-NO" sz="1050" dirty="0"/>
              <a:t>(IQR 4-8), mens </a:t>
            </a:r>
            <a:r>
              <a:rPr lang="nb-NO" sz="1050" dirty="0" smtClean="0"/>
              <a:t>den på </a:t>
            </a:r>
            <a:r>
              <a:rPr lang="nb-NO" sz="1050" dirty="0"/>
              <a:t>en god dag var </a:t>
            </a:r>
            <a:r>
              <a:rPr lang="nb-NO" sz="1050" dirty="0" smtClean="0"/>
              <a:t>1 </a:t>
            </a:r>
            <a:r>
              <a:rPr lang="nb-NO" sz="1050" dirty="0"/>
              <a:t>(IQR 0-2). Gjennomsnittlig var forholdet mellom gode og dårlige dager 2 til 1.De siste 10% var mer stabile og hadde jevnt over smerter (MD 3, IQR 2-4).</a:t>
            </a:r>
          </a:p>
          <a:p>
            <a:r>
              <a:rPr lang="nb-NO" sz="1050" dirty="0"/>
              <a:t>På spørsmål om egenhåndtering av smerter var massasje var den metoden flest hadde forsøkt (75%).</a:t>
            </a:r>
          </a:p>
          <a:p>
            <a:r>
              <a:rPr lang="nb-NO" sz="1050" dirty="0"/>
              <a:t>54% hadde brukt medisiner mot smerter de siste fire ukene, hyppigst reseptfrie smertestillende - </a:t>
            </a:r>
            <a:r>
              <a:rPr lang="nb-NO" sz="1050" dirty="0" err="1"/>
              <a:t>paracetamol</a:t>
            </a:r>
            <a:r>
              <a:rPr lang="nb-NO" sz="1050" dirty="0"/>
              <a:t> (67%) og </a:t>
            </a:r>
            <a:r>
              <a:rPr lang="nb-NO" sz="1050" dirty="0" err="1"/>
              <a:t>NSAIDs</a:t>
            </a:r>
            <a:r>
              <a:rPr lang="nb-NO" sz="1050" dirty="0"/>
              <a:t> (38%), midler mot forstoppelse (52%) og midler mot </a:t>
            </a:r>
            <a:r>
              <a:rPr lang="nb-NO" sz="1050" dirty="0" err="1"/>
              <a:t>reflux</a:t>
            </a:r>
            <a:r>
              <a:rPr lang="nb-NO" sz="1050" dirty="0"/>
              <a:t> (32%).</a:t>
            </a:r>
          </a:p>
          <a:p>
            <a:r>
              <a:rPr lang="nb-NO" sz="1050" dirty="0"/>
              <a:t>Smerter påvirket i størst grad generell aktivitet, humør, mobilitet og søvn </a:t>
            </a:r>
          </a:p>
          <a:p>
            <a:r>
              <a:rPr lang="nb-NO" sz="1050" dirty="0"/>
              <a:t>Vi stilte også spørsmål om hvordan pandemien hadde påvirket smertesituasjonen for barn med CP. Disse dataene er samlet inn i løpet av det første året med pandemi. 5% av barna fått mer smerter etter pandemien startet mens for 95% var det ingen endring. 1/3 fikk mindre hjelp mot smerter enn før pandemien (utsatte konsultasjoner og operasjoner). </a:t>
            </a:r>
            <a:endParaRPr lang="nb-NO" sz="1050" dirty="0"/>
          </a:p>
        </p:txBody>
      </p:sp>
      <p:sp>
        <p:nvSpPr>
          <p:cNvPr id="4" name="Slide Number Placeholder 3"/>
          <p:cNvSpPr>
            <a:spLocks noGrp="1"/>
          </p:cNvSpPr>
          <p:nvPr>
            <p:ph type="sldNum" sz="quarter" idx="10"/>
          </p:nvPr>
        </p:nvSpPr>
        <p:spPr/>
        <p:txBody>
          <a:bodyPr/>
          <a:lstStyle/>
          <a:p>
            <a:fld id="{F8F9EF7F-62D7-487A-A925-39AC98C83704}" type="slidenum">
              <a:rPr lang="nb-NO" smtClean="0"/>
              <a:t>13</a:t>
            </a:fld>
            <a:endParaRPr lang="nb-NO" dirty="0"/>
          </a:p>
        </p:txBody>
      </p:sp>
    </p:spTree>
    <p:extLst>
      <p:ext uri="{BB962C8B-B14F-4D97-AF65-F5344CB8AC3E}">
        <p14:creationId xmlns:p14="http://schemas.microsoft.com/office/powerpoint/2010/main" val="255781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Fordi </a:t>
            </a:r>
            <a:r>
              <a:rPr lang="nb-NO" dirty="0" err="1"/>
              <a:t>CPPain</a:t>
            </a:r>
            <a:r>
              <a:rPr lang="nb-NO" dirty="0"/>
              <a:t> undersøkelsen har tatt betydelig lengre tid å gjennomføre enn vi forutså har vi mens vi venter på å få inn alle dataene igangsatt et nytt delprosjekt basert på registerdata fra </a:t>
            </a:r>
            <a:r>
              <a:rPr lang="nb-NO" dirty="0" err="1"/>
              <a:t>NorCP</a:t>
            </a:r>
            <a:r>
              <a:rPr lang="nb-NO" dirty="0"/>
              <a:t>. I dette delprosjektet vil vi beskrive smertesituasjonen for barn med CP i Norge, se på sammenhenger mellom smerter og spastisitet og beskrive hvordan smerter utvikler seg gjennom barne- og ungdomsårene. De smertedataene som finnes i </a:t>
            </a:r>
            <a:r>
              <a:rPr lang="nb-NO" dirty="0" err="1"/>
              <a:t>NorCP</a:t>
            </a:r>
            <a:r>
              <a:rPr lang="nb-NO" dirty="0"/>
              <a:t> er mindre omfattende enn det vi samler inn via </a:t>
            </a:r>
            <a:r>
              <a:rPr lang="nb-NO" dirty="0" err="1"/>
              <a:t>CPPain</a:t>
            </a:r>
            <a:r>
              <a:rPr lang="nb-NO" dirty="0"/>
              <a:t>, men det er viktig å se på dem siden de ikke har blitt oppsummert tidligere.</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14</a:t>
            </a:fld>
            <a:endParaRPr lang="nb-NO"/>
          </a:p>
        </p:txBody>
      </p:sp>
    </p:spTree>
    <p:extLst>
      <p:ext uri="{BB962C8B-B14F-4D97-AF65-F5344CB8AC3E}">
        <p14:creationId xmlns:p14="http://schemas.microsoft.com/office/powerpoint/2010/main" val="204838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Registerstudien </a:t>
            </a:r>
            <a:r>
              <a:rPr lang="nb-NO" dirty="0" smtClean="0"/>
              <a:t>var også </a:t>
            </a:r>
            <a:r>
              <a:rPr lang="nb-NO" dirty="0"/>
              <a:t>viktig å igangsette, </a:t>
            </a:r>
            <a:r>
              <a:rPr lang="nb-NO" dirty="0" smtClean="0"/>
              <a:t>fordi </a:t>
            </a:r>
            <a:r>
              <a:rPr lang="nb-NO" dirty="0"/>
              <a:t>vi har en doktorgradskandidat i </a:t>
            </a:r>
            <a:r>
              <a:rPr lang="nb-NO" dirty="0" err="1"/>
              <a:t>CPPain</a:t>
            </a:r>
            <a:r>
              <a:rPr lang="nb-NO" dirty="0"/>
              <a:t> programmet som venter på </a:t>
            </a:r>
            <a:r>
              <a:rPr lang="nb-NO" dirty="0" err="1"/>
              <a:t>CPPain</a:t>
            </a:r>
            <a:r>
              <a:rPr lang="nb-NO" dirty="0"/>
              <a:t> data. Olav Aga Kildal er lege i spesialisering ved Barne- og ungdomsklinikken, Sykehuset Telemark og ble tatt opp på doktorgradsprogrammet ved Universitetet i Oslo i september 2019. Han skulle i sitt doktorgradsprosjekt primært se på smertens påvirkning på funksjon ved hjelp av data fra </a:t>
            </a:r>
            <a:r>
              <a:rPr lang="nb-NO" dirty="0" err="1"/>
              <a:t>CPPain</a:t>
            </a:r>
            <a:r>
              <a:rPr lang="nb-NO" dirty="0"/>
              <a:t> undersøkelsen, men vi har gjort en endring i prosjektet hans, slik at han begynner med å se på sammenhenger mellom smerter og spastisitet ved hjelp av </a:t>
            </a:r>
            <a:r>
              <a:rPr lang="nb-NO" dirty="0" err="1"/>
              <a:t>NorCP</a:t>
            </a:r>
            <a:r>
              <a:rPr lang="nb-NO" dirty="0"/>
              <a:t>-dataene mens vi venter på at dataene fra </a:t>
            </a:r>
            <a:r>
              <a:rPr lang="nb-NO" dirty="0" err="1"/>
              <a:t>CPPain</a:t>
            </a:r>
            <a:r>
              <a:rPr lang="nb-NO" dirty="0"/>
              <a:t> for de to siste delstudiene blir klare. </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15</a:t>
            </a:fld>
            <a:endParaRPr lang="nb-NO"/>
          </a:p>
        </p:txBody>
      </p:sp>
    </p:spTree>
    <p:extLst>
      <p:ext uri="{BB962C8B-B14F-4D97-AF65-F5344CB8AC3E}">
        <p14:creationId xmlns:p14="http://schemas.microsoft.com/office/powerpoint/2010/main" val="202998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doktorgradsprosjektet Levde erfaringer: Smerter hos barn med cerebral parese har Elisabeth Rønning Rinde intervjuet 15 barn og ungdommer mellom 8 og 17 år med CP og foreldrene deres. Målet med prosjektet er å etablere bedre kunnskap om hvordan barna selv og foreldrene opplever sin situasjon, inkludert hva de opplever å ha av hjelp og støtte når det gjelder å håndtere smertebyrden. Alle data er ferdig innsamlet og intervjuene med barn og ungdommer er ferdig analysert. Elisabeth er </a:t>
            </a:r>
            <a:r>
              <a:rPr lang="nb-NO" dirty="0" err="1"/>
              <a:t>nevropsykolog</a:t>
            </a:r>
            <a:r>
              <a:rPr lang="nb-NO" dirty="0"/>
              <a:t> ved </a:t>
            </a:r>
            <a:r>
              <a:rPr lang="nb-NO" dirty="0" err="1"/>
              <a:t>barnehabiliteringen</a:t>
            </a:r>
            <a:r>
              <a:rPr lang="nb-NO" dirty="0"/>
              <a:t> i Skien. De erfaringen hun har, har vært spesielt viktig for å kunne tilrettelegge intervjusituasjonen når hun snakket med barna. En viktig lærdom er at selv barn med utviklingshemming kunne fortelle mer om sin situasjon enn det vi på forhånd hadde forventet. Elisabeth ble tatt opp på doktorgradsprogrammet ved Universitetet i Oslo i mars 2020. Hun passerte nylig den obligatoriske midtveiskontrollen. </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16</a:t>
            </a:fld>
            <a:endParaRPr lang="nb-NO"/>
          </a:p>
        </p:txBody>
      </p:sp>
    </p:spTree>
    <p:extLst>
      <p:ext uri="{BB962C8B-B14F-4D97-AF65-F5344CB8AC3E}">
        <p14:creationId xmlns:p14="http://schemas.microsoft.com/office/powerpoint/2010/main" val="145182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Sent i desember i fjor fikk vi den gledelige nyheten at et nytt doktorgradsprosjekt innenfor </a:t>
            </a:r>
            <a:r>
              <a:rPr lang="nb-NO" dirty="0" err="1"/>
              <a:t>CPPain</a:t>
            </a:r>
            <a:r>
              <a:rPr lang="nb-NO" dirty="0"/>
              <a:t> programmet hadde fått forskningsmidler fra Helse Sør-Øst! Guro L. Andersen i </a:t>
            </a:r>
            <a:r>
              <a:rPr lang="nb-NO" dirty="0" err="1"/>
              <a:t>NorCP</a:t>
            </a:r>
            <a:r>
              <a:rPr lang="nb-NO" dirty="0"/>
              <a:t> og overlege ved </a:t>
            </a:r>
            <a:r>
              <a:rPr lang="nb-NO" dirty="0" err="1"/>
              <a:t>barnehabiliteringen</a:t>
            </a:r>
            <a:r>
              <a:rPr lang="nb-NO" dirty="0"/>
              <a:t> i Vestfold som dere ser her - er leder for dette del-prosjektet som skal se på nye metoder for å predikere smerter hos barn med alvorlig grad av CP.</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17</a:t>
            </a:fld>
            <a:endParaRPr lang="nb-NO"/>
          </a:p>
        </p:txBody>
      </p:sp>
    </p:spTree>
    <p:extLst>
      <p:ext uri="{BB962C8B-B14F-4D97-AF65-F5344CB8AC3E}">
        <p14:creationId xmlns:p14="http://schemas.microsoft.com/office/powerpoint/2010/main" val="222654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Den påtroppende doktorgradskandidaten, Annette Steen-Hansen </a:t>
            </a:r>
            <a:r>
              <a:rPr lang="nb-NO" dirty="0" err="1"/>
              <a:t>Krøglid</a:t>
            </a:r>
            <a:r>
              <a:rPr lang="nb-NO" dirty="0"/>
              <a:t> er også overlege ved </a:t>
            </a:r>
            <a:r>
              <a:rPr lang="nb-NO" dirty="0" err="1"/>
              <a:t>barnehabiliteringen</a:t>
            </a:r>
            <a:r>
              <a:rPr lang="nb-NO" dirty="0"/>
              <a:t> i Vestfold. Hun jobber nå med søknad om opptak på doktorgradsprogrammet ved Universitetet i Oslo. I dette prosjektet samarbeider vi med </a:t>
            </a:r>
            <a:r>
              <a:rPr lang="nb-NO" dirty="0" err="1"/>
              <a:t>Chantel</a:t>
            </a:r>
            <a:r>
              <a:rPr lang="nb-NO" dirty="0"/>
              <a:t> </a:t>
            </a:r>
            <a:r>
              <a:rPr lang="nb-NO" dirty="0" err="1"/>
              <a:t>Burkitt</a:t>
            </a:r>
            <a:r>
              <a:rPr lang="nb-NO" dirty="0"/>
              <a:t> som er forsker ved Gillette </a:t>
            </a:r>
            <a:r>
              <a:rPr lang="nb-NO" dirty="0" err="1"/>
              <a:t>Childrens</a:t>
            </a:r>
            <a:r>
              <a:rPr lang="nb-NO" dirty="0"/>
              <a:t>’ </a:t>
            </a:r>
            <a:r>
              <a:rPr lang="nb-NO" dirty="0" err="1"/>
              <a:t>Specialty</a:t>
            </a:r>
            <a:r>
              <a:rPr lang="nb-NO" dirty="0"/>
              <a:t> Healthcare i Minnesota og en del av forskningsgruppen i </a:t>
            </a:r>
            <a:r>
              <a:rPr lang="nb-NO" dirty="0" err="1"/>
              <a:t>CPPain</a:t>
            </a:r>
            <a:r>
              <a:rPr lang="nb-NO" dirty="0"/>
              <a:t>. Som en del av doktorgradsløpet skal Annette tilbringe tid hos </a:t>
            </a:r>
            <a:r>
              <a:rPr lang="nb-NO" dirty="0" err="1"/>
              <a:t>Chantel’s</a:t>
            </a:r>
            <a:r>
              <a:rPr lang="nb-NO" dirty="0"/>
              <a:t> forskningsgruppe ved Gillette. Der vil hun lære en spesiell metode de har utviklet for å vurdere smerter hos barn med alvorlige funksjonshemminger og uten talespråk. Planen er at hun deretter skal ta metoden tilbake til Vestfold og til Norge og teste ut anvendeligheten av den i en norsk setting. </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18</a:t>
            </a:fld>
            <a:endParaRPr lang="nb-NO"/>
          </a:p>
        </p:txBody>
      </p:sp>
    </p:spTree>
    <p:extLst>
      <p:ext uri="{BB962C8B-B14F-4D97-AF65-F5344CB8AC3E}">
        <p14:creationId xmlns:p14="http://schemas.microsoft.com/office/powerpoint/2010/main" val="2250117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Forskning er alltid et fellesprosjekt og ikke et sololøp. Derfor har </a:t>
            </a:r>
            <a:r>
              <a:rPr lang="nb-NO" dirty="0" err="1" smtClean="0"/>
              <a:t>CPPain</a:t>
            </a:r>
            <a:r>
              <a:rPr lang="nb-NO" dirty="0" smtClean="0"/>
              <a:t> programmet et bredt sammensatt forskergruppe med ulik bakgrunn og kompetanse fra mange ulike land og organisasjoner. </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19</a:t>
            </a:fld>
            <a:endParaRPr lang="nb-NO"/>
          </a:p>
        </p:txBody>
      </p:sp>
    </p:spTree>
    <p:extLst>
      <p:ext uri="{BB962C8B-B14F-4D97-AF65-F5344CB8AC3E}">
        <p14:creationId xmlns:p14="http://schemas.microsoft.com/office/powerpoint/2010/main" val="311384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er Ulrik og pappaen hans, Jørgen. Ulrik er en aktiv og livsglad gutt som elsker å spille fotball med pappa. Ulrik har spastisk og </a:t>
            </a:r>
            <a:r>
              <a:rPr lang="nb-NO" dirty="0" err="1"/>
              <a:t>dyskinetisk</a:t>
            </a:r>
            <a:r>
              <a:rPr lang="nb-NO" dirty="0"/>
              <a:t> CP grad IV og han lever med konstante smerter. Familien synes det er vanskelig å tolke smertene til Ulrik og få hjelp til å håndtere dem på en god nok måte. Pappa Jørgen brenner for å forbedre situasjonen for personer som lever med CP og deres familier. Han er med i styret i CP-foreningen i Telemark og i </a:t>
            </a:r>
            <a:r>
              <a:rPr lang="nb-NO" dirty="0" err="1"/>
              <a:t>CPPains</a:t>
            </a:r>
            <a:r>
              <a:rPr lang="nb-NO" dirty="0"/>
              <a:t> brukerpanel.</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2</a:t>
            </a:fld>
            <a:endParaRPr lang="nb-NO"/>
          </a:p>
        </p:txBody>
      </p:sp>
    </p:spTree>
    <p:extLst>
      <p:ext uri="{BB962C8B-B14F-4D97-AF65-F5344CB8AC3E}">
        <p14:creationId xmlns:p14="http://schemas.microsoft.com/office/powerpoint/2010/main" val="2482337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tillegg til de tre </a:t>
            </a:r>
            <a:r>
              <a:rPr lang="nb-NO" dirty="0" err="1"/>
              <a:t>PhD</a:t>
            </a:r>
            <a:r>
              <a:rPr lang="nb-NO" dirty="0"/>
              <a:t>-kandidatene jeg allerede har presentert, har </a:t>
            </a:r>
            <a:r>
              <a:rPr lang="nb-NO" dirty="0" err="1"/>
              <a:t>CPPain</a:t>
            </a:r>
            <a:r>
              <a:rPr lang="nb-NO" dirty="0"/>
              <a:t> en stor forskningsgruppe. Jeg er utdannet sykepleier og har min kliniske erfaring fra nyfødt intensiv og forskningsbakgrunn innenfor smerter hos barn, spesielt vurdering av smerter. Jeg har imidlertid ingen klinisk erfaring fra </a:t>
            </a:r>
            <a:r>
              <a:rPr lang="nb-NO" dirty="0" err="1"/>
              <a:t>habiliteringsfeltet</a:t>
            </a:r>
            <a:r>
              <a:rPr lang="nb-NO" dirty="0"/>
              <a:t> men det har min </a:t>
            </a:r>
            <a:r>
              <a:rPr lang="nb-NO" dirty="0" err="1"/>
              <a:t>medprosjektleder</a:t>
            </a:r>
            <a:r>
              <a:rPr lang="nb-NO" dirty="0"/>
              <a:t> Guro L. Andersen, med lang fartstid som overlege ved </a:t>
            </a:r>
            <a:r>
              <a:rPr lang="nb-NO" dirty="0" err="1"/>
              <a:t>barnehabiliteringen</a:t>
            </a:r>
            <a:r>
              <a:rPr lang="nb-NO" dirty="0"/>
              <a:t> i Vestfold i tillegg til at hun leder </a:t>
            </a:r>
            <a:r>
              <a:rPr lang="nb-NO" dirty="0" err="1"/>
              <a:t>NorCP</a:t>
            </a:r>
            <a:r>
              <a:rPr lang="nb-NO" dirty="0"/>
              <a:t> –det nasjonale CP-registeret - og har bred forskningserfaring innenfor CP-feltet. Vi samarbeider i tillegg tett med seniorforsker Reidun B. Jahnsen, også hun med lang erfaring innenfor CP-feltet når større avgjørelser skal tas. Hver av de andre deltakerne i forskningsgruppen bringer sin unike bakgrunn og erfaring inn i gruppen – enten det er levde erfaringer, temakunnskap om CP, smerter eller en kombinasjon av begge, eller metodekunnskap om ulike forskningsmetoder eller spredning av forskningsresultater. Det er også dedikerte personer i forskningsgruppen som har ansvaret for gjennomføring av </a:t>
            </a:r>
            <a:r>
              <a:rPr lang="nb-NO" dirty="0" err="1"/>
              <a:t>CPPain</a:t>
            </a:r>
            <a:r>
              <a:rPr lang="nb-NO" dirty="0"/>
              <a:t> undersøkelsen i sitt land. Det har også vært viktig for oss å ha med Sindre Klakegg </a:t>
            </a:r>
            <a:r>
              <a:rPr lang="nb-NO" dirty="0" err="1"/>
              <a:t>Bruflot</a:t>
            </a:r>
            <a:r>
              <a:rPr lang="nb-NO" dirty="0"/>
              <a:t> fra CP-foreningen i Telemark som brukerrepresentant i programmet og aktivt medlem av forskningsgruppen. Sammen med et rådgivende brukerpanel som p.t består av to foreldre til barn med CP – Jørgen Thorkildsen og Lisa Holte – har Sindre vært en viktig premissleverandør for å sikre at forskningsprogrammet jobber mot resultater som er relevante og kan gjøre en forskjell!</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20</a:t>
            </a:fld>
            <a:endParaRPr lang="nb-NO"/>
          </a:p>
        </p:txBody>
      </p:sp>
    </p:spTree>
    <p:extLst>
      <p:ext uri="{BB962C8B-B14F-4D97-AF65-F5344CB8AC3E}">
        <p14:creationId xmlns:p14="http://schemas.microsoft.com/office/powerpoint/2010/main" val="53904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vil jeg avlutte med å kort informere om en ny interessegruppe for smerter hos personer med utviklingsforstyrrelser – PIDDSIG - innenfor den internasjonale smerteorganisasjonen – vi ønsker oss flere medlemmer!</a:t>
            </a:r>
          </a:p>
          <a:p>
            <a:endParaRPr lang="nb-NO" dirty="0" smtClean="0"/>
          </a:p>
          <a:p>
            <a:r>
              <a:rPr lang="nb-NO" dirty="0" smtClean="0"/>
              <a:t>Ellers </a:t>
            </a:r>
            <a:r>
              <a:rPr lang="nb-NO" dirty="0"/>
              <a:t>utgis det nå i mars det første spesialnummeret om smerter og utviklingsforstyrrelser hos barn. Vår artikkel om </a:t>
            </a:r>
            <a:r>
              <a:rPr lang="nb-NO" dirty="0" err="1"/>
              <a:t>CPPain</a:t>
            </a:r>
            <a:r>
              <a:rPr lang="nb-NO" dirty="0"/>
              <a:t>-undersøkelsen er en del av dette spesialnummeret som er redigert av </a:t>
            </a:r>
            <a:r>
              <a:rPr lang="nb-NO" dirty="0" err="1"/>
              <a:t>Chantel</a:t>
            </a:r>
            <a:r>
              <a:rPr lang="nb-NO" dirty="0"/>
              <a:t> </a:t>
            </a:r>
            <a:r>
              <a:rPr lang="nb-NO" dirty="0" err="1"/>
              <a:t>Burkitt</a:t>
            </a:r>
            <a:r>
              <a:rPr lang="nb-NO" dirty="0"/>
              <a:t> og Lara </a:t>
            </a:r>
            <a:r>
              <a:rPr lang="nb-NO" dirty="0" err="1"/>
              <a:t>Genik</a:t>
            </a:r>
            <a:r>
              <a:rPr lang="nb-NO" dirty="0"/>
              <a:t>, begge medlemmer av </a:t>
            </a:r>
            <a:r>
              <a:rPr lang="nb-NO" dirty="0" err="1"/>
              <a:t>CPPains</a:t>
            </a:r>
            <a:r>
              <a:rPr lang="nb-NO" dirty="0"/>
              <a:t> forskningsgruppe. Tidsskriftet er Open </a:t>
            </a:r>
            <a:r>
              <a:rPr lang="nb-NO" dirty="0" err="1"/>
              <a:t>access</a:t>
            </a:r>
            <a:r>
              <a:rPr lang="nb-NO" dirty="0"/>
              <a:t> slik at alle artikler er fritt tilgjengelig online. </a:t>
            </a:r>
          </a:p>
          <a:p>
            <a:endParaRPr lang="nb-NO" dirty="0" smtClean="0"/>
          </a:p>
          <a:p>
            <a:r>
              <a:rPr lang="nb-NO" dirty="0" smtClean="0"/>
              <a:t>Følg </a:t>
            </a:r>
            <a:r>
              <a:rPr lang="nb-NO" dirty="0"/>
              <a:t>oss gjerne på </a:t>
            </a:r>
            <a:r>
              <a:rPr lang="nb-NO" dirty="0" err="1"/>
              <a:t>Facebook</a:t>
            </a:r>
            <a:r>
              <a:rPr lang="nb-NO" dirty="0"/>
              <a:t> eller se innom nettsiden vår og takk for oppmerksomheten!</a:t>
            </a:r>
          </a:p>
        </p:txBody>
      </p:sp>
      <p:sp>
        <p:nvSpPr>
          <p:cNvPr id="4" name="Plassholder for lysbildenummer 3"/>
          <p:cNvSpPr>
            <a:spLocks noGrp="1"/>
          </p:cNvSpPr>
          <p:nvPr>
            <p:ph type="sldNum" sz="quarter" idx="10"/>
          </p:nvPr>
        </p:nvSpPr>
        <p:spPr/>
        <p:txBody>
          <a:bodyPr/>
          <a:lstStyle/>
          <a:p>
            <a:fld id="{F8F9EF7F-62D7-487A-A925-39AC98C83704}" type="slidenum">
              <a:rPr lang="nb-NO" smtClean="0"/>
              <a:t>21</a:t>
            </a:fld>
            <a:endParaRPr lang="nb-NO"/>
          </a:p>
        </p:txBody>
      </p:sp>
    </p:spTree>
    <p:extLst>
      <p:ext uri="{BB962C8B-B14F-4D97-AF65-F5344CB8AC3E}">
        <p14:creationId xmlns:p14="http://schemas.microsoft.com/office/powerpoint/2010/main" val="3135302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F9EF7F-62D7-487A-A925-39AC98C83704}" type="slidenum">
              <a:rPr lang="nb-NO" smtClean="0"/>
              <a:t>22</a:t>
            </a:fld>
            <a:endParaRPr lang="nb-NO"/>
          </a:p>
        </p:txBody>
      </p:sp>
    </p:spTree>
    <p:extLst>
      <p:ext uri="{BB962C8B-B14F-4D97-AF65-F5344CB8AC3E}">
        <p14:creationId xmlns:p14="http://schemas.microsoft.com/office/powerpoint/2010/main" val="67233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Ulriks historie er dessverre ikke unik. Barn med CP og foreldrene deres opplever barnets smerter som en betydelig belastning (Allard, 2014). Internasjonale studier har vist at så mange som 3 av 4 barn med CP kan ha smerter (</a:t>
            </a:r>
            <a:r>
              <a:rPr lang="nb-NO" dirty="0" err="1"/>
              <a:t>Novak</a:t>
            </a:r>
            <a:r>
              <a:rPr lang="nb-NO" dirty="0"/>
              <a:t>, 2012). Det betyr at smerter er den vanligste følgetilstanden til CP. Samtidig har smerter fått mye mindre oppmerksomhet enn andre utfordringer som kan følge med en CP-diagnose.</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3</a:t>
            </a:fld>
            <a:endParaRPr lang="nb-NO"/>
          </a:p>
        </p:txBody>
      </p:sp>
    </p:spTree>
    <p:extLst>
      <p:ext uri="{BB962C8B-B14F-4D97-AF65-F5344CB8AC3E}">
        <p14:creationId xmlns:p14="http://schemas.microsoft.com/office/powerpoint/2010/main" val="95503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Smerter er ikke bare den vanligste følgetilstanden til CP; barn med CP har også ofte en kompleks smertesituasjon. Smerter kan oppstå som en konsekvens av CP-skaden, muskel-skjelettproblemer, ulike følgetilstander og ikke minst som følge av smertefulle prosedyrer eller kirurgiske inngrep. </a:t>
            </a:r>
            <a:endParaRPr lang="nb-NO" dirty="0"/>
          </a:p>
        </p:txBody>
      </p:sp>
      <p:sp>
        <p:nvSpPr>
          <p:cNvPr id="4" name="Plassholder for lysbildenummer 3"/>
          <p:cNvSpPr>
            <a:spLocks noGrp="1"/>
          </p:cNvSpPr>
          <p:nvPr>
            <p:ph type="sldNum" sz="quarter" idx="10"/>
          </p:nvPr>
        </p:nvSpPr>
        <p:spPr/>
        <p:txBody>
          <a:bodyPr/>
          <a:lstStyle/>
          <a:p>
            <a:fld id="{64735BC3-2132-43E9-886F-C37D90A0CC53}" type="slidenum">
              <a:rPr lang="nb-NO" smtClean="0"/>
              <a:t>4</a:t>
            </a:fld>
            <a:endParaRPr lang="nb-NO"/>
          </a:p>
        </p:txBody>
      </p:sp>
    </p:spTree>
    <p:extLst>
      <p:ext uri="{BB962C8B-B14F-4D97-AF65-F5344CB8AC3E}">
        <p14:creationId xmlns:p14="http://schemas.microsoft.com/office/powerpoint/2010/main" val="215200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Risikoen for smerter er høyere hos jenter, øker med alderen, alvorlighetsgrad av </a:t>
            </a:r>
            <a:r>
              <a:rPr lang="nb-NO" dirty="0" err="1"/>
              <a:t>CP’en</a:t>
            </a:r>
            <a:r>
              <a:rPr lang="nb-NO" dirty="0"/>
              <a:t> (GMFCS-nivå) og hos de som har </a:t>
            </a:r>
            <a:r>
              <a:rPr lang="nb-NO" dirty="0" err="1"/>
              <a:t>dyskinetisk</a:t>
            </a:r>
            <a:r>
              <a:rPr lang="nb-NO" dirty="0"/>
              <a:t> CP. </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5</a:t>
            </a:fld>
            <a:endParaRPr lang="nb-NO"/>
          </a:p>
        </p:txBody>
      </p:sp>
    </p:spTree>
    <p:extLst>
      <p:ext uri="{BB962C8B-B14F-4D97-AF65-F5344CB8AC3E}">
        <p14:creationId xmlns:p14="http://schemas.microsoft.com/office/powerpoint/2010/main" val="41737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Ubehandlet eller utilstrekkelig behandlet smerte er ikke bare et problem fordi det gjør vondt. Det å leve med smerter forbruker energi og krefter. Smerter påvirker hele livet og kan forringe livskvaliteten til både den som har vondt og familien rundt, for eksempel gjennom å begrense muligheten til å delta i aktiviteter en liker og har glede av. Barnets eller ungdommens smertebyrde er således en kombinasjon av den smerten de opplever OG smertens påvirkning på dagligliv og funksjon, eksemplifisert med dette sitatet fra et intervju med en ung jente med lett CP.</a:t>
            </a:r>
            <a:endParaRPr lang="en-US" dirty="0"/>
          </a:p>
          <a:p>
            <a:r>
              <a:rPr lang="nb-NO" i="1" dirty="0"/>
              <a:t>Jeg tror egentlig det var helt tilbake til januar for et år siden at jeg begynte å kjenne sånne små nye smerter, og så ble det egentlig bare verre og verre fram til sommeren. Og da, i hvert fall den vinteren, så hadde jeg hatt liksom noen perioder hvor jeg var veldig </a:t>
            </a:r>
            <a:r>
              <a:rPr lang="nb-NO" i="1" dirty="0" err="1"/>
              <a:t>uaktiv</a:t>
            </a:r>
            <a:r>
              <a:rPr lang="nb-NO" i="1" dirty="0"/>
              <a:t>, jeg trente ikke noen ting, brukte liksom dagene på å ligge i senga, kom hjem fra skolen og bare gikk og la meg, og kjente at jeg fikk mer og mer vondt. Og prøvde å være med på ting, men som oftest når jeg var med venner så var jeg sammen med de litt, men så dro jeg hjem kanskje etter en halvtime, fordi jeg ikke klarte å holde energien oppe</a:t>
            </a:r>
            <a:r>
              <a:rPr lang="nb-NO" dirty="0"/>
              <a:t>.</a:t>
            </a:r>
            <a:endParaRPr lang="en-US" dirty="0"/>
          </a:p>
          <a:p>
            <a:r>
              <a:rPr lang="nb-NO" dirty="0"/>
              <a:t>Det er viktig å understreke at selv om det er en generell sammenheng mellom grad av CP og risiko for smerter på gruppenivå, kan barn eller ungdommer med lett CP likevel ha betydelige smerter!</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6</a:t>
            </a:fld>
            <a:endParaRPr lang="nb-NO"/>
          </a:p>
        </p:txBody>
      </p:sp>
    </p:spTree>
    <p:extLst>
      <p:ext uri="{BB962C8B-B14F-4D97-AF65-F5344CB8AC3E}">
        <p14:creationId xmlns:p14="http://schemas.microsoft.com/office/powerpoint/2010/main" val="426210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Så for å oppsummere, smerter hos barn med CP er vanlig og de er ofte underbehandlet. Målet med </a:t>
            </a:r>
            <a:r>
              <a:rPr lang="nb-NO" dirty="0" err="1"/>
              <a:t>CPPain</a:t>
            </a:r>
            <a:r>
              <a:rPr lang="nb-NO" dirty="0"/>
              <a:t>-programmet er å redusere den smertebyrden disse barna lever med og visjonen vår er at alle barn og unge som lever med CP skal kunne glede seg over livet uten å være plaget av eller begrenset av smerter. Programmet som startet i 2019 gjennomføres i samarbeid med CP-foreningen, </a:t>
            </a:r>
            <a:r>
              <a:rPr lang="nb-NO" dirty="0" err="1"/>
              <a:t>NorCP</a:t>
            </a:r>
            <a:r>
              <a:rPr lang="nb-NO" dirty="0"/>
              <a:t> og forskere fra inn- og utland. Oppstarten ble finansiert med midler fra en testamentarisk gave etter Skienskvinnen Tordis Elisabeth Dahl. Forskningsprogrammet som var planlagt å skulle vare i 6 år, er fremdeles i kartleggingsfasen, hvor vi søker å beskrive dagens situasjon basert på hva som finnes av eksisterende forskning, en stor spørreundersøkelse og intervjuer med barn, ungdommer, foreldre og helsepersonell. Et forbedringsprosjekt skal utvikles med en nedenfra- og-opp-tilnærming. Vi mener at det er barn og unge med CP og deres foreldre som best vet hvor skoen trykker og derfor må være helt sentrale både i planlegging, utvikling, gjennomføring og evaluering av forbedringstiltak. Vi planlegger å systematisk evaluere både effekten av tiltakene og prosjektgjennomføringen. Sistnevnte er sentralt for å kunne overføre kunnskap og erfaringer ut over de som deltar i intervensjonen. Fordi ting tar lengre tid enn en tror, ikke minst fordi vi de siste par årene har hatt en pandemi, regner vi med at sluttdatoen vil bli betydelig utsatt.</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7</a:t>
            </a:fld>
            <a:endParaRPr lang="nb-NO"/>
          </a:p>
        </p:txBody>
      </p:sp>
    </p:spTree>
    <p:extLst>
      <p:ext uri="{BB962C8B-B14F-4D97-AF65-F5344CB8AC3E}">
        <p14:creationId xmlns:p14="http://schemas.microsoft.com/office/powerpoint/2010/main" val="23051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meg først si noen få ord om hvorfor vi bruker tid på kartlegging. Det finnes allerede noen spørreundersøkelser men de har i hovedsak undersøkt hvor mange som har vondt, eventuelt hvor vondt de har og hvor de har vondt. Personer med CP er en heterogen gruppe og forskjeller mellom studiene, blant annet hvem som har vært inkludert har bidratt til at resultatene varierer mye. Det er også få studier som har undersøkt erfaringene barn med CP og foreldrene deres har med smerter. Det er også sånn at smerter er et komplekst fenomen som det er vanskelig å redusere til et enkelt mål på intensitet eller hvor vondt det gjør. En kollega har sammenlignet det med å gå på konsert med et symfoniorkester og når du etterpå blir spurt om hvordan konserten var – svarer du at musikerne spilte høyt….</a:t>
            </a:r>
            <a:endParaRPr lang="nb-NO" dirty="0"/>
          </a:p>
        </p:txBody>
      </p:sp>
      <p:sp>
        <p:nvSpPr>
          <p:cNvPr id="4" name="Plassholder for lysbildenummer 3"/>
          <p:cNvSpPr>
            <a:spLocks noGrp="1"/>
          </p:cNvSpPr>
          <p:nvPr>
            <p:ph type="sldNum" sz="quarter" idx="10"/>
          </p:nvPr>
        </p:nvSpPr>
        <p:spPr/>
        <p:txBody>
          <a:bodyPr/>
          <a:lstStyle/>
          <a:p>
            <a:fld id="{64735BC3-2132-43E9-886F-C37D90A0CC53}" type="slidenum">
              <a:rPr lang="nb-NO" smtClean="0"/>
              <a:t>8</a:t>
            </a:fld>
            <a:endParaRPr lang="nb-NO"/>
          </a:p>
        </p:txBody>
      </p:sp>
    </p:spTree>
    <p:extLst>
      <p:ext uri="{BB962C8B-B14F-4D97-AF65-F5344CB8AC3E}">
        <p14:creationId xmlns:p14="http://schemas.microsoft.com/office/powerpoint/2010/main" val="276489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Målet med </a:t>
            </a:r>
            <a:r>
              <a:rPr lang="nb-NO" dirty="0" err="1" smtClean="0"/>
              <a:t>CPPain</a:t>
            </a:r>
            <a:r>
              <a:rPr lang="nb-NO" dirty="0" smtClean="0"/>
              <a:t>-undersøkelsen er </a:t>
            </a:r>
            <a:r>
              <a:rPr lang="nb-NO" dirty="0"/>
              <a:t>å beskrive smertebyrden for barn og unge med CP, på tvers av ulike funksjonsnivåer og CP-</a:t>
            </a:r>
            <a:r>
              <a:rPr lang="nb-NO" dirty="0" err="1"/>
              <a:t>subtyper</a:t>
            </a:r>
            <a:r>
              <a:rPr lang="nb-NO" dirty="0"/>
              <a:t> og utforske ulike sammenhenger. Videre vil vi se på hvordan smerter håndteres i dag og tilgang til smertebehandling</a:t>
            </a:r>
            <a:endParaRPr lang="en-US" dirty="0"/>
          </a:p>
        </p:txBody>
      </p:sp>
      <p:sp>
        <p:nvSpPr>
          <p:cNvPr id="4" name="Slide Number Placeholder 3"/>
          <p:cNvSpPr>
            <a:spLocks noGrp="1"/>
          </p:cNvSpPr>
          <p:nvPr>
            <p:ph type="sldNum" sz="quarter" idx="10"/>
          </p:nvPr>
        </p:nvSpPr>
        <p:spPr/>
        <p:txBody>
          <a:bodyPr/>
          <a:lstStyle/>
          <a:p>
            <a:fld id="{F8F9EF7F-62D7-487A-A925-39AC98C83704}" type="slidenum">
              <a:rPr lang="nb-NO" smtClean="0"/>
              <a:t>9</a:t>
            </a:fld>
            <a:endParaRPr lang="nb-NO"/>
          </a:p>
        </p:txBody>
      </p:sp>
    </p:spTree>
    <p:extLst>
      <p:ext uri="{BB962C8B-B14F-4D97-AF65-F5344CB8AC3E}">
        <p14:creationId xmlns:p14="http://schemas.microsoft.com/office/powerpoint/2010/main" val="3927172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gradFill>
          <a:gsLst>
            <a:gs pos="0">
              <a:schemeClr val="bg1"/>
            </a:gs>
            <a:gs pos="100000">
              <a:srgbClr val="4F81BD"/>
            </a:gs>
          </a:gsLst>
          <a:lin ang="16200000" scaled="0"/>
        </a:gra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lvl1pPr>
              <a:defRPr>
                <a:latin typeface="Cambria" pitchFamily="18" charset="0"/>
              </a:defRPr>
            </a:lvl1pPr>
          </a:lstStyle>
          <a:p>
            <a:r>
              <a:rPr lang="nb-NO"/>
              <a:t>Klikk for å redigere tittelstil</a:t>
            </a:r>
            <a:endParaRPr lang="nb-NO" dirty="0"/>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atin typeface="Cambria"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lvl1pPr>
          </a:lstStyle>
          <a:p>
            <a:pPr>
              <a:defRPr/>
            </a:pPr>
            <a:endParaRPr lang="en-US" altLang="en-US"/>
          </a:p>
        </p:txBody>
      </p:sp>
      <p:sp>
        <p:nvSpPr>
          <p:cNvPr id="5" name="Plassholder for bunntekst 4"/>
          <p:cNvSpPr>
            <a:spLocks noGrp="1"/>
          </p:cNvSpPr>
          <p:nvPr>
            <p:ph type="ftr" sz="quarter" idx="11"/>
          </p:nvPr>
        </p:nvSpPr>
        <p:spPr/>
        <p:txBody>
          <a:bodyPr/>
          <a:lstStyle>
            <a:lvl1pPr>
              <a:defRPr/>
            </a:lvl1pPr>
          </a:lstStyle>
          <a:p>
            <a:pPr>
              <a:defRPr/>
            </a:pPr>
            <a:endParaRPr lang="en-US" altLang="en-US"/>
          </a:p>
        </p:txBody>
      </p:sp>
      <p:sp>
        <p:nvSpPr>
          <p:cNvPr id="6" name="Plassholder for lysbildenummer 5"/>
          <p:cNvSpPr>
            <a:spLocks noGrp="1"/>
          </p:cNvSpPr>
          <p:nvPr>
            <p:ph type="sldNum" sz="quarter" idx="12"/>
          </p:nvPr>
        </p:nvSpPr>
        <p:spPr/>
        <p:txBody>
          <a:bodyPr/>
          <a:lstStyle>
            <a:lvl1pPr>
              <a:defRPr/>
            </a:lvl1pPr>
          </a:lstStyle>
          <a:p>
            <a:pPr>
              <a:defRPr/>
            </a:pPr>
            <a:fld id="{9922B5AA-EC1E-4DB4-A9C4-D56517F377AE}" type="slidenum">
              <a:rPr lang="en-US" altLang="en-US"/>
              <a:pPr>
                <a:defRPr/>
              </a:pPr>
              <a:t>‹#›</a:t>
            </a:fld>
            <a:endParaRPr lang="en-US" altLang="en-US" sz="1400"/>
          </a:p>
        </p:txBody>
      </p:sp>
      <p:pic>
        <p:nvPicPr>
          <p:cNvPr id="7" name="Picture 10" descr="symbol.png"/>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l="41312" t="43089" r="1065" b="194"/>
          <a:stretch/>
        </p:blipFill>
        <p:spPr>
          <a:xfrm rot="10800000">
            <a:off x="8048997" y="3799643"/>
            <a:ext cx="4143004" cy="3058357"/>
          </a:xfrm>
          <a:prstGeom prst="rect">
            <a:avLst/>
          </a:prstGeom>
        </p:spPr>
      </p:pic>
    </p:spTree>
    <p:extLst>
      <p:ext uri="{BB962C8B-B14F-4D97-AF65-F5344CB8AC3E}">
        <p14:creationId xmlns:p14="http://schemas.microsoft.com/office/powerpoint/2010/main" val="194782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pPr>
              <a:defRPr/>
            </a:pPr>
            <a:endParaRPr lang="en-US" altLang="en-US"/>
          </a:p>
        </p:txBody>
      </p:sp>
      <p:sp>
        <p:nvSpPr>
          <p:cNvPr id="5" name="Plassholder for bunntekst 4"/>
          <p:cNvSpPr>
            <a:spLocks noGrp="1"/>
          </p:cNvSpPr>
          <p:nvPr>
            <p:ph type="ftr" sz="quarter" idx="11"/>
          </p:nvPr>
        </p:nvSpPr>
        <p:spPr/>
        <p:txBody>
          <a:bodyPr/>
          <a:lstStyle>
            <a:lvl1pPr>
              <a:defRPr/>
            </a:lvl1pPr>
          </a:lstStyle>
          <a:p>
            <a:pPr>
              <a:defRPr/>
            </a:pPr>
            <a:endParaRPr lang="en-US" altLang="en-US"/>
          </a:p>
        </p:txBody>
      </p:sp>
      <p:sp>
        <p:nvSpPr>
          <p:cNvPr id="6" name="Plassholder for lysbildenummer 5"/>
          <p:cNvSpPr>
            <a:spLocks noGrp="1"/>
          </p:cNvSpPr>
          <p:nvPr>
            <p:ph type="sldNum" sz="quarter" idx="12"/>
          </p:nvPr>
        </p:nvSpPr>
        <p:spPr/>
        <p:txBody>
          <a:bodyPr/>
          <a:lstStyle>
            <a:lvl1pPr>
              <a:defRPr/>
            </a:lvl1pPr>
          </a:lstStyle>
          <a:p>
            <a:pPr>
              <a:defRPr/>
            </a:pPr>
            <a:fld id="{FD06CD4D-7C58-4D91-995D-47F2862C8BC6}" type="slidenum">
              <a:rPr lang="en-US" altLang="en-US"/>
              <a:pPr>
                <a:defRPr/>
              </a:pPr>
              <a:t>‹#›</a:t>
            </a:fld>
            <a:endParaRPr lang="en-US" altLang="en-US" sz="1400"/>
          </a:p>
        </p:txBody>
      </p:sp>
    </p:spTree>
    <p:extLst>
      <p:ext uri="{BB962C8B-B14F-4D97-AF65-F5344CB8AC3E}">
        <p14:creationId xmlns:p14="http://schemas.microsoft.com/office/powerpoint/2010/main" val="678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686800" y="609600"/>
            <a:ext cx="25908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914400" y="609600"/>
            <a:ext cx="7569200"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pPr>
              <a:defRPr/>
            </a:pPr>
            <a:endParaRPr lang="en-US" altLang="en-US"/>
          </a:p>
        </p:txBody>
      </p:sp>
      <p:sp>
        <p:nvSpPr>
          <p:cNvPr id="5" name="Plassholder for bunntekst 4"/>
          <p:cNvSpPr>
            <a:spLocks noGrp="1"/>
          </p:cNvSpPr>
          <p:nvPr>
            <p:ph type="ftr" sz="quarter" idx="11"/>
          </p:nvPr>
        </p:nvSpPr>
        <p:spPr/>
        <p:txBody>
          <a:bodyPr/>
          <a:lstStyle>
            <a:lvl1pPr>
              <a:defRPr/>
            </a:lvl1pPr>
          </a:lstStyle>
          <a:p>
            <a:pPr>
              <a:defRPr/>
            </a:pPr>
            <a:endParaRPr lang="en-US" altLang="en-US"/>
          </a:p>
        </p:txBody>
      </p:sp>
      <p:sp>
        <p:nvSpPr>
          <p:cNvPr id="6" name="Plassholder for lysbildenummer 5"/>
          <p:cNvSpPr>
            <a:spLocks noGrp="1"/>
          </p:cNvSpPr>
          <p:nvPr>
            <p:ph type="sldNum" sz="quarter" idx="12"/>
          </p:nvPr>
        </p:nvSpPr>
        <p:spPr/>
        <p:txBody>
          <a:bodyPr/>
          <a:lstStyle>
            <a:lvl1pPr>
              <a:defRPr/>
            </a:lvl1pPr>
          </a:lstStyle>
          <a:p>
            <a:pPr>
              <a:defRPr/>
            </a:pPr>
            <a:fld id="{3E0C9A07-C0FF-4E72-9828-56D23A4F9B33}" type="slidenum">
              <a:rPr lang="en-US" altLang="en-US"/>
              <a:pPr>
                <a:defRPr/>
              </a:pPr>
              <a:t>‹#›</a:t>
            </a:fld>
            <a:endParaRPr lang="en-US" altLang="en-US" sz="1400"/>
          </a:p>
        </p:txBody>
      </p:sp>
    </p:spTree>
    <p:extLst>
      <p:ext uri="{BB962C8B-B14F-4D97-AF65-F5344CB8AC3E}">
        <p14:creationId xmlns:p14="http://schemas.microsoft.com/office/powerpoint/2010/main" val="128081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CCF29C6-3C5C-4DE9-81FB-AB326E108222}" type="datetimeFigureOut">
              <a:rPr lang="nb-NO" smtClean="0"/>
              <a:t>07.03.2022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2023849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CCF29C6-3C5C-4DE9-81FB-AB326E108222}" type="datetimeFigureOut">
              <a:rPr lang="nb-NO" smtClean="0"/>
              <a:t>07.03.2022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3533747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6CCF29C6-3C5C-4DE9-81FB-AB326E108222}" type="datetimeFigureOut">
              <a:rPr lang="nb-NO" smtClean="0"/>
              <a:t>07.03.2022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241453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CCF29C6-3C5C-4DE9-81FB-AB326E108222}" type="datetimeFigureOut">
              <a:rPr lang="nb-NO" smtClean="0"/>
              <a:t>07.03.2022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301729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CCF29C6-3C5C-4DE9-81FB-AB326E108222}" type="datetimeFigureOut">
              <a:rPr lang="nb-NO" smtClean="0"/>
              <a:t>07.03.2022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27247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CCF29C6-3C5C-4DE9-81FB-AB326E108222}" type="datetimeFigureOut">
              <a:rPr lang="nb-NO" smtClean="0"/>
              <a:t>07.03.2022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1992836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CCF29C6-3C5C-4DE9-81FB-AB326E108222}" type="datetimeFigureOut">
              <a:rPr lang="nb-NO" smtClean="0"/>
              <a:t>07.03.2022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1540352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6CCF29C6-3C5C-4DE9-81FB-AB326E108222}" type="datetimeFigureOut">
              <a:rPr lang="nb-NO" smtClean="0"/>
              <a:t>07.03.2022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88600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lvl1pPr>
              <a:defRPr/>
            </a:lvl1pPr>
          </a:lstStyle>
          <a:p>
            <a:pPr>
              <a:defRPr/>
            </a:pPr>
            <a:endParaRPr lang="en-US" altLang="en-US"/>
          </a:p>
        </p:txBody>
      </p:sp>
      <p:sp>
        <p:nvSpPr>
          <p:cNvPr id="5" name="Plassholder for bunntekst 4"/>
          <p:cNvSpPr>
            <a:spLocks noGrp="1"/>
          </p:cNvSpPr>
          <p:nvPr>
            <p:ph type="ftr" sz="quarter" idx="11"/>
          </p:nvPr>
        </p:nvSpPr>
        <p:spPr/>
        <p:txBody>
          <a:bodyPr/>
          <a:lstStyle>
            <a:lvl1pPr>
              <a:defRPr/>
            </a:lvl1pPr>
          </a:lstStyle>
          <a:p>
            <a:pPr>
              <a:defRPr/>
            </a:pPr>
            <a:endParaRPr lang="en-US" altLang="en-US"/>
          </a:p>
        </p:txBody>
      </p:sp>
      <p:sp>
        <p:nvSpPr>
          <p:cNvPr id="6" name="Plassholder for lysbildenummer 5"/>
          <p:cNvSpPr>
            <a:spLocks noGrp="1"/>
          </p:cNvSpPr>
          <p:nvPr>
            <p:ph type="sldNum" sz="quarter" idx="12"/>
          </p:nvPr>
        </p:nvSpPr>
        <p:spPr/>
        <p:txBody>
          <a:bodyPr/>
          <a:lstStyle>
            <a:lvl1pPr>
              <a:defRPr/>
            </a:lvl1pPr>
          </a:lstStyle>
          <a:p>
            <a:pPr>
              <a:defRPr/>
            </a:pPr>
            <a:fld id="{3A15DD3E-6169-430E-A06D-966953D6C549}" type="slidenum">
              <a:rPr lang="en-US" altLang="en-US"/>
              <a:pPr>
                <a:defRPr/>
              </a:pPr>
              <a:t>‹#›</a:t>
            </a:fld>
            <a:endParaRPr lang="en-US" altLang="en-US" sz="1400"/>
          </a:p>
        </p:txBody>
      </p:sp>
    </p:spTree>
    <p:extLst>
      <p:ext uri="{BB962C8B-B14F-4D97-AF65-F5344CB8AC3E}">
        <p14:creationId xmlns:p14="http://schemas.microsoft.com/office/powerpoint/2010/main" val="132368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6CCF29C6-3C5C-4DE9-81FB-AB326E108222}" type="datetimeFigureOut">
              <a:rPr lang="nb-NO" smtClean="0"/>
              <a:t>07.03.2022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417106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CCF29C6-3C5C-4DE9-81FB-AB326E108222}" type="datetimeFigureOut">
              <a:rPr lang="nb-NO" smtClean="0"/>
              <a:t>07.03.2022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628732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CCF29C6-3C5C-4DE9-81FB-AB326E108222}" type="datetimeFigureOut">
              <a:rPr lang="nb-NO" smtClean="0"/>
              <a:t>07.03.2022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3164EFC-63BE-421B-AB15-F338138A3D13}" type="slidenum">
              <a:rPr lang="nb-NO" smtClean="0"/>
              <a:t>‹#›</a:t>
            </a:fld>
            <a:endParaRPr lang="nb-NO"/>
          </a:p>
        </p:txBody>
      </p:sp>
    </p:spTree>
    <p:extLst>
      <p:ext uri="{BB962C8B-B14F-4D97-AF65-F5344CB8AC3E}">
        <p14:creationId xmlns:p14="http://schemas.microsoft.com/office/powerpoint/2010/main" val="188824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endParaRPr lang="en-US" altLang="en-US"/>
          </a:p>
        </p:txBody>
      </p:sp>
      <p:sp>
        <p:nvSpPr>
          <p:cNvPr id="5" name="Plassholder for bunntekst 4"/>
          <p:cNvSpPr>
            <a:spLocks noGrp="1"/>
          </p:cNvSpPr>
          <p:nvPr>
            <p:ph type="ftr" sz="quarter" idx="11"/>
          </p:nvPr>
        </p:nvSpPr>
        <p:spPr/>
        <p:txBody>
          <a:bodyPr/>
          <a:lstStyle>
            <a:lvl1pPr>
              <a:defRPr/>
            </a:lvl1pPr>
          </a:lstStyle>
          <a:p>
            <a:pPr>
              <a:defRPr/>
            </a:pPr>
            <a:endParaRPr lang="en-US" altLang="en-US"/>
          </a:p>
        </p:txBody>
      </p:sp>
      <p:sp>
        <p:nvSpPr>
          <p:cNvPr id="6" name="Plassholder for lysbildenummer 5"/>
          <p:cNvSpPr>
            <a:spLocks noGrp="1"/>
          </p:cNvSpPr>
          <p:nvPr>
            <p:ph type="sldNum" sz="quarter" idx="12"/>
          </p:nvPr>
        </p:nvSpPr>
        <p:spPr/>
        <p:txBody>
          <a:bodyPr/>
          <a:lstStyle>
            <a:lvl1pPr>
              <a:defRPr/>
            </a:lvl1pPr>
          </a:lstStyle>
          <a:p>
            <a:pPr>
              <a:defRPr/>
            </a:pPr>
            <a:fld id="{1BAB8421-D306-4030-AB20-E32D3C8EA4F5}" type="slidenum">
              <a:rPr lang="en-US" altLang="en-US"/>
              <a:pPr>
                <a:defRPr/>
              </a:pPr>
              <a:t>‹#›</a:t>
            </a:fld>
            <a:endParaRPr lang="en-US" altLang="en-US" sz="1400"/>
          </a:p>
        </p:txBody>
      </p:sp>
    </p:spTree>
    <p:extLst>
      <p:ext uri="{BB962C8B-B14F-4D97-AF65-F5344CB8AC3E}">
        <p14:creationId xmlns:p14="http://schemas.microsoft.com/office/powerpoint/2010/main" val="243904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vl1pPr>
          </a:lstStyle>
          <a:p>
            <a:pPr>
              <a:defRPr/>
            </a:pPr>
            <a:endParaRPr lang="en-US" altLang="en-US"/>
          </a:p>
        </p:txBody>
      </p:sp>
      <p:sp>
        <p:nvSpPr>
          <p:cNvPr id="6" name="Plassholder for bunntekst 5"/>
          <p:cNvSpPr>
            <a:spLocks noGrp="1"/>
          </p:cNvSpPr>
          <p:nvPr>
            <p:ph type="ftr" sz="quarter" idx="11"/>
          </p:nvPr>
        </p:nvSpPr>
        <p:spPr/>
        <p:txBody>
          <a:bodyPr/>
          <a:lstStyle>
            <a:lvl1pPr>
              <a:defRPr/>
            </a:lvl1pPr>
          </a:lstStyle>
          <a:p>
            <a:pPr>
              <a:defRPr/>
            </a:pPr>
            <a:endParaRPr lang="en-US" altLang="en-US"/>
          </a:p>
        </p:txBody>
      </p:sp>
      <p:sp>
        <p:nvSpPr>
          <p:cNvPr id="7" name="Plassholder for lysbildenummer 6"/>
          <p:cNvSpPr>
            <a:spLocks noGrp="1"/>
          </p:cNvSpPr>
          <p:nvPr>
            <p:ph type="sldNum" sz="quarter" idx="12"/>
          </p:nvPr>
        </p:nvSpPr>
        <p:spPr/>
        <p:txBody>
          <a:bodyPr/>
          <a:lstStyle>
            <a:lvl1pPr>
              <a:defRPr/>
            </a:lvl1pPr>
          </a:lstStyle>
          <a:p>
            <a:pPr>
              <a:defRPr/>
            </a:pPr>
            <a:fld id="{31404557-72E5-4E5F-A33A-E0898CA947E2}" type="slidenum">
              <a:rPr lang="en-US" altLang="en-US"/>
              <a:pPr>
                <a:defRPr/>
              </a:pPr>
              <a:t>‹#›</a:t>
            </a:fld>
            <a:endParaRPr lang="en-US" altLang="en-US" sz="1400"/>
          </a:p>
        </p:txBody>
      </p:sp>
    </p:spTree>
    <p:extLst>
      <p:ext uri="{BB962C8B-B14F-4D97-AF65-F5344CB8AC3E}">
        <p14:creationId xmlns:p14="http://schemas.microsoft.com/office/powerpoint/2010/main" val="37822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36800" y="784800"/>
            <a:ext cx="11323200" cy="1143000"/>
          </a:xfrm>
        </p:spPr>
        <p:txBody>
          <a:bodyPr/>
          <a:lstStyle>
            <a:lvl1pPr>
              <a:defRPr/>
            </a:lvl1pPr>
          </a:lstStyle>
          <a:p>
            <a:r>
              <a:rPr lang="nb-NO"/>
              <a:t>Klikk for å redigere tittelstil</a:t>
            </a:r>
            <a:endParaRPr lang="nb-NO" dirty="0"/>
          </a:p>
        </p:txBody>
      </p:sp>
      <p:sp>
        <p:nvSpPr>
          <p:cNvPr id="3" name="Plassholder for tekst 2"/>
          <p:cNvSpPr>
            <a:spLocks noGrp="1"/>
          </p:cNvSpPr>
          <p:nvPr>
            <p:ph type="body" idx="1"/>
          </p:nvPr>
        </p:nvSpPr>
        <p:spPr>
          <a:xfrm>
            <a:off x="609600" y="19800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674800"/>
            <a:ext cx="5386917" cy="34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193368" y="19800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674800"/>
            <a:ext cx="5389033" cy="34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vl1pPr>
          </a:lstStyle>
          <a:p>
            <a:pPr>
              <a:defRPr/>
            </a:pPr>
            <a:endParaRPr lang="en-US" altLang="en-US"/>
          </a:p>
        </p:txBody>
      </p:sp>
      <p:sp>
        <p:nvSpPr>
          <p:cNvPr id="8" name="Plassholder for bunntekst 7"/>
          <p:cNvSpPr>
            <a:spLocks noGrp="1"/>
          </p:cNvSpPr>
          <p:nvPr>
            <p:ph type="ftr" sz="quarter" idx="11"/>
          </p:nvPr>
        </p:nvSpPr>
        <p:spPr/>
        <p:txBody>
          <a:bodyPr/>
          <a:lstStyle>
            <a:lvl1pPr>
              <a:defRPr/>
            </a:lvl1pPr>
          </a:lstStyle>
          <a:p>
            <a:pPr>
              <a:defRPr/>
            </a:pPr>
            <a:endParaRPr lang="en-US" altLang="en-US"/>
          </a:p>
        </p:txBody>
      </p:sp>
      <p:sp>
        <p:nvSpPr>
          <p:cNvPr id="9" name="Plassholder for lysbildenummer 8"/>
          <p:cNvSpPr>
            <a:spLocks noGrp="1"/>
          </p:cNvSpPr>
          <p:nvPr>
            <p:ph type="sldNum" sz="quarter" idx="12"/>
          </p:nvPr>
        </p:nvSpPr>
        <p:spPr/>
        <p:txBody>
          <a:bodyPr/>
          <a:lstStyle>
            <a:lvl1pPr>
              <a:defRPr/>
            </a:lvl1pPr>
          </a:lstStyle>
          <a:p>
            <a:pPr>
              <a:defRPr/>
            </a:pPr>
            <a:fld id="{61C586B3-0E6D-47CC-895B-5BA67EC1E7C2}" type="slidenum">
              <a:rPr lang="en-US" altLang="en-US"/>
              <a:pPr>
                <a:defRPr/>
              </a:pPr>
              <a:t>‹#›</a:t>
            </a:fld>
            <a:endParaRPr lang="en-US" altLang="en-US" sz="1400"/>
          </a:p>
        </p:txBody>
      </p:sp>
    </p:spTree>
    <p:extLst>
      <p:ext uri="{BB962C8B-B14F-4D97-AF65-F5344CB8AC3E}">
        <p14:creationId xmlns:p14="http://schemas.microsoft.com/office/powerpoint/2010/main" val="39517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pPr>
              <a:defRPr/>
            </a:pPr>
            <a:endParaRPr lang="en-US" altLang="en-US"/>
          </a:p>
        </p:txBody>
      </p:sp>
      <p:sp>
        <p:nvSpPr>
          <p:cNvPr id="4" name="Plassholder for bunntekst 3"/>
          <p:cNvSpPr>
            <a:spLocks noGrp="1"/>
          </p:cNvSpPr>
          <p:nvPr>
            <p:ph type="ftr" sz="quarter" idx="11"/>
          </p:nvPr>
        </p:nvSpPr>
        <p:spPr/>
        <p:txBody>
          <a:bodyPr/>
          <a:lstStyle>
            <a:lvl1pPr>
              <a:defRPr/>
            </a:lvl1pPr>
          </a:lstStyle>
          <a:p>
            <a:pPr>
              <a:defRPr/>
            </a:pPr>
            <a:endParaRPr lang="en-US" altLang="en-US"/>
          </a:p>
        </p:txBody>
      </p:sp>
      <p:sp>
        <p:nvSpPr>
          <p:cNvPr id="5" name="Plassholder for lysbildenummer 4"/>
          <p:cNvSpPr>
            <a:spLocks noGrp="1"/>
          </p:cNvSpPr>
          <p:nvPr>
            <p:ph type="sldNum" sz="quarter" idx="12"/>
          </p:nvPr>
        </p:nvSpPr>
        <p:spPr/>
        <p:txBody>
          <a:bodyPr/>
          <a:lstStyle>
            <a:lvl1pPr>
              <a:defRPr/>
            </a:lvl1pPr>
          </a:lstStyle>
          <a:p>
            <a:pPr>
              <a:defRPr/>
            </a:pPr>
            <a:fld id="{23F8DEB2-D596-4160-B768-B0D370899317}" type="slidenum">
              <a:rPr lang="en-US" altLang="en-US"/>
              <a:pPr>
                <a:defRPr/>
              </a:pPr>
              <a:t>‹#›</a:t>
            </a:fld>
            <a:endParaRPr lang="en-US" altLang="en-US" sz="1400"/>
          </a:p>
        </p:txBody>
      </p:sp>
    </p:spTree>
    <p:extLst>
      <p:ext uri="{BB962C8B-B14F-4D97-AF65-F5344CB8AC3E}">
        <p14:creationId xmlns:p14="http://schemas.microsoft.com/office/powerpoint/2010/main" val="24448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pPr>
              <a:defRPr/>
            </a:pPr>
            <a:endParaRPr lang="en-US" altLang="en-US"/>
          </a:p>
        </p:txBody>
      </p:sp>
      <p:sp>
        <p:nvSpPr>
          <p:cNvPr id="3" name="Plassholder for bunntekst 2"/>
          <p:cNvSpPr>
            <a:spLocks noGrp="1"/>
          </p:cNvSpPr>
          <p:nvPr>
            <p:ph type="ftr" sz="quarter" idx="11"/>
          </p:nvPr>
        </p:nvSpPr>
        <p:spPr/>
        <p:txBody>
          <a:bodyPr/>
          <a:lstStyle>
            <a:lvl1pPr>
              <a:defRPr/>
            </a:lvl1pPr>
          </a:lstStyle>
          <a:p>
            <a:pPr>
              <a:defRPr/>
            </a:pPr>
            <a:endParaRPr lang="en-US" altLang="en-US"/>
          </a:p>
        </p:txBody>
      </p:sp>
      <p:sp>
        <p:nvSpPr>
          <p:cNvPr id="4" name="Plassholder for lysbildenummer 3"/>
          <p:cNvSpPr>
            <a:spLocks noGrp="1"/>
          </p:cNvSpPr>
          <p:nvPr>
            <p:ph type="sldNum" sz="quarter" idx="12"/>
          </p:nvPr>
        </p:nvSpPr>
        <p:spPr/>
        <p:txBody>
          <a:bodyPr/>
          <a:lstStyle>
            <a:lvl1pPr>
              <a:defRPr/>
            </a:lvl1pPr>
          </a:lstStyle>
          <a:p>
            <a:pPr>
              <a:defRPr/>
            </a:pPr>
            <a:fld id="{896FE089-95C3-443F-9ED0-453D83CAB81B}" type="slidenum">
              <a:rPr lang="en-US" altLang="en-US"/>
              <a:pPr>
                <a:defRPr/>
              </a:pPr>
              <a:t>‹#›</a:t>
            </a:fld>
            <a:endParaRPr lang="en-US" altLang="en-US" sz="1400"/>
          </a:p>
        </p:txBody>
      </p:sp>
    </p:spTree>
    <p:extLst>
      <p:ext uri="{BB962C8B-B14F-4D97-AF65-F5344CB8AC3E}">
        <p14:creationId xmlns:p14="http://schemas.microsoft.com/office/powerpoint/2010/main" val="413982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pPr>
              <a:defRPr/>
            </a:pPr>
            <a:endParaRPr lang="en-US" altLang="en-US"/>
          </a:p>
        </p:txBody>
      </p:sp>
      <p:sp>
        <p:nvSpPr>
          <p:cNvPr id="6" name="Plassholder for bunntekst 5"/>
          <p:cNvSpPr>
            <a:spLocks noGrp="1"/>
          </p:cNvSpPr>
          <p:nvPr>
            <p:ph type="ftr" sz="quarter" idx="11"/>
          </p:nvPr>
        </p:nvSpPr>
        <p:spPr/>
        <p:txBody>
          <a:bodyPr/>
          <a:lstStyle>
            <a:lvl1pPr>
              <a:defRPr/>
            </a:lvl1pPr>
          </a:lstStyle>
          <a:p>
            <a:pPr>
              <a:defRPr/>
            </a:pPr>
            <a:endParaRPr lang="en-US" altLang="en-US"/>
          </a:p>
        </p:txBody>
      </p:sp>
      <p:sp>
        <p:nvSpPr>
          <p:cNvPr id="7" name="Plassholder for lysbildenummer 6"/>
          <p:cNvSpPr>
            <a:spLocks noGrp="1"/>
          </p:cNvSpPr>
          <p:nvPr>
            <p:ph type="sldNum" sz="quarter" idx="12"/>
          </p:nvPr>
        </p:nvSpPr>
        <p:spPr/>
        <p:txBody>
          <a:bodyPr/>
          <a:lstStyle>
            <a:lvl1pPr>
              <a:defRPr/>
            </a:lvl1pPr>
          </a:lstStyle>
          <a:p>
            <a:pPr>
              <a:defRPr/>
            </a:pPr>
            <a:fld id="{D4BF5893-95D8-4EAC-90CD-3A82A4159E45}" type="slidenum">
              <a:rPr lang="en-US" altLang="en-US"/>
              <a:pPr>
                <a:defRPr/>
              </a:pPr>
              <a:t>‹#›</a:t>
            </a:fld>
            <a:endParaRPr lang="en-US" altLang="en-US" sz="1400"/>
          </a:p>
        </p:txBody>
      </p:sp>
    </p:spTree>
    <p:extLst>
      <p:ext uri="{BB962C8B-B14F-4D97-AF65-F5344CB8AC3E}">
        <p14:creationId xmlns:p14="http://schemas.microsoft.com/office/powerpoint/2010/main" val="12903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92696"/>
            <a:ext cx="7315200" cy="40348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pPr>
              <a:defRPr/>
            </a:pPr>
            <a:endParaRPr lang="en-US" altLang="en-US"/>
          </a:p>
        </p:txBody>
      </p:sp>
      <p:sp>
        <p:nvSpPr>
          <p:cNvPr id="6" name="Plassholder for bunntekst 5"/>
          <p:cNvSpPr>
            <a:spLocks noGrp="1"/>
          </p:cNvSpPr>
          <p:nvPr>
            <p:ph type="ftr" sz="quarter" idx="11"/>
          </p:nvPr>
        </p:nvSpPr>
        <p:spPr/>
        <p:txBody>
          <a:bodyPr/>
          <a:lstStyle>
            <a:lvl1pPr>
              <a:defRPr/>
            </a:lvl1pPr>
          </a:lstStyle>
          <a:p>
            <a:pPr>
              <a:defRPr/>
            </a:pPr>
            <a:endParaRPr lang="en-US" altLang="en-US"/>
          </a:p>
        </p:txBody>
      </p:sp>
      <p:sp>
        <p:nvSpPr>
          <p:cNvPr id="7" name="Plassholder for lysbildenummer 6"/>
          <p:cNvSpPr>
            <a:spLocks noGrp="1"/>
          </p:cNvSpPr>
          <p:nvPr>
            <p:ph type="sldNum" sz="quarter" idx="12"/>
          </p:nvPr>
        </p:nvSpPr>
        <p:spPr/>
        <p:txBody>
          <a:bodyPr/>
          <a:lstStyle>
            <a:lvl1pPr>
              <a:defRPr/>
            </a:lvl1pPr>
          </a:lstStyle>
          <a:p>
            <a:pPr>
              <a:defRPr/>
            </a:pPr>
            <a:fld id="{2569DEB1-AC29-41BF-AB12-33CB8DF4D8E7}" type="slidenum">
              <a:rPr lang="en-US" altLang="en-US"/>
              <a:pPr>
                <a:defRPr/>
              </a:pPr>
              <a:t>‹#›</a:t>
            </a:fld>
            <a:endParaRPr lang="en-US" altLang="en-US" sz="1400"/>
          </a:p>
        </p:txBody>
      </p:sp>
    </p:spTree>
    <p:extLst>
      <p:ext uri="{BB962C8B-B14F-4D97-AF65-F5344CB8AC3E}">
        <p14:creationId xmlns:p14="http://schemas.microsoft.com/office/powerpoint/2010/main" val="220148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14400" y="785813"/>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en-US"/>
              <a:t>Klikk for å redigere tittelstil</a:t>
            </a:r>
            <a:endParaRPr lang="en-US" altLang="en-US" dirty="0"/>
          </a:p>
        </p:txBody>
      </p:sp>
      <p:sp>
        <p:nvSpPr>
          <p:cNvPr id="1028"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a:t>Klikk for å redigere tekststiler i malen</a:t>
            </a:r>
          </a:p>
          <a:p>
            <a:pPr lvl="1"/>
            <a:r>
              <a:rPr lang="nb-NO" altLang="en-US"/>
              <a:t>Andre nivå</a:t>
            </a:r>
          </a:p>
          <a:p>
            <a:pPr lvl="2"/>
            <a:r>
              <a:rPr lang="nb-NO" altLang="en-US"/>
              <a:t>Tredje nivå</a:t>
            </a:r>
          </a:p>
          <a:p>
            <a:pPr lvl="3"/>
            <a:r>
              <a:rPr lang="nb-NO" altLang="en-US"/>
              <a:t>Fjerde nivå</a:t>
            </a:r>
          </a:p>
          <a:p>
            <a:pPr lvl="4"/>
            <a:r>
              <a:rPr lang="nb-NO" altLang="en-US"/>
              <a:t>Femte nivå</a:t>
            </a:r>
            <a:endParaRPr lang="en-US" altLang="en-US" dirty="0"/>
          </a:p>
        </p:txBody>
      </p:sp>
      <p:sp>
        <p:nvSpPr>
          <p:cNvPr id="3076" name="Rectangle 4"/>
          <p:cNvSpPr>
            <a:spLocks noGrp="1" noChangeArrowheads="1"/>
          </p:cNvSpPr>
          <p:nvPr>
            <p:ph type="dt" sz="half" idx="2"/>
          </p:nvPr>
        </p:nvSpPr>
        <p:spPr bwMode="auto">
          <a:xfrm>
            <a:off x="914400" y="6357600"/>
            <a:ext cx="2540000" cy="36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lvl1pPr>
          </a:lstStyle>
          <a:p>
            <a:pPr>
              <a:defRPr/>
            </a:pPr>
            <a:endParaRPr lang="en-US" altLang="en-US" dirty="0"/>
          </a:p>
        </p:txBody>
      </p:sp>
      <p:sp>
        <p:nvSpPr>
          <p:cNvPr id="3077" name="Rectangle 5"/>
          <p:cNvSpPr>
            <a:spLocks noGrp="1" noChangeArrowheads="1"/>
          </p:cNvSpPr>
          <p:nvPr>
            <p:ph type="ftr" sz="quarter" idx="3"/>
          </p:nvPr>
        </p:nvSpPr>
        <p:spPr bwMode="auto">
          <a:xfrm>
            <a:off x="3759200" y="6357600"/>
            <a:ext cx="4572000" cy="36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lvl1pPr>
          </a:lstStyle>
          <a:p>
            <a:pPr>
              <a:defRPr/>
            </a:pPr>
            <a:endParaRPr lang="en-US" altLang="en-US" dirty="0"/>
          </a:p>
        </p:txBody>
      </p:sp>
      <p:sp>
        <p:nvSpPr>
          <p:cNvPr id="3078" name="Rectangle 6"/>
          <p:cNvSpPr>
            <a:spLocks noGrp="1" noChangeArrowheads="1"/>
          </p:cNvSpPr>
          <p:nvPr>
            <p:ph type="sldNum" sz="quarter" idx="4"/>
          </p:nvPr>
        </p:nvSpPr>
        <p:spPr bwMode="auto">
          <a:xfrm>
            <a:off x="8737600" y="6357600"/>
            <a:ext cx="2540000" cy="36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vl1pPr>
          </a:lstStyle>
          <a:p>
            <a:pPr>
              <a:defRPr/>
            </a:pPr>
            <a:fld id="{72E1CF85-9B85-4356-98BE-2E2C58D7E7F6}" type="slidenum">
              <a:rPr lang="en-US" altLang="en-US"/>
              <a:pPr>
                <a:defRPr/>
              </a:pPr>
              <a:t>‹#›</a:t>
            </a:fld>
            <a:endParaRPr lang="en-US" altLang="en-US"/>
          </a:p>
        </p:txBody>
      </p:sp>
      <p:pic>
        <p:nvPicPr>
          <p:cNvPr id="3" name="Bild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0001" y="360000"/>
            <a:ext cx="4209956" cy="432780"/>
          </a:xfrm>
          <a:prstGeom prst="rect">
            <a:avLst/>
          </a:prstGeom>
        </p:spPr>
      </p:pic>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1" fontAlgn="base" hangingPunct="1">
        <a:spcBef>
          <a:spcPct val="0"/>
        </a:spcBef>
        <a:spcAft>
          <a:spcPct val="0"/>
        </a:spcAft>
        <a:defRPr sz="3600">
          <a:solidFill>
            <a:schemeClr val="tx2"/>
          </a:solidFill>
          <a:latin typeface="Cambria" pitchFamily="18" charset="0"/>
          <a:ea typeface="+mj-ea"/>
          <a:cs typeface="+mj-cs"/>
        </a:defRPr>
      </a:lvl1pPr>
      <a:lvl2pPr algn="ctr" rtl="0" eaLnBrk="1" fontAlgn="base" hangingPunct="1">
        <a:spcBef>
          <a:spcPct val="0"/>
        </a:spcBef>
        <a:spcAft>
          <a:spcPct val="0"/>
        </a:spcAft>
        <a:defRPr sz="3600">
          <a:solidFill>
            <a:schemeClr val="tx2"/>
          </a:solidFill>
          <a:latin typeface="Calibri" pitchFamily="34" charset="0"/>
        </a:defRPr>
      </a:lvl2pPr>
      <a:lvl3pPr algn="ctr" rtl="0" eaLnBrk="1" fontAlgn="base" hangingPunct="1">
        <a:spcBef>
          <a:spcPct val="0"/>
        </a:spcBef>
        <a:spcAft>
          <a:spcPct val="0"/>
        </a:spcAft>
        <a:defRPr sz="3600">
          <a:solidFill>
            <a:schemeClr val="tx2"/>
          </a:solidFill>
          <a:latin typeface="Calibri" pitchFamily="34" charset="0"/>
        </a:defRPr>
      </a:lvl3pPr>
      <a:lvl4pPr algn="ctr" rtl="0" eaLnBrk="1" fontAlgn="base" hangingPunct="1">
        <a:spcBef>
          <a:spcPct val="0"/>
        </a:spcBef>
        <a:spcAft>
          <a:spcPct val="0"/>
        </a:spcAft>
        <a:defRPr sz="3600">
          <a:solidFill>
            <a:schemeClr val="tx2"/>
          </a:solidFill>
          <a:latin typeface="Calibri" pitchFamily="34" charset="0"/>
        </a:defRPr>
      </a:lvl4pPr>
      <a:lvl5pPr algn="ctr"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3600">
          <a:solidFill>
            <a:schemeClr val="tx2"/>
          </a:solidFill>
          <a:latin typeface="Lucida Sans Unicode" pitchFamily="34" charset="0"/>
        </a:defRPr>
      </a:lvl6pPr>
      <a:lvl7pPr marL="914400" algn="ctr" rtl="0" eaLnBrk="1" fontAlgn="base" hangingPunct="1">
        <a:spcBef>
          <a:spcPct val="0"/>
        </a:spcBef>
        <a:spcAft>
          <a:spcPct val="0"/>
        </a:spcAft>
        <a:defRPr sz="3600">
          <a:solidFill>
            <a:schemeClr val="tx2"/>
          </a:solidFill>
          <a:latin typeface="Lucida Sans Unicode" pitchFamily="34" charset="0"/>
        </a:defRPr>
      </a:lvl7pPr>
      <a:lvl8pPr marL="1371600" algn="ctr" rtl="0" eaLnBrk="1" fontAlgn="base" hangingPunct="1">
        <a:spcBef>
          <a:spcPct val="0"/>
        </a:spcBef>
        <a:spcAft>
          <a:spcPct val="0"/>
        </a:spcAft>
        <a:defRPr sz="3600">
          <a:solidFill>
            <a:schemeClr val="tx2"/>
          </a:solidFill>
          <a:latin typeface="Lucida Sans Unicode" pitchFamily="34" charset="0"/>
        </a:defRPr>
      </a:lvl8pPr>
      <a:lvl9pPr marL="1828800" algn="ctr" rtl="0" eaLnBrk="1" fontAlgn="base" hangingPunct="1">
        <a:spcBef>
          <a:spcPct val="0"/>
        </a:spcBef>
        <a:spcAft>
          <a:spcPct val="0"/>
        </a:spcAft>
        <a:defRPr sz="3600">
          <a:solidFill>
            <a:schemeClr val="tx2"/>
          </a:solidFill>
          <a:latin typeface="Lucida Sans Unicode"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Cambria" pitchFamily="18"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Cambria" pitchFamily="18" charset="0"/>
        </a:defRPr>
      </a:lvl2pPr>
      <a:lvl3pPr marL="1143000" indent="-228600" algn="l" rtl="0" eaLnBrk="1" fontAlgn="base" hangingPunct="1">
        <a:spcBef>
          <a:spcPct val="20000"/>
        </a:spcBef>
        <a:spcAft>
          <a:spcPct val="0"/>
        </a:spcAft>
        <a:buChar char="•"/>
        <a:defRPr sz="2000">
          <a:solidFill>
            <a:schemeClr val="tx1"/>
          </a:solidFill>
          <a:latin typeface="Cambria" pitchFamily="18" charset="0"/>
        </a:defRPr>
      </a:lvl3pPr>
      <a:lvl4pPr marL="1600200" indent="-228600" algn="l" rtl="0" eaLnBrk="1" fontAlgn="base" hangingPunct="1">
        <a:spcBef>
          <a:spcPct val="20000"/>
        </a:spcBef>
        <a:spcAft>
          <a:spcPct val="0"/>
        </a:spcAft>
        <a:buChar char="–"/>
        <a:defRPr sz="2000">
          <a:solidFill>
            <a:schemeClr val="tx1"/>
          </a:solidFill>
          <a:latin typeface="Cambria" pitchFamily="18" charset="0"/>
        </a:defRPr>
      </a:lvl4pPr>
      <a:lvl5pPr marL="2057400" indent="-228600" algn="l" rtl="0" eaLnBrk="1" fontAlgn="base" hangingPunct="1">
        <a:spcBef>
          <a:spcPct val="20000"/>
        </a:spcBef>
        <a:spcAft>
          <a:spcPct val="0"/>
        </a:spcAft>
        <a:buChar char="»"/>
        <a:defRPr sz="2000">
          <a:solidFill>
            <a:schemeClr val="tx1"/>
          </a:solidFill>
          <a:latin typeface="Cambria" pitchFamily="18"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F29C6-3C5C-4DE9-81FB-AB326E108222}" type="datetimeFigureOut">
              <a:rPr lang="nb-NO" smtClean="0"/>
              <a:t>07.03.2022</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64EFC-63BE-421B-AB15-F338138A3D13}" type="slidenum">
              <a:rPr lang="nb-NO" smtClean="0"/>
              <a:t>‹#›</a:t>
            </a:fld>
            <a:endParaRPr lang="nb-NO"/>
          </a:p>
        </p:txBody>
      </p:sp>
    </p:spTree>
    <p:extLst>
      <p:ext uri="{BB962C8B-B14F-4D97-AF65-F5344CB8AC3E}">
        <p14:creationId xmlns:p14="http://schemas.microsoft.com/office/powerpoint/2010/main" val="25733076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jpg"/><Relationship Id="rId21" Type="http://schemas.openxmlformats.org/officeDocument/2006/relationships/image" Target="../media/image55.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19.xml"/><Relationship Id="rId16" Type="http://schemas.openxmlformats.org/officeDocument/2006/relationships/image" Target="../media/image50.jpeg"/><Relationship Id="rId20"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6.jpeg"/><Relationship Id="rId10" Type="http://schemas.openxmlformats.org/officeDocument/2006/relationships/image" Target="../media/image44.jp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www.nrk.no/vestfoldogtelemark/ulrik-lever-med-konstante-smerter-1.14271736"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hyperlink" Target="http://www.sthf.no/cppain" TargetMode="External"/><Relationship Id="rId3" Type="http://schemas.openxmlformats.org/officeDocument/2006/relationships/image" Target="../media/image58.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jpg"/><Relationship Id="rId11" Type="http://schemas.openxmlformats.org/officeDocument/2006/relationships/image" Target="../media/image61.png"/><Relationship Id="rId5" Type="http://schemas.openxmlformats.org/officeDocument/2006/relationships/image" Target="../media/image26.png"/><Relationship Id="rId10" Type="http://schemas.openxmlformats.org/officeDocument/2006/relationships/hyperlink" Target="mailto:anrd@sthf.no" TargetMode="External"/><Relationship Id="rId4" Type="http://schemas.openxmlformats.org/officeDocument/2006/relationships/image" Target="../media/image59.png"/><Relationship Id="rId9" Type="http://schemas.openxmlformats.org/officeDocument/2006/relationships/hyperlink" Target="https://www.facebook.com/cppainprogramm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hyperlink" Target="https://www.flickr.com/photos/27102754@N05/2608123006" TargetMode="Externa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glutenfreeliving.com/gluten-free/celiac-disease/non-classic-celiac-more-severe/" TargetMode="External"/><Relationship Id="rId5" Type="http://schemas.openxmlformats.org/officeDocument/2006/relationships/image" Target="../media/image20.png"/><Relationship Id="rId4" Type="http://schemas.openxmlformats.org/officeDocument/2006/relationships/hyperlink" Target="https://www.google.com/url?sa=i&amp;url=https%3A%2F%2Fwww.researchgate.net%2Ffigure%2FTop-Faces-Pain-Scale-Bieri-et-al-1990-scored-0-to-6-Bottom-Faces-Pain_fig1_11914002&amp;psig=AOvVaw3htdFZkFmK-tBbqVlTtMyR&amp;ust=1598519395681000&amp;source=images&amp;cd=vfe&amp;ved=0CAIQjRxqFwoTCNiPk_jCuOsCFQAAAAAdAAAAABA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52396343@N00/6884981838" TargetMode="External"/><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s://creativecommons.org/licenses/by-nc/2.0/?ref=openverse&amp;atype=rich" TargetMode="External"/><Relationship Id="rId4" Type="http://schemas.openxmlformats.org/officeDocument/2006/relationships/hyperlink" Target="https://www.flickr.com/photos/52396343@N0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p:cNvSpPr>
            <a:spLocks noGrp="1"/>
          </p:cNvSpPr>
          <p:nvPr>
            <p:ph type="ctrTitle"/>
          </p:nvPr>
        </p:nvSpPr>
        <p:spPr>
          <a:xfrm>
            <a:off x="933128" y="2924944"/>
            <a:ext cx="10363200" cy="1470025"/>
          </a:xfrm>
        </p:spPr>
        <p:txBody>
          <a:bodyPr/>
          <a:lstStyle/>
          <a:p>
            <a:r>
              <a:rPr lang="nb-NO" sz="6000" dirty="0" err="1" smtClean="0"/>
              <a:t>CPPain</a:t>
            </a:r>
            <a:r>
              <a:rPr lang="nb-NO" sz="6000" dirty="0" smtClean="0"/>
              <a:t> programmet</a:t>
            </a:r>
            <a:endParaRPr lang="nb-NO" sz="6000" dirty="0"/>
          </a:p>
        </p:txBody>
      </p:sp>
      <p:sp>
        <p:nvSpPr>
          <p:cNvPr id="13315" name="Undertittel 2"/>
          <p:cNvSpPr>
            <a:spLocks noGrp="1"/>
          </p:cNvSpPr>
          <p:nvPr>
            <p:ph type="subTitle" idx="1"/>
          </p:nvPr>
        </p:nvSpPr>
        <p:spPr>
          <a:xfrm>
            <a:off x="1847528" y="4653136"/>
            <a:ext cx="8534400" cy="1752600"/>
          </a:xfrm>
        </p:spPr>
        <p:txBody>
          <a:bodyPr/>
          <a:lstStyle/>
          <a:p>
            <a:r>
              <a:rPr lang="nb-NO" dirty="0"/>
              <a:t>Randi Dovland </a:t>
            </a:r>
            <a:r>
              <a:rPr lang="nb-NO" dirty="0" smtClean="0"/>
              <a:t>Andersen</a:t>
            </a:r>
          </a:p>
          <a:p>
            <a:r>
              <a:rPr lang="nb-NO" dirty="0" smtClean="0"/>
              <a:t>Prosjektleder</a:t>
            </a:r>
          </a:p>
          <a:p>
            <a:r>
              <a:rPr lang="nb-NO" sz="1800" dirty="0" smtClean="0"/>
              <a:t>Spesialrådgiver/forsker, Sykehuset Telemark HF</a:t>
            </a:r>
          </a:p>
          <a:p>
            <a:r>
              <a:rPr lang="nb-NO" sz="1800" dirty="0" smtClean="0"/>
              <a:t>Førsteamanuensis, Universitetet i Oslo </a:t>
            </a:r>
            <a:endParaRPr lang="nb-NO" dirty="0"/>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432" y="188640"/>
            <a:ext cx="2043431" cy="22893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CPPain</a:t>
            </a:r>
            <a:r>
              <a:rPr lang="nb-NO" dirty="0" smtClean="0"/>
              <a:t> undersøkelsen - målgruppe</a:t>
            </a:r>
            <a:endParaRPr lang="nb-NO" dirty="0"/>
          </a:p>
        </p:txBody>
      </p:sp>
      <p:sp>
        <p:nvSpPr>
          <p:cNvPr id="3" name="Plassholder for tekst 2"/>
          <p:cNvSpPr>
            <a:spLocks noGrp="1"/>
          </p:cNvSpPr>
          <p:nvPr>
            <p:ph type="body" idx="1"/>
          </p:nvPr>
        </p:nvSpPr>
        <p:spPr/>
        <p:txBody>
          <a:bodyPr/>
          <a:lstStyle/>
          <a:p>
            <a:r>
              <a:rPr lang="nb-NO" dirty="0" err="1" smtClean="0"/>
              <a:t>Detakere</a:t>
            </a:r>
            <a:endParaRPr lang="nb-NO" dirty="0"/>
          </a:p>
        </p:txBody>
      </p:sp>
      <p:sp>
        <p:nvSpPr>
          <p:cNvPr id="4" name="Plassholder for innhold 3"/>
          <p:cNvSpPr>
            <a:spLocks noGrp="1"/>
          </p:cNvSpPr>
          <p:nvPr>
            <p:ph sz="half" idx="2"/>
          </p:nvPr>
        </p:nvSpPr>
        <p:spPr>
          <a:xfrm>
            <a:off x="609600" y="2674800"/>
            <a:ext cx="5583768" cy="3420000"/>
          </a:xfrm>
        </p:spPr>
        <p:txBody>
          <a:bodyPr/>
          <a:lstStyle/>
          <a:p>
            <a:r>
              <a:rPr lang="nb-NO" dirty="0" smtClean="0"/>
              <a:t>Barn og unge &lt; 18 år med en CP diagnose </a:t>
            </a:r>
          </a:p>
          <a:p>
            <a:pPr lvl="1"/>
            <a:r>
              <a:rPr lang="nb-NO" dirty="0" smtClean="0"/>
              <a:t>Foreldre</a:t>
            </a:r>
          </a:p>
          <a:p>
            <a:pPr lvl="1"/>
            <a:r>
              <a:rPr lang="nb-NO" dirty="0" smtClean="0"/>
              <a:t>Barna/ungdommene selv – hvis mulig</a:t>
            </a:r>
          </a:p>
          <a:p>
            <a:pPr lvl="2"/>
            <a:r>
              <a:rPr lang="nb-NO" dirty="0" smtClean="0"/>
              <a:t>Enkel (8-11, eller individuelle behov)</a:t>
            </a:r>
          </a:p>
          <a:p>
            <a:pPr lvl="2"/>
            <a:r>
              <a:rPr lang="nb-NO" dirty="0" smtClean="0"/>
              <a:t>Full versjon (fra 12 år)</a:t>
            </a:r>
          </a:p>
          <a:p>
            <a:pPr lvl="1"/>
            <a:r>
              <a:rPr lang="nb-NO" dirty="0" smtClean="0"/>
              <a:t>Søsken (12-17)(</a:t>
            </a:r>
            <a:r>
              <a:rPr lang="nb-NO" sz="1800" dirty="0" smtClean="0"/>
              <a:t>kontrollgruppe/full versjon) </a:t>
            </a:r>
          </a:p>
          <a:p>
            <a:pPr marL="0" indent="0">
              <a:buNone/>
            </a:pPr>
            <a:endParaRPr lang="nb-NO" dirty="0"/>
          </a:p>
        </p:txBody>
      </p:sp>
      <p:sp>
        <p:nvSpPr>
          <p:cNvPr id="5" name="Plassholder for tekst 4"/>
          <p:cNvSpPr>
            <a:spLocks noGrp="1"/>
          </p:cNvSpPr>
          <p:nvPr>
            <p:ph type="body" sz="quarter" idx="3"/>
          </p:nvPr>
        </p:nvSpPr>
        <p:spPr/>
        <p:txBody>
          <a:bodyPr/>
          <a:lstStyle/>
          <a:p>
            <a:r>
              <a:rPr lang="nb-NO" dirty="0" smtClean="0"/>
              <a:t>Rekruttering og datainnsamling</a:t>
            </a:r>
            <a:endParaRPr lang="nb-NO" dirty="0"/>
          </a:p>
        </p:txBody>
      </p:sp>
      <p:sp>
        <p:nvSpPr>
          <p:cNvPr id="6" name="Plassholder for innhold 5"/>
          <p:cNvSpPr>
            <a:spLocks noGrp="1"/>
          </p:cNvSpPr>
          <p:nvPr>
            <p:ph sz="quarter" idx="4"/>
          </p:nvPr>
        </p:nvSpPr>
        <p:spPr/>
        <p:txBody>
          <a:bodyPr/>
          <a:lstStyle/>
          <a:p>
            <a:r>
              <a:rPr lang="nb-NO" dirty="0"/>
              <a:t>Norge, Canada, Finland, Sverige, USA</a:t>
            </a:r>
          </a:p>
          <a:p>
            <a:pPr lvl="1"/>
            <a:r>
              <a:rPr lang="nb-NO" dirty="0" err="1" smtClean="0"/>
              <a:t>NorCP</a:t>
            </a:r>
            <a:r>
              <a:rPr lang="nb-NO" dirty="0" smtClean="0"/>
              <a:t> (Norge)</a:t>
            </a:r>
          </a:p>
          <a:p>
            <a:pPr lvl="1"/>
            <a:r>
              <a:rPr lang="nb-NO" dirty="0" err="1" smtClean="0"/>
              <a:t>Habiliteringstjenester</a:t>
            </a:r>
            <a:r>
              <a:rPr lang="nb-NO" dirty="0" smtClean="0"/>
              <a:t> / </a:t>
            </a:r>
            <a:r>
              <a:rPr lang="nb-NO" dirty="0" smtClean="0"/>
              <a:t>brukerorganisasjoner / sosiale </a:t>
            </a:r>
            <a:r>
              <a:rPr lang="nb-NO" dirty="0" smtClean="0"/>
              <a:t>medier (øvrige land)</a:t>
            </a:r>
          </a:p>
          <a:p>
            <a:endParaRPr lang="nb-NO" dirty="0" smtClean="0"/>
          </a:p>
          <a:p>
            <a:r>
              <a:rPr lang="nb-NO" dirty="0" smtClean="0"/>
              <a:t>Nettbasert undersøkelse i </a:t>
            </a:r>
            <a:r>
              <a:rPr lang="nb-NO" dirty="0" err="1" smtClean="0"/>
              <a:t>Viedoc</a:t>
            </a:r>
            <a:endParaRPr lang="nb-NO" dirty="0" smtClean="0"/>
          </a:p>
          <a:p>
            <a:pPr lvl="1"/>
            <a:r>
              <a:rPr lang="nb-NO" dirty="0" smtClean="0"/>
              <a:t>Engelsk/norsk/svensk/finsk</a:t>
            </a:r>
          </a:p>
        </p:txBody>
      </p:sp>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3385468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F2F290-972D-464A-8D92-4233DE9481FF}"/>
              </a:ext>
            </a:extLst>
          </p:cNvPr>
          <p:cNvSpPr>
            <a:spLocks noGrp="1"/>
          </p:cNvSpPr>
          <p:nvPr>
            <p:ph type="title"/>
          </p:nvPr>
        </p:nvSpPr>
        <p:spPr/>
        <p:txBody>
          <a:bodyPr/>
          <a:lstStyle/>
          <a:p>
            <a:r>
              <a:rPr lang="nb-NO" dirty="0" smtClean="0"/>
              <a:t> </a:t>
            </a:r>
            <a:r>
              <a:rPr lang="nb-NO" dirty="0" err="1" smtClean="0"/>
              <a:t>CPPain</a:t>
            </a:r>
            <a:r>
              <a:rPr lang="nb-NO" dirty="0" smtClean="0"/>
              <a:t> undersøkelsen - innhold</a:t>
            </a:r>
            <a:endParaRPr lang="nb-NO" sz="3200" dirty="0"/>
          </a:p>
        </p:txBody>
      </p:sp>
      <p:sp>
        <p:nvSpPr>
          <p:cNvPr id="3" name="Plassholder for innhold 2">
            <a:extLst>
              <a:ext uri="{FF2B5EF4-FFF2-40B4-BE49-F238E27FC236}">
                <a16:creationId xmlns:a16="http://schemas.microsoft.com/office/drawing/2014/main" id="{2B46DFB2-5CAB-4AED-8953-E34D058EADE9}"/>
              </a:ext>
            </a:extLst>
          </p:cNvPr>
          <p:cNvSpPr>
            <a:spLocks noGrp="1"/>
          </p:cNvSpPr>
          <p:nvPr>
            <p:ph idx="1"/>
          </p:nvPr>
        </p:nvSpPr>
        <p:spPr/>
        <p:txBody>
          <a:bodyPr/>
          <a:lstStyle/>
          <a:p>
            <a:pPr marL="0" indent="0">
              <a:buNone/>
            </a:pPr>
            <a:endParaRPr lang="en-US" dirty="0" smtClean="0"/>
          </a:p>
          <a:p>
            <a:endParaRPr lang="nb-NO" dirty="0" smtClean="0"/>
          </a:p>
          <a:p>
            <a:endParaRPr lang="nb-NO" dirty="0"/>
          </a:p>
          <a:p>
            <a:pPr marL="0" indent="0">
              <a:buNone/>
            </a:pPr>
            <a:endParaRPr lang="nb-NO" dirty="0"/>
          </a:p>
        </p:txBody>
      </p:sp>
      <p:pic>
        <p:nvPicPr>
          <p:cNvPr id="4" name="Bilde 3"/>
          <p:cNvPicPr>
            <a:picLocks noChangeAspect="1"/>
          </p:cNvPicPr>
          <p:nvPr/>
        </p:nvPicPr>
        <p:blipFill>
          <a:blip r:embed="rId3"/>
          <a:stretch>
            <a:fillRect/>
          </a:stretch>
        </p:blipFill>
        <p:spPr>
          <a:xfrm>
            <a:off x="479376" y="293738"/>
            <a:ext cx="5000343" cy="576064"/>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graphicFrame>
        <p:nvGraphicFramePr>
          <p:cNvPr id="6" name="Tabell 5"/>
          <p:cNvGraphicFramePr>
            <a:graphicFrameLocks noGrp="1"/>
          </p:cNvGraphicFramePr>
          <p:nvPr>
            <p:extLst>
              <p:ext uri="{D42A27DB-BD31-4B8C-83A1-F6EECF244321}">
                <p14:modId xmlns:p14="http://schemas.microsoft.com/office/powerpoint/2010/main" val="3489984297"/>
              </p:ext>
            </p:extLst>
          </p:nvPr>
        </p:nvGraphicFramePr>
        <p:xfrm>
          <a:off x="479376" y="1627776"/>
          <a:ext cx="9793088" cy="4846320"/>
        </p:xfrm>
        <a:graphic>
          <a:graphicData uri="http://schemas.openxmlformats.org/drawingml/2006/table">
            <a:tbl>
              <a:tblPr firstRow="1" bandRow="1">
                <a:tableStyleId>{5C22544A-7EE6-4342-B048-85BDC9FD1C3A}</a:tableStyleId>
              </a:tblPr>
              <a:tblGrid>
                <a:gridCol w="7816220">
                  <a:extLst>
                    <a:ext uri="{9D8B030D-6E8A-4147-A177-3AD203B41FA5}">
                      <a16:colId xmlns:a16="http://schemas.microsoft.com/office/drawing/2014/main" val="2495121654"/>
                    </a:ext>
                  </a:extLst>
                </a:gridCol>
                <a:gridCol w="1976868">
                  <a:extLst>
                    <a:ext uri="{9D8B030D-6E8A-4147-A177-3AD203B41FA5}">
                      <a16:colId xmlns:a16="http://schemas.microsoft.com/office/drawing/2014/main" val="3741967349"/>
                    </a:ext>
                  </a:extLst>
                </a:gridCol>
              </a:tblGrid>
              <a:tr h="314538">
                <a:tc>
                  <a:txBody>
                    <a:bodyPr/>
                    <a:lstStyle/>
                    <a:p>
                      <a:r>
                        <a:rPr lang="nb-NO" dirty="0" smtClean="0"/>
                        <a:t>Dimensjon</a:t>
                      </a:r>
                      <a:endParaRPr lang="nb-NO" dirty="0"/>
                    </a:p>
                  </a:txBody>
                  <a:tcPr/>
                </a:tc>
                <a:tc>
                  <a:txBody>
                    <a:bodyPr/>
                    <a:lstStyle/>
                    <a:p>
                      <a:r>
                        <a:rPr lang="nb-NO" dirty="0" smtClean="0"/>
                        <a:t>Skjema(er)*</a:t>
                      </a:r>
                      <a:endParaRPr lang="nb-NO" dirty="0"/>
                    </a:p>
                  </a:txBody>
                  <a:tcPr/>
                </a:tc>
                <a:extLst>
                  <a:ext uri="{0D108BD9-81ED-4DB2-BD59-A6C34878D82A}">
                    <a16:rowId xmlns:a16="http://schemas.microsoft.com/office/drawing/2014/main" val="3981248604"/>
                  </a:ext>
                </a:extLst>
              </a:tr>
              <a:tr h="550442">
                <a:tc>
                  <a:txBody>
                    <a:bodyPr/>
                    <a:lstStyle/>
                    <a:p>
                      <a:r>
                        <a:rPr lang="en-US" b="1" dirty="0" err="1" smtClean="0"/>
                        <a:t>Smerte</a:t>
                      </a:r>
                      <a:endParaRPr lang="en-US" b="1" dirty="0" smtClean="0"/>
                    </a:p>
                    <a:p>
                      <a:r>
                        <a:rPr lang="en-US" dirty="0" smtClean="0"/>
                        <a:t>(</a:t>
                      </a:r>
                      <a:r>
                        <a:rPr lang="en-US" dirty="0" err="1" smtClean="0"/>
                        <a:t>Historie</a:t>
                      </a:r>
                      <a:r>
                        <a:rPr lang="en-US" dirty="0" smtClean="0"/>
                        <a:t>, </a:t>
                      </a:r>
                      <a:r>
                        <a:rPr lang="en-US" dirty="0" err="1" smtClean="0"/>
                        <a:t>lokasjon</a:t>
                      </a:r>
                      <a:r>
                        <a:rPr lang="en-US" dirty="0" smtClean="0"/>
                        <a:t>(</a:t>
                      </a:r>
                      <a:r>
                        <a:rPr lang="en-US" dirty="0" err="1" smtClean="0"/>
                        <a:t>er</a:t>
                      </a:r>
                      <a:r>
                        <a:rPr lang="en-US" dirty="0" smtClean="0"/>
                        <a:t>), </a:t>
                      </a:r>
                      <a:r>
                        <a:rPr lang="en-US" dirty="0" err="1" smtClean="0"/>
                        <a:t>årsak</a:t>
                      </a:r>
                      <a:r>
                        <a:rPr lang="en-US" dirty="0" smtClean="0"/>
                        <a:t>(</a:t>
                      </a:r>
                      <a:r>
                        <a:rPr lang="en-US" dirty="0" err="1" smtClean="0"/>
                        <a:t>er</a:t>
                      </a:r>
                      <a:r>
                        <a:rPr lang="en-US" dirty="0" smtClean="0"/>
                        <a:t>), </a:t>
                      </a:r>
                      <a:r>
                        <a:rPr lang="en-US" dirty="0" err="1" smtClean="0"/>
                        <a:t>hyppighet</a:t>
                      </a:r>
                      <a:r>
                        <a:rPr lang="en-US" dirty="0" smtClean="0"/>
                        <a:t>, </a:t>
                      </a:r>
                      <a:r>
                        <a:rPr lang="en-US" dirty="0" err="1" smtClean="0"/>
                        <a:t>varighet</a:t>
                      </a:r>
                      <a:r>
                        <a:rPr lang="en-US" dirty="0" smtClean="0"/>
                        <a:t> </a:t>
                      </a:r>
                      <a:r>
                        <a:rPr lang="en-US" dirty="0" err="1" smtClean="0"/>
                        <a:t>og</a:t>
                      </a:r>
                      <a:r>
                        <a:rPr lang="en-US" dirty="0" smtClean="0"/>
                        <a:t> </a:t>
                      </a:r>
                      <a:r>
                        <a:rPr lang="en-US" dirty="0" err="1" smtClean="0"/>
                        <a:t>intensitet</a:t>
                      </a:r>
                      <a:r>
                        <a:rPr lang="en-US" dirty="0" smtClean="0"/>
                        <a:t>)</a:t>
                      </a:r>
                      <a:endParaRPr lang="nb-NO" dirty="0"/>
                    </a:p>
                  </a:txBody>
                  <a:tcPr/>
                </a:tc>
                <a:tc>
                  <a:txBody>
                    <a:bodyPr/>
                    <a:lstStyle/>
                    <a:p>
                      <a:r>
                        <a:rPr lang="nb-NO" baseline="0" dirty="0" err="1" smtClean="0"/>
                        <a:t>mDPI</a:t>
                      </a:r>
                      <a:endParaRPr lang="nb-NO" dirty="0"/>
                    </a:p>
                  </a:txBody>
                  <a:tcPr/>
                </a:tc>
                <a:extLst>
                  <a:ext uri="{0D108BD9-81ED-4DB2-BD59-A6C34878D82A}">
                    <a16:rowId xmlns:a16="http://schemas.microsoft.com/office/drawing/2014/main" val="1057122168"/>
                  </a:ext>
                </a:extLst>
              </a:tr>
              <a:tr h="550442">
                <a:tc>
                  <a:txBody>
                    <a:bodyPr/>
                    <a:lstStyle/>
                    <a:p>
                      <a:r>
                        <a:rPr lang="fr-FR" b="1" dirty="0" err="1" smtClean="0"/>
                        <a:t>Smertebehandling</a:t>
                      </a:r>
                      <a:endParaRPr lang="fr-FR" b="1" dirty="0" smtClean="0"/>
                    </a:p>
                    <a:p>
                      <a:r>
                        <a:rPr lang="fr-FR" dirty="0" smtClean="0"/>
                        <a:t>(</a:t>
                      </a:r>
                      <a:r>
                        <a:rPr lang="fr-FR" dirty="0" err="1" smtClean="0"/>
                        <a:t>Fysisk</a:t>
                      </a:r>
                      <a:r>
                        <a:rPr lang="fr-FR" dirty="0" smtClean="0"/>
                        <a:t>,</a:t>
                      </a:r>
                      <a:r>
                        <a:rPr lang="fr-FR" baseline="0" dirty="0" smtClean="0"/>
                        <a:t> </a:t>
                      </a:r>
                      <a:r>
                        <a:rPr lang="fr-FR" baseline="0" dirty="0" err="1" smtClean="0"/>
                        <a:t>følelsesmessig</a:t>
                      </a:r>
                      <a:r>
                        <a:rPr lang="fr-FR" baseline="0" dirty="0" smtClean="0"/>
                        <a:t> </a:t>
                      </a:r>
                      <a:r>
                        <a:rPr lang="fr-FR" baseline="0" dirty="0" err="1" smtClean="0"/>
                        <a:t>og</a:t>
                      </a:r>
                      <a:r>
                        <a:rPr lang="fr-FR" baseline="0" dirty="0" smtClean="0"/>
                        <a:t> </a:t>
                      </a:r>
                      <a:r>
                        <a:rPr lang="fr-FR" baseline="0" dirty="0" err="1" smtClean="0"/>
                        <a:t>farmakologisk</a:t>
                      </a:r>
                      <a:r>
                        <a:rPr lang="fr-FR" baseline="0" dirty="0" smtClean="0"/>
                        <a:t> – 3-F)</a:t>
                      </a:r>
                      <a:endParaRPr lang="nb-NO" dirty="0"/>
                    </a:p>
                  </a:txBody>
                  <a:tcPr/>
                </a:tc>
                <a:tc>
                  <a:txBody>
                    <a:bodyPr/>
                    <a:lstStyle/>
                    <a:p>
                      <a:r>
                        <a:rPr lang="nb-NO" dirty="0" err="1" smtClean="0"/>
                        <a:t>mDPI</a:t>
                      </a:r>
                      <a:endParaRPr lang="nb-NO" dirty="0" smtClean="0"/>
                    </a:p>
                    <a:p>
                      <a:r>
                        <a:rPr lang="nb-NO" dirty="0" smtClean="0"/>
                        <a:t>RDQ</a:t>
                      </a:r>
                    </a:p>
                  </a:txBody>
                  <a:tcPr/>
                </a:tc>
                <a:extLst>
                  <a:ext uri="{0D108BD9-81ED-4DB2-BD59-A6C34878D82A}">
                    <a16:rowId xmlns:a16="http://schemas.microsoft.com/office/drawing/2014/main" val="1807652641"/>
                  </a:ext>
                </a:extLst>
              </a:tr>
              <a:tr h="314538">
                <a:tc>
                  <a:txBody>
                    <a:bodyPr/>
                    <a:lstStyle/>
                    <a:p>
                      <a:r>
                        <a:rPr lang="en-US" b="1" dirty="0" err="1" smtClean="0"/>
                        <a:t>Smertens</a:t>
                      </a:r>
                      <a:r>
                        <a:rPr lang="en-US" b="1" dirty="0" smtClean="0"/>
                        <a:t> </a:t>
                      </a:r>
                      <a:r>
                        <a:rPr lang="en-US" b="1" dirty="0" err="1" smtClean="0"/>
                        <a:t>påvirkning</a:t>
                      </a:r>
                      <a:r>
                        <a:rPr lang="en-US" b="1" dirty="0" smtClean="0"/>
                        <a:t> </a:t>
                      </a:r>
                      <a:r>
                        <a:rPr lang="en-US" b="1" dirty="0" err="1" smtClean="0"/>
                        <a:t>på</a:t>
                      </a:r>
                      <a:r>
                        <a:rPr lang="en-US" b="1" dirty="0" smtClean="0"/>
                        <a:t> </a:t>
                      </a:r>
                      <a:r>
                        <a:rPr lang="en-US" b="1" dirty="0" err="1" smtClean="0"/>
                        <a:t>funksjon</a:t>
                      </a:r>
                      <a:endParaRPr lang="en-US" b="1" dirty="0" smtClean="0"/>
                    </a:p>
                  </a:txBody>
                  <a:tcPr/>
                </a:tc>
                <a:tc>
                  <a:txBody>
                    <a:bodyPr/>
                    <a:lstStyle/>
                    <a:p>
                      <a:r>
                        <a:rPr lang="nb-NO" dirty="0" err="1" smtClean="0"/>
                        <a:t>mBPI</a:t>
                      </a:r>
                      <a:endParaRPr lang="nb-NO" dirty="0"/>
                    </a:p>
                  </a:txBody>
                  <a:tcPr/>
                </a:tc>
                <a:extLst>
                  <a:ext uri="{0D108BD9-81ED-4DB2-BD59-A6C34878D82A}">
                    <a16:rowId xmlns:a16="http://schemas.microsoft.com/office/drawing/2014/main" val="543203798"/>
                  </a:ext>
                </a:extLst>
              </a:tr>
              <a:tr h="314538">
                <a:tc>
                  <a:txBody>
                    <a:bodyPr/>
                    <a:lstStyle/>
                    <a:p>
                      <a:r>
                        <a:rPr lang="nb-NO" dirty="0" smtClean="0"/>
                        <a:t>Daglige aktiviteter</a:t>
                      </a:r>
                    </a:p>
                  </a:txBody>
                  <a:tcPr/>
                </a:tc>
                <a:tc>
                  <a:txBody>
                    <a:bodyPr/>
                    <a:lstStyle/>
                    <a:p>
                      <a:r>
                        <a:rPr lang="nb-NO" dirty="0" smtClean="0"/>
                        <a:t>CPCHILD</a:t>
                      </a:r>
                      <a:endParaRPr lang="nb-NO" dirty="0"/>
                    </a:p>
                  </a:txBody>
                  <a:tcPr/>
                </a:tc>
                <a:extLst>
                  <a:ext uri="{0D108BD9-81ED-4DB2-BD59-A6C34878D82A}">
                    <a16:rowId xmlns:a16="http://schemas.microsoft.com/office/drawing/2014/main" val="896640514"/>
                  </a:ext>
                </a:extLst>
              </a:tr>
              <a:tr h="314538">
                <a:tc>
                  <a:txBody>
                    <a:bodyPr/>
                    <a:lstStyle/>
                    <a:p>
                      <a:r>
                        <a:rPr lang="nb-NO" dirty="0" smtClean="0"/>
                        <a:t>Mestring (Tanker og følelser om smerte) </a:t>
                      </a:r>
                    </a:p>
                  </a:txBody>
                  <a:tcPr/>
                </a:tc>
                <a:tc>
                  <a:txBody>
                    <a:bodyPr/>
                    <a:lstStyle/>
                    <a:p>
                      <a:r>
                        <a:rPr lang="nb-NO" baseline="0" dirty="0" smtClean="0"/>
                        <a:t>PCS</a:t>
                      </a:r>
                      <a:endParaRPr lang="nb-NO" dirty="0"/>
                    </a:p>
                  </a:txBody>
                  <a:tcPr/>
                </a:tc>
                <a:extLst>
                  <a:ext uri="{0D108BD9-81ED-4DB2-BD59-A6C34878D82A}">
                    <a16:rowId xmlns:a16="http://schemas.microsoft.com/office/drawing/2014/main" val="1204836633"/>
                  </a:ext>
                </a:extLst>
              </a:tr>
              <a:tr h="314538">
                <a:tc>
                  <a:txBody>
                    <a:bodyPr/>
                    <a:lstStyle/>
                    <a:p>
                      <a:r>
                        <a:rPr lang="nb-NO" dirty="0" smtClean="0"/>
                        <a:t>Deltakelse</a:t>
                      </a:r>
                      <a:endParaRPr lang="nb-NO" dirty="0"/>
                    </a:p>
                  </a:txBody>
                  <a:tcPr/>
                </a:tc>
                <a:tc>
                  <a:txBody>
                    <a:bodyPr/>
                    <a:lstStyle/>
                    <a:p>
                      <a:r>
                        <a:rPr lang="nb-NO" dirty="0" smtClean="0"/>
                        <a:t>CASP</a:t>
                      </a:r>
                      <a:endParaRPr lang="nb-NO" dirty="0"/>
                    </a:p>
                  </a:txBody>
                  <a:tcPr/>
                </a:tc>
                <a:extLst>
                  <a:ext uri="{0D108BD9-81ED-4DB2-BD59-A6C34878D82A}">
                    <a16:rowId xmlns:a16="http://schemas.microsoft.com/office/drawing/2014/main" val="1862399591"/>
                  </a:ext>
                </a:extLst>
              </a:tr>
              <a:tr h="314538">
                <a:tc>
                  <a:txBody>
                    <a:bodyPr/>
                    <a:lstStyle/>
                    <a:p>
                      <a:r>
                        <a:rPr lang="en-US" dirty="0" smtClean="0"/>
                        <a:t>Mental </a:t>
                      </a:r>
                      <a:r>
                        <a:rPr lang="en-US" dirty="0" err="1" smtClean="0"/>
                        <a:t>Helse</a:t>
                      </a:r>
                      <a:r>
                        <a:rPr lang="en-US" dirty="0" smtClean="0"/>
                        <a:t> (angst </a:t>
                      </a:r>
                      <a:r>
                        <a:rPr lang="en-US" dirty="0" err="1" smtClean="0"/>
                        <a:t>og</a:t>
                      </a:r>
                      <a:r>
                        <a:rPr lang="en-US" dirty="0" smtClean="0"/>
                        <a:t> </a:t>
                      </a:r>
                      <a:r>
                        <a:rPr lang="en-US" dirty="0" err="1" smtClean="0"/>
                        <a:t>depresjon</a:t>
                      </a:r>
                      <a:r>
                        <a:rPr lang="en-US" dirty="0" smtClean="0"/>
                        <a:t>)</a:t>
                      </a:r>
                    </a:p>
                  </a:txBody>
                  <a:tcPr/>
                </a:tc>
                <a:tc>
                  <a:txBody>
                    <a:bodyPr/>
                    <a:lstStyle/>
                    <a:p>
                      <a:r>
                        <a:rPr lang="nb-NO" dirty="0" smtClean="0"/>
                        <a:t>RCADS-25</a:t>
                      </a:r>
                      <a:endParaRPr lang="nb-NO" dirty="0"/>
                    </a:p>
                  </a:txBody>
                  <a:tcPr/>
                </a:tc>
                <a:extLst>
                  <a:ext uri="{0D108BD9-81ED-4DB2-BD59-A6C34878D82A}">
                    <a16:rowId xmlns:a16="http://schemas.microsoft.com/office/drawing/2014/main" val="4243428075"/>
                  </a:ext>
                </a:extLst>
              </a:tr>
              <a:tr h="314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Helse-relatert</a:t>
                      </a:r>
                      <a:r>
                        <a:rPr lang="en-US" dirty="0" smtClean="0"/>
                        <a:t> </a:t>
                      </a:r>
                      <a:r>
                        <a:rPr lang="en-US" dirty="0" err="1" smtClean="0"/>
                        <a:t>livskvalitet</a:t>
                      </a:r>
                      <a:endParaRPr lang="nb-NO" dirty="0" smtClean="0"/>
                    </a:p>
                  </a:txBody>
                  <a:tcPr/>
                </a:tc>
                <a:tc>
                  <a:txBody>
                    <a:bodyPr/>
                    <a:lstStyle/>
                    <a:p>
                      <a:r>
                        <a:rPr lang="nb-NO" dirty="0" smtClean="0"/>
                        <a:t>KidScreen-10</a:t>
                      </a:r>
                      <a:endParaRPr lang="nb-NO" dirty="0"/>
                    </a:p>
                  </a:txBody>
                  <a:tcPr/>
                </a:tc>
                <a:extLst>
                  <a:ext uri="{0D108BD9-81ED-4DB2-BD59-A6C34878D82A}">
                    <a16:rowId xmlns:a16="http://schemas.microsoft.com/office/drawing/2014/main" val="3850008199"/>
                  </a:ext>
                </a:extLst>
              </a:tr>
              <a:tr h="75055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*Både foreldre- og selv-rapport</a:t>
                      </a:r>
                      <a:r>
                        <a:rPr lang="nb-NO" sz="1200" baseline="0" dirty="0" smtClean="0"/>
                        <a:t>. </a:t>
                      </a:r>
                      <a:r>
                        <a:rPr lang="nb-NO" sz="1200" dirty="0" err="1" smtClean="0"/>
                        <a:t>mDPI</a:t>
                      </a:r>
                      <a:r>
                        <a:rPr lang="nb-NO" sz="1200" dirty="0" smtClean="0"/>
                        <a:t>=</a:t>
                      </a:r>
                      <a:r>
                        <a:rPr lang="nb-NO" sz="1200" dirty="0" err="1" smtClean="0"/>
                        <a:t>Modified</a:t>
                      </a:r>
                      <a:r>
                        <a:rPr lang="nb-NO" sz="1200" dirty="0" smtClean="0"/>
                        <a:t> </a:t>
                      </a:r>
                      <a:r>
                        <a:rPr lang="nb-NO" sz="1200" dirty="0" err="1" smtClean="0"/>
                        <a:t>Dalhousie</a:t>
                      </a:r>
                      <a:r>
                        <a:rPr lang="nb-NO" sz="1200" dirty="0" smtClean="0"/>
                        <a:t> Pain </a:t>
                      </a:r>
                      <a:r>
                        <a:rPr lang="nb-NO" sz="1200" dirty="0" err="1" smtClean="0"/>
                        <a:t>Interview</a:t>
                      </a:r>
                      <a:r>
                        <a:rPr lang="nb-NO" sz="1200" dirty="0" smtClean="0"/>
                        <a:t> (</a:t>
                      </a:r>
                      <a:r>
                        <a:rPr lang="nb-NO" sz="1200" dirty="0" err="1" smtClean="0"/>
                        <a:t>after</a:t>
                      </a:r>
                      <a:r>
                        <a:rPr lang="nb-NO" sz="1200" dirty="0" smtClean="0"/>
                        <a:t> </a:t>
                      </a:r>
                      <a:r>
                        <a:rPr lang="nb-NO" sz="1200" dirty="0" err="1" smtClean="0"/>
                        <a:t>Breau</a:t>
                      </a:r>
                      <a:r>
                        <a:rPr lang="nb-NO" sz="1200" dirty="0" smtClean="0"/>
                        <a:t> et al., 2003);</a:t>
                      </a:r>
                      <a:r>
                        <a:rPr lang="nb-NO" sz="1200" baseline="0" dirty="0" smtClean="0"/>
                        <a:t> RDQ=</a:t>
                      </a:r>
                      <a:r>
                        <a:rPr lang="nb-NO" sz="1200" baseline="0" dirty="0" err="1" smtClean="0"/>
                        <a:t>Researcher-Developed</a:t>
                      </a:r>
                      <a:r>
                        <a:rPr lang="nb-NO" sz="1200" baseline="0" dirty="0" smtClean="0"/>
                        <a:t> </a:t>
                      </a:r>
                      <a:r>
                        <a:rPr lang="nb-NO" sz="1200" baseline="0" dirty="0" err="1" smtClean="0"/>
                        <a:t>Questionnaire</a:t>
                      </a:r>
                      <a:r>
                        <a:rPr lang="nb-NO" sz="1200" baseline="0" dirty="0" smtClean="0"/>
                        <a:t>; </a:t>
                      </a:r>
                      <a:r>
                        <a:rPr lang="nb-NO" sz="1200" baseline="0" dirty="0" err="1" smtClean="0"/>
                        <a:t>mBPI</a:t>
                      </a:r>
                      <a:r>
                        <a:rPr lang="nb-NO" sz="1200" baseline="0" dirty="0" smtClean="0"/>
                        <a:t>=</a:t>
                      </a:r>
                      <a:r>
                        <a:rPr lang="nb-NO" sz="1200" baseline="0" dirty="0" err="1" smtClean="0"/>
                        <a:t>Modified</a:t>
                      </a:r>
                      <a:r>
                        <a:rPr lang="nb-NO" sz="1200" baseline="0" dirty="0" smtClean="0"/>
                        <a:t> </a:t>
                      </a:r>
                      <a:r>
                        <a:rPr lang="nb-NO" sz="1200" baseline="0" dirty="0" err="1" smtClean="0"/>
                        <a:t>Brief</a:t>
                      </a:r>
                      <a:r>
                        <a:rPr lang="nb-NO" sz="1200" baseline="0" dirty="0" smtClean="0"/>
                        <a:t> Pain Inventory (Engel et al., 2009), CPCHILD=</a:t>
                      </a:r>
                      <a:r>
                        <a:rPr lang="en-US" sz="1200" baseline="0" dirty="0" smtClean="0"/>
                        <a:t>The Caregiver Priorities and Child Health Index of Life with Disabilities (Narayanan et al., 2006); PCS=Pain Catastrophizing Scale (</a:t>
                      </a:r>
                      <a:r>
                        <a:rPr lang="en-US" sz="1200" baseline="0" dirty="0" err="1" smtClean="0"/>
                        <a:t>Crombez</a:t>
                      </a:r>
                      <a:r>
                        <a:rPr lang="en-US" sz="1200" baseline="0" dirty="0" smtClean="0"/>
                        <a:t> et al., 2003; Goubert et al., 2006); CASP=Child and Adolescent Scale of Participation (Bedell et al., 2004; McDougall  et al., 2013); RCADS=Revised Children's Anxiety and Depression Scale (</a:t>
                      </a:r>
                      <a:r>
                        <a:rPr lang="en-US" sz="1200" baseline="0" dirty="0" err="1" smtClean="0"/>
                        <a:t>Chorpita</a:t>
                      </a:r>
                      <a:r>
                        <a:rPr lang="en-US" sz="1200" baseline="0" dirty="0" smtClean="0"/>
                        <a:t> et al., 2000; 2005) </a:t>
                      </a:r>
                      <a:endParaRPr lang="nb-NO" dirty="0" smtClean="0"/>
                    </a:p>
                  </a:txBody>
                  <a:tcPr/>
                </a:tc>
                <a:tc hMerge="1">
                  <a:txBody>
                    <a:bodyPr/>
                    <a:lstStyle/>
                    <a:p>
                      <a:endParaRPr lang="nb-NO" dirty="0"/>
                    </a:p>
                  </a:txBody>
                  <a:tcPr/>
                </a:tc>
                <a:extLst>
                  <a:ext uri="{0D108BD9-81ED-4DB2-BD59-A6C34878D82A}">
                    <a16:rowId xmlns:a16="http://schemas.microsoft.com/office/drawing/2014/main" val="2574928846"/>
                  </a:ext>
                </a:extLst>
              </a:tr>
            </a:tbl>
          </a:graphicData>
        </a:graphic>
      </p:graphicFrame>
      <p:pic>
        <p:nvPicPr>
          <p:cNvPr id="7" name="Bilde 3"/>
          <p:cNvPicPr>
            <a:picLocks noChangeAspect="1"/>
          </p:cNvPicPr>
          <p:nvPr/>
        </p:nvPicPr>
        <p:blipFill>
          <a:blip r:embed="rId5"/>
          <a:stretch>
            <a:fillRect/>
          </a:stretch>
        </p:blipFill>
        <p:spPr>
          <a:xfrm>
            <a:off x="1415480" y="1981200"/>
            <a:ext cx="8390737" cy="3862290"/>
          </a:xfrm>
          <a:prstGeom prst="rect">
            <a:avLst/>
          </a:prstGeom>
        </p:spPr>
      </p:pic>
      <p:pic>
        <p:nvPicPr>
          <p:cNvPr id="8" name="Picture 7"/>
          <p:cNvPicPr>
            <a:picLocks noChangeAspect="1"/>
          </p:cNvPicPr>
          <p:nvPr/>
        </p:nvPicPr>
        <p:blipFill>
          <a:blip r:embed="rId6"/>
          <a:stretch>
            <a:fillRect/>
          </a:stretch>
        </p:blipFill>
        <p:spPr>
          <a:xfrm>
            <a:off x="933485" y="2309812"/>
            <a:ext cx="8899132" cy="3351436"/>
          </a:xfrm>
          <a:prstGeom prst="rect">
            <a:avLst/>
          </a:prstGeom>
        </p:spPr>
      </p:pic>
    </p:spTree>
    <p:extLst>
      <p:ext uri="{BB962C8B-B14F-4D97-AF65-F5344CB8AC3E}">
        <p14:creationId xmlns:p14="http://schemas.microsoft.com/office/powerpoint/2010/main" val="15684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Status for undersøkelsen</a:t>
            </a:r>
            <a:endParaRPr lang="nb-NO" dirty="0"/>
          </a:p>
        </p:txBody>
      </p:sp>
      <p:sp>
        <p:nvSpPr>
          <p:cNvPr id="5" name="Plassholder for innhold 4"/>
          <p:cNvSpPr>
            <a:spLocks noGrp="1"/>
          </p:cNvSpPr>
          <p:nvPr>
            <p:ph sz="half" idx="2"/>
          </p:nvPr>
        </p:nvSpPr>
        <p:spPr>
          <a:xfrm>
            <a:off x="614992" y="6096000"/>
            <a:ext cx="11199716" cy="732893"/>
          </a:xfrm>
        </p:spPr>
        <p:txBody>
          <a:bodyPr/>
          <a:lstStyle/>
          <a:p>
            <a:pPr marL="0" indent="0">
              <a:buNone/>
            </a:pPr>
            <a:r>
              <a:rPr lang="nb-NO" sz="2400" dirty="0" smtClean="0"/>
              <a:t>USA, Canada, Sverige &amp; Finland: Inklusjon starter våren 2022</a:t>
            </a:r>
          </a:p>
        </p:txBody>
      </p:sp>
      <p:graphicFrame>
        <p:nvGraphicFramePr>
          <p:cNvPr id="7" name="Chart 6"/>
          <p:cNvGraphicFramePr>
            <a:graphicFrameLocks/>
          </p:cNvGraphicFramePr>
          <p:nvPr>
            <p:extLst>
              <p:ext uri="{D42A27DB-BD31-4B8C-83A1-F6EECF244321}">
                <p14:modId xmlns:p14="http://schemas.microsoft.com/office/powerpoint/2010/main" val="2248422412"/>
              </p:ext>
            </p:extLst>
          </p:nvPr>
        </p:nvGraphicFramePr>
        <p:xfrm>
          <a:off x="3912386" y="1772816"/>
          <a:ext cx="7365214" cy="4104456"/>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088864"/>
            <a:ext cx="1763724" cy="1697063"/>
          </a:xfrm>
          <a:prstGeom prst="rect">
            <a:avLst/>
          </a:prstGeom>
        </p:spPr>
      </p:pic>
      <p:sp>
        <p:nvSpPr>
          <p:cNvPr id="9" name="Right Arrow 8"/>
          <p:cNvSpPr/>
          <p:nvPr/>
        </p:nvSpPr>
        <p:spPr bwMode="auto">
          <a:xfrm rot="5400000">
            <a:off x="1202961" y="3498284"/>
            <a:ext cx="1080120" cy="504056"/>
          </a:xfrm>
          <a:prstGeom prst="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sp>
        <p:nvSpPr>
          <p:cNvPr id="10" name="Plassholder for innhold 2"/>
          <p:cNvSpPr txBox="1">
            <a:spLocks/>
          </p:cNvSpPr>
          <p:nvPr/>
        </p:nvSpPr>
        <p:spPr bwMode="auto">
          <a:xfrm>
            <a:off x="556139" y="2479472"/>
            <a:ext cx="2362540" cy="85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Cambria" pitchFamily="18"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Cambria" pitchFamily="18" charset="0"/>
              </a:defRPr>
            </a:lvl2pPr>
            <a:lvl3pPr marL="1143000" indent="-228600" algn="l" rtl="0" eaLnBrk="1" fontAlgn="base" hangingPunct="1">
              <a:spcBef>
                <a:spcPct val="20000"/>
              </a:spcBef>
              <a:spcAft>
                <a:spcPct val="0"/>
              </a:spcAft>
              <a:buChar char="•"/>
              <a:defRPr sz="2000">
                <a:solidFill>
                  <a:schemeClr val="tx1"/>
                </a:solidFill>
                <a:latin typeface="Cambria" pitchFamily="18" charset="0"/>
              </a:defRPr>
            </a:lvl3pPr>
            <a:lvl4pPr marL="1600200" indent="-228600" algn="l" rtl="0" eaLnBrk="1" fontAlgn="base" hangingPunct="1">
              <a:spcBef>
                <a:spcPct val="20000"/>
              </a:spcBef>
              <a:spcAft>
                <a:spcPct val="0"/>
              </a:spcAft>
              <a:buChar char="–"/>
              <a:defRPr sz="1800">
                <a:solidFill>
                  <a:schemeClr val="tx1"/>
                </a:solidFill>
                <a:latin typeface="Cambria" pitchFamily="18" charset="0"/>
              </a:defRPr>
            </a:lvl4pPr>
            <a:lvl5pPr marL="2057400" indent="-228600" algn="l" rtl="0" eaLnBrk="1" fontAlgn="base" hangingPunct="1">
              <a:spcBef>
                <a:spcPct val="20000"/>
              </a:spcBef>
              <a:spcAft>
                <a:spcPct val="0"/>
              </a:spcAft>
              <a:buChar char="»"/>
              <a:defRPr sz="1800">
                <a:solidFill>
                  <a:schemeClr val="tx1"/>
                </a:solidFill>
                <a:latin typeface="Cambria" pitchFamily="18" charset="0"/>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nb-NO" sz="4000" kern="0" dirty="0" smtClean="0"/>
              <a:t>1689</a:t>
            </a:r>
          </a:p>
        </p:txBody>
      </p:sp>
      <p:sp>
        <p:nvSpPr>
          <p:cNvPr id="11" name="Plassholder for innhold 2"/>
          <p:cNvSpPr txBox="1">
            <a:spLocks/>
          </p:cNvSpPr>
          <p:nvPr/>
        </p:nvSpPr>
        <p:spPr bwMode="auto">
          <a:xfrm>
            <a:off x="614992" y="4256974"/>
            <a:ext cx="2362540" cy="85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Cambria" pitchFamily="18"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Cambria" pitchFamily="18" charset="0"/>
              </a:defRPr>
            </a:lvl2pPr>
            <a:lvl3pPr marL="1143000" indent="-228600" algn="l" rtl="0" eaLnBrk="1" fontAlgn="base" hangingPunct="1">
              <a:spcBef>
                <a:spcPct val="20000"/>
              </a:spcBef>
              <a:spcAft>
                <a:spcPct val="0"/>
              </a:spcAft>
              <a:buChar char="•"/>
              <a:defRPr sz="2000">
                <a:solidFill>
                  <a:schemeClr val="tx1"/>
                </a:solidFill>
                <a:latin typeface="Cambria" pitchFamily="18" charset="0"/>
              </a:defRPr>
            </a:lvl3pPr>
            <a:lvl4pPr marL="1600200" indent="-228600" algn="l" rtl="0" eaLnBrk="1" fontAlgn="base" hangingPunct="1">
              <a:spcBef>
                <a:spcPct val="20000"/>
              </a:spcBef>
              <a:spcAft>
                <a:spcPct val="0"/>
              </a:spcAft>
              <a:buChar char="–"/>
              <a:defRPr sz="1800">
                <a:solidFill>
                  <a:schemeClr val="tx1"/>
                </a:solidFill>
                <a:latin typeface="Cambria" pitchFamily="18" charset="0"/>
              </a:defRPr>
            </a:lvl4pPr>
            <a:lvl5pPr marL="2057400" indent="-228600" algn="l" rtl="0" eaLnBrk="1" fontAlgn="base" hangingPunct="1">
              <a:spcBef>
                <a:spcPct val="20000"/>
              </a:spcBef>
              <a:spcAft>
                <a:spcPct val="0"/>
              </a:spcAft>
              <a:buChar char="»"/>
              <a:defRPr sz="1800">
                <a:solidFill>
                  <a:schemeClr val="tx1"/>
                </a:solidFill>
                <a:latin typeface="Cambria" pitchFamily="18" charset="0"/>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nb-NO" sz="4000" kern="0" dirty="0" smtClean="0"/>
              <a:t>495 (29.3%)</a:t>
            </a:r>
          </a:p>
        </p:txBody>
      </p:sp>
      <p:pic>
        <p:nvPicPr>
          <p:cNvPr id="12"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3483620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CPPain</a:t>
            </a:r>
            <a:r>
              <a:rPr lang="nb-NO" dirty="0" smtClean="0"/>
              <a:t> undersøkelsen – </a:t>
            </a:r>
            <a:r>
              <a:rPr lang="nb-NO" dirty="0" smtClean="0"/>
              <a:t>foreløpige resultater</a:t>
            </a:r>
            <a:endParaRPr lang="en-US" dirty="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pic>
        <p:nvPicPr>
          <p:cNvPr id="1026" name="Picture 2" descr="120 Screen Beans ideas | beans, screen, clip art microso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995" y="2060848"/>
            <a:ext cx="4120009" cy="438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970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Registerstudien</a:t>
            </a:r>
            <a:endParaRPr lang="en-US" dirty="0"/>
          </a:p>
        </p:txBody>
      </p:sp>
      <p:pic>
        <p:nvPicPr>
          <p:cNvPr id="2" name="Picture 1"/>
          <p:cNvPicPr>
            <a:picLocks noChangeAspect="1"/>
          </p:cNvPicPr>
          <p:nvPr/>
        </p:nvPicPr>
        <p:blipFill>
          <a:blip r:embed="rId3"/>
          <a:stretch>
            <a:fillRect/>
          </a:stretch>
        </p:blipFill>
        <p:spPr>
          <a:xfrm>
            <a:off x="479376" y="1700808"/>
            <a:ext cx="4541316" cy="4949255"/>
          </a:xfrm>
          <a:prstGeom prst="rect">
            <a:avLst/>
          </a:prstGeom>
        </p:spPr>
      </p:pic>
      <p:pic>
        <p:nvPicPr>
          <p:cNvPr id="7" name="Bild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2731" y="1844824"/>
            <a:ext cx="1763724" cy="1697063"/>
          </a:xfrm>
          <a:prstGeom prst="rect">
            <a:avLst/>
          </a:prstGeom>
        </p:spPr>
      </p:pic>
      <p:sp>
        <p:nvSpPr>
          <p:cNvPr id="3" name="TextBox 2"/>
          <p:cNvSpPr txBox="1"/>
          <p:nvPr/>
        </p:nvSpPr>
        <p:spPr>
          <a:xfrm>
            <a:off x="5231904" y="2132856"/>
            <a:ext cx="6624736" cy="3108543"/>
          </a:xfrm>
          <a:prstGeom prst="rect">
            <a:avLst/>
          </a:prstGeom>
          <a:noFill/>
        </p:spPr>
        <p:txBody>
          <a:bodyPr wrap="square" rtlCol="0">
            <a:spAutoFit/>
          </a:bodyPr>
          <a:lstStyle/>
          <a:p>
            <a:pPr marL="457200" indent="-457200">
              <a:buFont typeface="Arial" panose="020B0604020202020204" pitchFamily="34" charset="0"/>
              <a:buChar char="•"/>
            </a:pPr>
            <a:r>
              <a:rPr lang="nb-NO" dirty="0" smtClean="0">
                <a:latin typeface="Cambria" pitchFamily="18" charset="0"/>
              </a:rPr>
              <a:t>Beskrive:</a:t>
            </a:r>
          </a:p>
          <a:p>
            <a:pPr marL="914400" lvl="1" indent="-457200">
              <a:buFont typeface="Arial" panose="020B0604020202020204" pitchFamily="34" charset="0"/>
              <a:buChar char="•"/>
            </a:pPr>
            <a:r>
              <a:rPr lang="nb-NO" dirty="0" smtClean="0">
                <a:latin typeface="Cambria" pitchFamily="18" charset="0"/>
              </a:rPr>
              <a:t>smertesituasjonen </a:t>
            </a:r>
            <a:r>
              <a:rPr lang="nb-NO" dirty="0">
                <a:latin typeface="Cambria" pitchFamily="18" charset="0"/>
              </a:rPr>
              <a:t>for barn med CP i </a:t>
            </a:r>
            <a:r>
              <a:rPr lang="nb-NO" dirty="0" smtClean="0">
                <a:latin typeface="Cambria" pitchFamily="18" charset="0"/>
              </a:rPr>
              <a:t>Norge</a:t>
            </a:r>
          </a:p>
          <a:p>
            <a:pPr marL="914400" lvl="1" indent="-457200">
              <a:buFont typeface="Arial" panose="020B0604020202020204" pitchFamily="34" charset="0"/>
              <a:buChar char="•"/>
            </a:pPr>
            <a:r>
              <a:rPr lang="nb-NO" dirty="0" smtClean="0">
                <a:latin typeface="Cambria" pitchFamily="18" charset="0"/>
              </a:rPr>
              <a:t>sammenhenger </a:t>
            </a:r>
            <a:r>
              <a:rPr lang="nb-NO" dirty="0">
                <a:latin typeface="Cambria" pitchFamily="18" charset="0"/>
              </a:rPr>
              <a:t>mellom smerter og spastisitet </a:t>
            </a:r>
            <a:endParaRPr lang="nb-NO" dirty="0" smtClean="0">
              <a:latin typeface="Cambria" pitchFamily="18" charset="0"/>
            </a:endParaRPr>
          </a:p>
          <a:p>
            <a:pPr marL="914400" lvl="1" indent="-457200">
              <a:buFont typeface="Arial" panose="020B0604020202020204" pitchFamily="34" charset="0"/>
              <a:buChar char="•"/>
            </a:pPr>
            <a:r>
              <a:rPr lang="nb-NO" dirty="0" smtClean="0">
                <a:latin typeface="Cambria" pitchFamily="18" charset="0"/>
              </a:rPr>
              <a:t>hvordan </a:t>
            </a:r>
            <a:r>
              <a:rPr lang="nb-NO" dirty="0">
                <a:latin typeface="Cambria" pitchFamily="18" charset="0"/>
              </a:rPr>
              <a:t>smerter utvikler seg gjennom barne- og </a:t>
            </a:r>
            <a:r>
              <a:rPr lang="nb-NO" dirty="0" smtClean="0">
                <a:latin typeface="Cambria" pitchFamily="18" charset="0"/>
              </a:rPr>
              <a:t>ungdomsårene</a:t>
            </a:r>
            <a:endParaRPr lang="nb-NO" dirty="0">
              <a:latin typeface="Cambria" pitchFamily="18" charset="0"/>
            </a:endParaRPr>
          </a:p>
        </p:txBody>
      </p:sp>
      <p:pic>
        <p:nvPicPr>
          <p:cNvPr id="6"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717894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Smerte</a:t>
            </a:r>
            <a:r>
              <a:rPr lang="en-US" sz="3200" dirty="0" smtClean="0"/>
              <a:t> </a:t>
            </a:r>
            <a:r>
              <a:rPr lang="en-US" sz="3200" dirty="0" err="1" smtClean="0"/>
              <a:t>og</a:t>
            </a:r>
            <a:r>
              <a:rPr lang="en-US" sz="3200" dirty="0" smtClean="0"/>
              <a:t> </a:t>
            </a:r>
            <a:r>
              <a:rPr lang="en-US" sz="3200" dirty="0" err="1" smtClean="0"/>
              <a:t>funksjon</a:t>
            </a:r>
            <a:r>
              <a:rPr lang="en-US" sz="3200" dirty="0" smtClean="0"/>
              <a:t> hos barn med CP (2019-2025)</a:t>
            </a:r>
            <a:endParaRPr lang="en-US" sz="3200"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1187" t="9845" r="4189" b="20156"/>
          <a:stretch/>
        </p:blipFill>
        <p:spPr>
          <a:xfrm>
            <a:off x="8760296" y="1951172"/>
            <a:ext cx="2448272" cy="2880320"/>
          </a:xfrm>
        </p:spPr>
      </p:pic>
      <p:pic>
        <p:nvPicPr>
          <p:cNvPr id="4" name="Bilde 2"/>
          <p:cNvPicPr>
            <a:picLocks noChangeAspect="1"/>
          </p:cNvPicPr>
          <p:nvPr/>
        </p:nvPicPr>
        <p:blipFill>
          <a:blip r:embed="rId4"/>
          <a:stretch>
            <a:fillRect/>
          </a:stretch>
        </p:blipFill>
        <p:spPr>
          <a:xfrm rot="930519">
            <a:off x="10758180" y="1332400"/>
            <a:ext cx="1246932" cy="1246932"/>
          </a:xfrm>
          <a:prstGeom prst="rect">
            <a:avLst/>
          </a:prstGeom>
        </p:spPr>
      </p:pic>
      <p:sp>
        <p:nvSpPr>
          <p:cNvPr id="5" name="TekstSylinder 3"/>
          <p:cNvSpPr txBox="1"/>
          <p:nvPr/>
        </p:nvSpPr>
        <p:spPr>
          <a:xfrm rot="988183">
            <a:off x="10756399" y="2442519"/>
            <a:ext cx="1250493" cy="200055"/>
          </a:xfrm>
          <a:prstGeom prst="rect">
            <a:avLst/>
          </a:prstGeom>
          <a:noFill/>
        </p:spPr>
        <p:txBody>
          <a:bodyPr wrap="square" rtlCol="0">
            <a:spAutoFit/>
          </a:bodyPr>
          <a:lstStyle/>
          <a:p>
            <a:r>
              <a:rPr lang="nb-NO" sz="700" dirty="0">
                <a:latin typeface="Cambria" pitchFamily="18" charset="0"/>
              </a:rPr>
              <a:t>Foto/ill.:  Colourbox.com</a:t>
            </a:r>
            <a:endParaRPr lang="nb-NO" sz="700" dirty="0" smtClean="0">
              <a:latin typeface="Cambria" pitchFamily="18" charset="0"/>
            </a:endParaRPr>
          </a:p>
        </p:txBody>
      </p:sp>
      <p:sp>
        <p:nvSpPr>
          <p:cNvPr id="7" name="TextBox 6"/>
          <p:cNvSpPr txBox="1"/>
          <p:nvPr/>
        </p:nvSpPr>
        <p:spPr>
          <a:xfrm>
            <a:off x="8760296" y="4919526"/>
            <a:ext cx="2736304" cy="1815882"/>
          </a:xfrm>
          <a:prstGeom prst="rect">
            <a:avLst/>
          </a:prstGeom>
          <a:noFill/>
        </p:spPr>
        <p:txBody>
          <a:bodyPr wrap="square" rtlCol="0">
            <a:spAutoFit/>
          </a:bodyPr>
          <a:lstStyle/>
          <a:p>
            <a:r>
              <a:rPr lang="nb-NO" sz="2800" dirty="0" smtClean="0">
                <a:latin typeface="Cambria" pitchFamily="18" charset="0"/>
              </a:rPr>
              <a:t>Olav Aga Kildal</a:t>
            </a:r>
          </a:p>
          <a:p>
            <a:r>
              <a:rPr lang="nb-NO" sz="2000" dirty="0" smtClean="0">
                <a:latin typeface="Cambria" pitchFamily="18" charset="0"/>
              </a:rPr>
              <a:t>Sykehuset Telemark / Universitetet i Oslo</a:t>
            </a:r>
          </a:p>
          <a:p>
            <a:endParaRPr lang="nb-NO" sz="2000" dirty="0">
              <a:latin typeface="Cambria" pitchFamily="18" charset="0"/>
            </a:endParaRPr>
          </a:p>
          <a:p>
            <a:r>
              <a:rPr lang="nb-NO" sz="1200" dirty="0" smtClean="0">
                <a:latin typeface="Cambria" pitchFamily="18" charset="0"/>
              </a:rPr>
              <a:t>Veiledere: Randi Dovland Andersen, Guro L. Andersen &amp; </a:t>
            </a:r>
            <a:r>
              <a:rPr lang="nb-NO" sz="1200" dirty="0">
                <a:latin typeface="Cambria" pitchFamily="18" charset="0"/>
              </a:rPr>
              <a:t>R</a:t>
            </a:r>
            <a:r>
              <a:rPr lang="nb-NO" sz="1200" dirty="0" smtClean="0">
                <a:latin typeface="Cambria" pitchFamily="18" charset="0"/>
              </a:rPr>
              <a:t>eidun B. Jahnsen</a:t>
            </a:r>
            <a:endParaRPr lang="en-US" sz="1200" dirty="0" smtClean="0">
              <a:latin typeface="Cambria" pitchFamily="18" charset="0"/>
            </a:endParaRPr>
          </a:p>
        </p:txBody>
      </p:sp>
      <p:sp>
        <p:nvSpPr>
          <p:cNvPr id="8" name="TextBox 7"/>
          <p:cNvSpPr txBox="1"/>
          <p:nvPr/>
        </p:nvSpPr>
        <p:spPr>
          <a:xfrm>
            <a:off x="854067" y="2229394"/>
            <a:ext cx="7105199" cy="3877985"/>
          </a:xfrm>
          <a:prstGeom prst="rect">
            <a:avLst/>
          </a:prstGeom>
          <a:noFill/>
        </p:spPr>
        <p:txBody>
          <a:bodyPr wrap="square" rtlCol="0">
            <a:spAutoFit/>
          </a:bodyPr>
          <a:lstStyle/>
          <a:p>
            <a:pPr marL="457200" indent="-457200">
              <a:buFont typeface="Arial" panose="020B0604020202020204" pitchFamily="34" charset="0"/>
              <a:buChar char="•"/>
            </a:pPr>
            <a:r>
              <a:rPr lang="nb-NO" sz="2400" dirty="0">
                <a:latin typeface="Cambria" pitchFamily="18" charset="0"/>
              </a:rPr>
              <a:t>Etablere bedre kunnskap om </a:t>
            </a:r>
            <a:r>
              <a:rPr lang="nb-NO" sz="2400" dirty="0" smtClean="0">
                <a:latin typeface="Cambria" pitchFamily="18" charset="0"/>
              </a:rPr>
              <a:t>sammenhenger mellom smerte og funksjon hos barn </a:t>
            </a:r>
            <a:r>
              <a:rPr lang="nb-NO" sz="2400" dirty="0">
                <a:latin typeface="Cambria" pitchFamily="18" charset="0"/>
              </a:rPr>
              <a:t>med </a:t>
            </a:r>
            <a:r>
              <a:rPr lang="nb-NO" sz="2400" dirty="0" smtClean="0">
                <a:latin typeface="Cambria" pitchFamily="18" charset="0"/>
              </a:rPr>
              <a:t>CP </a:t>
            </a:r>
            <a:endParaRPr lang="nb-NO" sz="2400" dirty="0">
              <a:latin typeface="Cambria" pitchFamily="18" charset="0"/>
            </a:endParaRPr>
          </a:p>
          <a:p>
            <a:pPr marL="914400" lvl="1" indent="-457200">
              <a:buFont typeface="Arial" panose="020B0604020202020204" pitchFamily="34" charset="0"/>
              <a:buChar char="•"/>
            </a:pPr>
            <a:r>
              <a:rPr lang="nb-NO" sz="2200" dirty="0" smtClean="0">
                <a:latin typeface="Cambria" pitchFamily="18" charset="0"/>
              </a:rPr>
              <a:t>Utforske sammenhenger mellom spastisitet og smerte inkludert påvirkningen av personlige og diagnosespesifikke faktorer (</a:t>
            </a:r>
            <a:r>
              <a:rPr lang="nb-NO" sz="2200" dirty="0" err="1" smtClean="0">
                <a:latin typeface="Cambria" pitchFamily="18" charset="0"/>
              </a:rPr>
              <a:t>NorCP</a:t>
            </a:r>
            <a:r>
              <a:rPr lang="nb-NO" sz="2200" dirty="0" smtClean="0">
                <a:latin typeface="Cambria" pitchFamily="18" charset="0"/>
              </a:rPr>
              <a:t> data)</a:t>
            </a:r>
          </a:p>
          <a:p>
            <a:pPr marL="914400" lvl="1" indent="-457200">
              <a:buFont typeface="Arial" panose="020B0604020202020204" pitchFamily="34" charset="0"/>
              <a:buChar char="•"/>
            </a:pPr>
            <a:r>
              <a:rPr lang="nb-NO" sz="2200" dirty="0" smtClean="0">
                <a:latin typeface="Cambria" pitchFamily="18" charset="0"/>
              </a:rPr>
              <a:t>Sammenligne selv- og foreldrerapportert påvirkning av smerte på funksjon hos verbale barn med CP 12-17 år (</a:t>
            </a:r>
            <a:r>
              <a:rPr lang="nb-NO" sz="2200" dirty="0" err="1" smtClean="0">
                <a:latin typeface="Cambria" pitchFamily="18" charset="0"/>
              </a:rPr>
              <a:t>CPPain</a:t>
            </a:r>
            <a:r>
              <a:rPr lang="nb-NO" sz="2200" dirty="0" smtClean="0">
                <a:latin typeface="Cambria" pitchFamily="18" charset="0"/>
              </a:rPr>
              <a:t> data)</a:t>
            </a:r>
          </a:p>
          <a:p>
            <a:pPr marL="914400" lvl="1" indent="-457200">
              <a:buFont typeface="Arial" panose="020B0604020202020204" pitchFamily="34" charset="0"/>
              <a:buChar char="•"/>
            </a:pPr>
            <a:r>
              <a:rPr lang="nb-NO" sz="2200" dirty="0" smtClean="0">
                <a:latin typeface="Cambria" pitchFamily="18" charset="0"/>
              </a:rPr>
              <a:t>Utforske personlige og diagnosespesifikke  faktorer som kan forklare smertens påvirkning på funksjon (</a:t>
            </a:r>
            <a:r>
              <a:rPr lang="nb-NO" sz="2200" dirty="0" err="1" smtClean="0">
                <a:latin typeface="Cambria" pitchFamily="18" charset="0"/>
              </a:rPr>
              <a:t>CPPain</a:t>
            </a:r>
            <a:r>
              <a:rPr lang="nb-NO" sz="2200" dirty="0" smtClean="0">
                <a:latin typeface="Cambria" pitchFamily="18" charset="0"/>
              </a:rPr>
              <a:t> data)</a:t>
            </a:r>
            <a:endParaRPr lang="en-US" sz="2200" dirty="0" smtClean="0">
              <a:latin typeface="Cambria" pitchFamily="18" charset="0"/>
            </a:endParaRPr>
          </a:p>
        </p:txBody>
      </p:sp>
      <p:sp>
        <p:nvSpPr>
          <p:cNvPr id="9" name="TekstSylinder 3"/>
          <p:cNvSpPr txBox="1"/>
          <p:nvPr/>
        </p:nvSpPr>
        <p:spPr>
          <a:xfrm>
            <a:off x="9984432" y="4653796"/>
            <a:ext cx="1685246" cy="200055"/>
          </a:xfrm>
          <a:prstGeom prst="rect">
            <a:avLst/>
          </a:prstGeom>
          <a:noFill/>
        </p:spPr>
        <p:txBody>
          <a:bodyPr wrap="square" rtlCol="0">
            <a:spAutoFit/>
          </a:bodyPr>
          <a:lstStyle/>
          <a:p>
            <a:r>
              <a:rPr lang="nb-NO" sz="700" dirty="0" smtClean="0">
                <a:latin typeface="Cambria" pitchFamily="18" charset="0"/>
              </a:rPr>
              <a:t>Foto: Sykehuset Telemark HF</a:t>
            </a:r>
          </a:p>
        </p:txBody>
      </p:sp>
      <p:pic>
        <p:nvPicPr>
          <p:cNvPr id="10"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991752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978737" y="2125651"/>
            <a:ext cx="2067080" cy="2761192"/>
          </a:xfrm>
          <a:prstGeom prst="rect">
            <a:avLst/>
          </a:prstGeom>
        </p:spPr>
      </p:pic>
      <p:sp>
        <p:nvSpPr>
          <p:cNvPr id="2" name="Title 1"/>
          <p:cNvSpPr>
            <a:spLocks noGrp="1"/>
          </p:cNvSpPr>
          <p:nvPr>
            <p:ph type="title"/>
          </p:nvPr>
        </p:nvSpPr>
        <p:spPr/>
        <p:txBody>
          <a:bodyPr/>
          <a:lstStyle/>
          <a:p>
            <a:r>
              <a:rPr lang="nb-NO" sz="3200" dirty="0"/>
              <a:t>Levde erfaringer: Smerter hos barn med </a:t>
            </a:r>
            <a:r>
              <a:rPr lang="nb-NO" sz="3200" dirty="0" smtClean="0"/>
              <a:t>CP </a:t>
            </a:r>
            <a:r>
              <a:rPr lang="en-US" sz="3200" dirty="0" smtClean="0"/>
              <a:t>(2020-2023)</a:t>
            </a:r>
            <a:endParaRPr lang="en-US" sz="3200" dirty="0"/>
          </a:p>
        </p:txBody>
      </p:sp>
      <p:pic>
        <p:nvPicPr>
          <p:cNvPr id="4" name="Bilde 2"/>
          <p:cNvPicPr>
            <a:picLocks noChangeAspect="1"/>
          </p:cNvPicPr>
          <p:nvPr/>
        </p:nvPicPr>
        <p:blipFill>
          <a:blip r:embed="rId4"/>
          <a:stretch>
            <a:fillRect/>
          </a:stretch>
        </p:blipFill>
        <p:spPr>
          <a:xfrm rot="930519">
            <a:off x="10513068" y="1787846"/>
            <a:ext cx="1246932" cy="1246932"/>
          </a:xfrm>
          <a:prstGeom prst="rect">
            <a:avLst/>
          </a:prstGeom>
        </p:spPr>
      </p:pic>
      <p:sp>
        <p:nvSpPr>
          <p:cNvPr id="5" name="TekstSylinder 3"/>
          <p:cNvSpPr txBox="1"/>
          <p:nvPr/>
        </p:nvSpPr>
        <p:spPr>
          <a:xfrm rot="988183">
            <a:off x="10511287" y="2850902"/>
            <a:ext cx="1250493" cy="200055"/>
          </a:xfrm>
          <a:prstGeom prst="rect">
            <a:avLst/>
          </a:prstGeom>
          <a:noFill/>
        </p:spPr>
        <p:txBody>
          <a:bodyPr wrap="square" rtlCol="0">
            <a:spAutoFit/>
          </a:bodyPr>
          <a:lstStyle/>
          <a:p>
            <a:r>
              <a:rPr lang="nb-NO" sz="700" dirty="0">
                <a:latin typeface="Cambria" pitchFamily="18" charset="0"/>
              </a:rPr>
              <a:t>Foto/ill.:  Colourbox.com</a:t>
            </a:r>
            <a:endParaRPr lang="nb-NO" sz="700" dirty="0" smtClean="0">
              <a:latin typeface="Cambria" pitchFamily="18" charset="0"/>
            </a:endParaRPr>
          </a:p>
        </p:txBody>
      </p:sp>
      <p:sp>
        <p:nvSpPr>
          <p:cNvPr id="7" name="TextBox 6"/>
          <p:cNvSpPr txBox="1"/>
          <p:nvPr/>
        </p:nvSpPr>
        <p:spPr>
          <a:xfrm>
            <a:off x="8760296" y="4919526"/>
            <a:ext cx="2736304" cy="1938992"/>
          </a:xfrm>
          <a:prstGeom prst="rect">
            <a:avLst/>
          </a:prstGeom>
          <a:noFill/>
        </p:spPr>
        <p:txBody>
          <a:bodyPr wrap="square" rtlCol="0">
            <a:spAutoFit/>
          </a:bodyPr>
          <a:lstStyle/>
          <a:p>
            <a:r>
              <a:rPr lang="nb-NO" sz="2400" dirty="0" smtClean="0">
                <a:latin typeface="Cambria" pitchFamily="18" charset="0"/>
              </a:rPr>
              <a:t>Elisabeth R. Rinde</a:t>
            </a:r>
          </a:p>
          <a:p>
            <a:r>
              <a:rPr lang="nb-NO" sz="2000" dirty="0" smtClean="0">
                <a:latin typeface="Cambria" pitchFamily="18" charset="0"/>
              </a:rPr>
              <a:t>Sykehuset Telemark / Universitetet i Oslo</a:t>
            </a:r>
          </a:p>
          <a:p>
            <a:endParaRPr lang="nb-NO" sz="1600" dirty="0">
              <a:latin typeface="Cambria" pitchFamily="18" charset="0"/>
            </a:endParaRPr>
          </a:p>
          <a:p>
            <a:r>
              <a:rPr lang="nb-NO" sz="1200" dirty="0" smtClean="0">
                <a:latin typeface="Cambria" pitchFamily="18" charset="0"/>
              </a:rPr>
              <a:t>Veiledere: Randi Dovland Andersen,  </a:t>
            </a:r>
            <a:r>
              <a:rPr lang="nb-NO" sz="1200" dirty="0">
                <a:latin typeface="Cambria" pitchFamily="18" charset="0"/>
              </a:rPr>
              <a:t>R</a:t>
            </a:r>
            <a:r>
              <a:rPr lang="nb-NO" sz="1200" dirty="0" smtClean="0">
                <a:latin typeface="Cambria" pitchFamily="18" charset="0"/>
              </a:rPr>
              <a:t>eidun B. Jahnsen &amp; Agneta </a:t>
            </a:r>
            <a:r>
              <a:rPr lang="nb-NO" sz="1200" dirty="0" err="1" smtClean="0">
                <a:latin typeface="Cambria" pitchFamily="18" charset="0"/>
              </a:rPr>
              <a:t>Anderzen</a:t>
            </a:r>
            <a:r>
              <a:rPr lang="nb-NO" sz="1200" dirty="0" smtClean="0">
                <a:latin typeface="Cambria" pitchFamily="18" charset="0"/>
              </a:rPr>
              <a:t>-Carlsson</a:t>
            </a:r>
            <a:endParaRPr lang="en-US" sz="1200" dirty="0" smtClean="0">
              <a:latin typeface="Cambria" pitchFamily="18" charset="0"/>
            </a:endParaRPr>
          </a:p>
        </p:txBody>
      </p:sp>
      <p:sp>
        <p:nvSpPr>
          <p:cNvPr id="8" name="TextBox 7"/>
          <p:cNvSpPr txBox="1"/>
          <p:nvPr/>
        </p:nvSpPr>
        <p:spPr>
          <a:xfrm>
            <a:off x="854068" y="2229395"/>
            <a:ext cx="6898116" cy="4154984"/>
          </a:xfrm>
          <a:prstGeom prst="rect">
            <a:avLst/>
          </a:prstGeom>
          <a:noFill/>
        </p:spPr>
        <p:txBody>
          <a:bodyPr wrap="square" rtlCol="0">
            <a:spAutoFit/>
          </a:bodyPr>
          <a:lstStyle/>
          <a:p>
            <a:pPr marL="457200" indent="-457200">
              <a:buFont typeface="Arial" panose="020B0604020202020204" pitchFamily="34" charset="0"/>
              <a:buChar char="•"/>
            </a:pPr>
            <a:r>
              <a:rPr lang="nb-NO" sz="2400" dirty="0" smtClean="0">
                <a:latin typeface="Cambria" pitchFamily="18" charset="0"/>
              </a:rPr>
              <a:t>Etablere </a:t>
            </a:r>
            <a:r>
              <a:rPr lang="nb-NO" sz="2400" dirty="0">
                <a:latin typeface="Cambria" pitchFamily="18" charset="0"/>
              </a:rPr>
              <a:t>bedre kunnskap om hvordan </a:t>
            </a:r>
            <a:r>
              <a:rPr lang="nb-NO" sz="2400" dirty="0" smtClean="0">
                <a:latin typeface="Cambria" pitchFamily="18" charset="0"/>
              </a:rPr>
              <a:t>barn med CP og smerter </a:t>
            </a:r>
            <a:r>
              <a:rPr lang="nb-NO" sz="2400" dirty="0">
                <a:latin typeface="Cambria" pitchFamily="18" charset="0"/>
              </a:rPr>
              <a:t>og deres foreldre opplever sin </a:t>
            </a:r>
            <a:r>
              <a:rPr lang="nb-NO" sz="2400" dirty="0" smtClean="0">
                <a:latin typeface="Cambria" pitchFamily="18" charset="0"/>
              </a:rPr>
              <a:t>situasjon gjennom å:</a:t>
            </a:r>
          </a:p>
          <a:p>
            <a:pPr marL="914400" lvl="1" indent="-457200">
              <a:buFont typeface="Arial" panose="020B0604020202020204" pitchFamily="34" charset="0"/>
              <a:buChar char="•"/>
            </a:pPr>
            <a:r>
              <a:rPr lang="nb-NO" sz="2400" dirty="0" smtClean="0">
                <a:latin typeface="Cambria" pitchFamily="18" charset="0"/>
              </a:rPr>
              <a:t>Utforske </a:t>
            </a:r>
            <a:r>
              <a:rPr lang="nb-NO" sz="2400" dirty="0">
                <a:latin typeface="Cambria" pitchFamily="18" charset="0"/>
              </a:rPr>
              <a:t>barn og ungdommers opplevelser av smerter, smertebyrde og tiltak mot smerter</a:t>
            </a:r>
          </a:p>
          <a:p>
            <a:pPr marL="914400" lvl="1" indent="-457200">
              <a:buFont typeface="Arial" panose="020B0604020202020204" pitchFamily="34" charset="0"/>
              <a:buChar char="•"/>
            </a:pPr>
            <a:r>
              <a:rPr lang="nb-NO" sz="2400" dirty="0" smtClean="0">
                <a:latin typeface="Cambria" pitchFamily="18" charset="0"/>
              </a:rPr>
              <a:t>utforske </a:t>
            </a:r>
            <a:r>
              <a:rPr lang="nb-NO" sz="2400" dirty="0">
                <a:latin typeface="Cambria" pitchFamily="18" charset="0"/>
              </a:rPr>
              <a:t>foreldres opplevelser av </a:t>
            </a:r>
            <a:r>
              <a:rPr lang="nb-NO" sz="2400" dirty="0" smtClean="0">
                <a:latin typeface="Cambria" pitchFamily="18" charset="0"/>
              </a:rPr>
              <a:t>å ha et barn som lever med smerter</a:t>
            </a:r>
            <a:endParaRPr lang="nb-NO" sz="2400" dirty="0">
              <a:latin typeface="Cambria" pitchFamily="18" charset="0"/>
            </a:endParaRPr>
          </a:p>
          <a:p>
            <a:pPr marL="914400" lvl="1" indent="-457200">
              <a:buFont typeface="Arial" panose="020B0604020202020204" pitchFamily="34" charset="0"/>
              <a:buChar char="•"/>
            </a:pPr>
            <a:r>
              <a:rPr lang="nb-NO" sz="2400" dirty="0">
                <a:latin typeface="Cambria" pitchFamily="18" charset="0"/>
              </a:rPr>
              <a:t>B</a:t>
            </a:r>
            <a:r>
              <a:rPr lang="nb-NO" sz="2400" dirty="0" smtClean="0">
                <a:latin typeface="Cambria" pitchFamily="18" charset="0"/>
              </a:rPr>
              <a:t>eskrive nettverket barnet og familien har for </a:t>
            </a:r>
            <a:r>
              <a:rPr lang="nb-NO" sz="2400" dirty="0">
                <a:latin typeface="Cambria" pitchFamily="18" charset="0"/>
              </a:rPr>
              <a:t>håndtering av smerter</a:t>
            </a:r>
          </a:p>
          <a:p>
            <a:pPr marL="457200" indent="-457200">
              <a:buFont typeface="Arial" panose="020B0604020202020204" pitchFamily="34" charset="0"/>
              <a:buChar char="•"/>
            </a:pPr>
            <a:endParaRPr lang="en-US" sz="2400" dirty="0" smtClean="0">
              <a:latin typeface="Cambria" pitchFamily="18" charset="0"/>
            </a:endParaRPr>
          </a:p>
        </p:txBody>
      </p:sp>
      <p:sp>
        <p:nvSpPr>
          <p:cNvPr id="9" name="TekstSylinder 3"/>
          <p:cNvSpPr txBox="1"/>
          <p:nvPr/>
        </p:nvSpPr>
        <p:spPr>
          <a:xfrm>
            <a:off x="10369063" y="4674139"/>
            <a:ext cx="769262" cy="200055"/>
          </a:xfrm>
          <a:prstGeom prst="rect">
            <a:avLst/>
          </a:prstGeom>
          <a:noFill/>
        </p:spPr>
        <p:txBody>
          <a:bodyPr wrap="square" rtlCol="0">
            <a:spAutoFit/>
          </a:bodyPr>
          <a:lstStyle/>
          <a:p>
            <a:r>
              <a:rPr lang="nb-NO" sz="700" dirty="0" smtClean="0">
                <a:latin typeface="Cambria" pitchFamily="18" charset="0"/>
              </a:rPr>
              <a:t>Foto: Privat</a:t>
            </a:r>
          </a:p>
        </p:txBody>
      </p:sp>
      <p:pic>
        <p:nvPicPr>
          <p:cNvPr id="13"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2125630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167c306-81d1-44d4-b60d-64488cdc79f0@si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72" y="1124744"/>
            <a:ext cx="5459288" cy="545928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
        <p:nvSpPr>
          <p:cNvPr id="2" name="TextBox 1"/>
          <p:cNvSpPr txBox="1"/>
          <p:nvPr/>
        </p:nvSpPr>
        <p:spPr>
          <a:xfrm>
            <a:off x="7536160" y="6237312"/>
            <a:ext cx="2304256" cy="276999"/>
          </a:xfrm>
          <a:prstGeom prst="rect">
            <a:avLst/>
          </a:prstGeom>
          <a:noFill/>
        </p:spPr>
        <p:txBody>
          <a:bodyPr wrap="square" rtlCol="0">
            <a:spAutoFit/>
          </a:bodyPr>
          <a:lstStyle/>
          <a:p>
            <a:r>
              <a:rPr lang="nb-NO" sz="1200" dirty="0" smtClean="0">
                <a:latin typeface="Cambria" pitchFamily="18" charset="0"/>
              </a:rPr>
              <a:t>Foto: Privat</a:t>
            </a:r>
            <a:endParaRPr lang="en-US" sz="1200" dirty="0" smtClean="0">
              <a:latin typeface="Cambria" pitchFamily="18" charset="0"/>
            </a:endParaRPr>
          </a:p>
        </p:txBody>
      </p:sp>
    </p:spTree>
    <p:extLst>
      <p:ext uri="{BB962C8B-B14F-4D97-AF65-F5344CB8AC3E}">
        <p14:creationId xmlns:p14="http://schemas.microsoft.com/office/powerpoint/2010/main" val="4214231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6376" t="24685" r="13251" b="29816"/>
          <a:stretch/>
        </p:blipFill>
        <p:spPr bwMode="auto">
          <a:xfrm>
            <a:off x="8837121" y="1894993"/>
            <a:ext cx="2440479" cy="275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200" dirty="0" err="1" smtClean="0"/>
              <a:t>Smerte</a:t>
            </a:r>
            <a:r>
              <a:rPr lang="en-US" sz="3200" dirty="0" smtClean="0"/>
              <a:t> </a:t>
            </a:r>
            <a:r>
              <a:rPr lang="en-US" sz="3200" dirty="0" err="1" smtClean="0"/>
              <a:t>og</a:t>
            </a:r>
            <a:r>
              <a:rPr lang="en-US" sz="3200" dirty="0" smtClean="0"/>
              <a:t> </a:t>
            </a:r>
            <a:r>
              <a:rPr lang="en-US" sz="3200" dirty="0" err="1" smtClean="0"/>
              <a:t>funksjon</a:t>
            </a:r>
            <a:r>
              <a:rPr lang="en-US" sz="3200" dirty="0" smtClean="0"/>
              <a:t> hos barn med CP (2022-2027)</a:t>
            </a:r>
            <a:endParaRPr lang="en-US" sz="3200" dirty="0"/>
          </a:p>
        </p:txBody>
      </p:sp>
      <p:pic>
        <p:nvPicPr>
          <p:cNvPr id="4" name="Bilde 2"/>
          <p:cNvPicPr>
            <a:picLocks noChangeAspect="1"/>
          </p:cNvPicPr>
          <p:nvPr/>
        </p:nvPicPr>
        <p:blipFill>
          <a:blip r:embed="rId4"/>
          <a:stretch>
            <a:fillRect/>
          </a:stretch>
        </p:blipFill>
        <p:spPr>
          <a:xfrm rot="930519">
            <a:off x="10758180" y="1332400"/>
            <a:ext cx="1246932" cy="1246932"/>
          </a:xfrm>
          <a:prstGeom prst="rect">
            <a:avLst/>
          </a:prstGeom>
        </p:spPr>
      </p:pic>
      <p:sp>
        <p:nvSpPr>
          <p:cNvPr id="5" name="TekstSylinder 3"/>
          <p:cNvSpPr txBox="1"/>
          <p:nvPr/>
        </p:nvSpPr>
        <p:spPr>
          <a:xfrm rot="988183">
            <a:off x="10756399" y="2442519"/>
            <a:ext cx="1250493" cy="200055"/>
          </a:xfrm>
          <a:prstGeom prst="rect">
            <a:avLst/>
          </a:prstGeom>
          <a:noFill/>
        </p:spPr>
        <p:txBody>
          <a:bodyPr wrap="square" rtlCol="0">
            <a:spAutoFit/>
          </a:bodyPr>
          <a:lstStyle/>
          <a:p>
            <a:r>
              <a:rPr lang="nb-NO" sz="700" dirty="0">
                <a:latin typeface="Cambria" pitchFamily="18" charset="0"/>
              </a:rPr>
              <a:t>Foto/ill.:  Colourbox.com</a:t>
            </a:r>
            <a:endParaRPr lang="nb-NO" sz="700" dirty="0" smtClean="0">
              <a:latin typeface="Cambria" pitchFamily="18" charset="0"/>
            </a:endParaRPr>
          </a:p>
        </p:txBody>
      </p:sp>
      <p:sp>
        <p:nvSpPr>
          <p:cNvPr id="7" name="TextBox 6"/>
          <p:cNvSpPr txBox="1"/>
          <p:nvPr/>
        </p:nvSpPr>
        <p:spPr>
          <a:xfrm>
            <a:off x="8837121" y="4725144"/>
            <a:ext cx="2736304" cy="1877437"/>
          </a:xfrm>
          <a:prstGeom prst="rect">
            <a:avLst/>
          </a:prstGeom>
          <a:noFill/>
        </p:spPr>
        <p:txBody>
          <a:bodyPr wrap="square" rtlCol="0">
            <a:spAutoFit/>
          </a:bodyPr>
          <a:lstStyle/>
          <a:p>
            <a:r>
              <a:rPr lang="nb-NO" dirty="0">
                <a:latin typeface="Cambria" pitchFamily="18" charset="0"/>
              </a:rPr>
              <a:t>Annette Steen-Hansen </a:t>
            </a:r>
            <a:r>
              <a:rPr lang="nb-NO" dirty="0" err="1" smtClean="0">
                <a:latin typeface="Cambria" pitchFamily="18" charset="0"/>
              </a:rPr>
              <a:t>Krøglid</a:t>
            </a:r>
            <a:r>
              <a:rPr lang="nb-NO" dirty="0" smtClean="0">
                <a:latin typeface="Cambria" pitchFamily="18" charset="0"/>
              </a:rPr>
              <a:t> </a:t>
            </a:r>
            <a:r>
              <a:rPr lang="nb-NO" sz="2000" dirty="0">
                <a:latin typeface="Cambria" pitchFamily="18" charset="0"/>
              </a:rPr>
              <a:t>Sykehuset i Vestfold</a:t>
            </a:r>
            <a:endParaRPr lang="en-US" sz="2000" dirty="0">
              <a:latin typeface="Cambria" pitchFamily="18" charset="0"/>
            </a:endParaRPr>
          </a:p>
          <a:p>
            <a:endParaRPr lang="nb-NO" sz="1600" dirty="0">
              <a:latin typeface="Cambria" pitchFamily="18" charset="0"/>
            </a:endParaRPr>
          </a:p>
          <a:p>
            <a:r>
              <a:rPr lang="nb-NO" sz="1200" dirty="0" smtClean="0">
                <a:latin typeface="Cambria" pitchFamily="18" charset="0"/>
              </a:rPr>
              <a:t>Veiledere: Guro L. Andersen, </a:t>
            </a:r>
            <a:r>
              <a:rPr lang="nb-NO" sz="1200" dirty="0" err="1" smtClean="0">
                <a:latin typeface="Cambria" pitchFamily="18" charset="0"/>
              </a:rPr>
              <a:t>Chantel</a:t>
            </a:r>
            <a:r>
              <a:rPr lang="nb-NO" sz="1200" dirty="0" smtClean="0">
                <a:latin typeface="Cambria" pitchFamily="18" charset="0"/>
              </a:rPr>
              <a:t> </a:t>
            </a:r>
            <a:r>
              <a:rPr lang="nb-NO" sz="1200" dirty="0" err="1" smtClean="0">
                <a:latin typeface="Cambria" pitchFamily="18" charset="0"/>
              </a:rPr>
              <a:t>Burkitt</a:t>
            </a:r>
            <a:r>
              <a:rPr lang="nb-NO" sz="1200" dirty="0" smtClean="0">
                <a:latin typeface="Cambria" pitchFamily="18" charset="0"/>
              </a:rPr>
              <a:t> &amp; Randi Dovland Andersen, </a:t>
            </a:r>
            <a:endParaRPr lang="en-US" sz="1200" dirty="0" smtClean="0">
              <a:latin typeface="Cambria" pitchFamily="18" charset="0"/>
            </a:endParaRPr>
          </a:p>
        </p:txBody>
      </p:sp>
      <p:sp>
        <p:nvSpPr>
          <p:cNvPr id="8" name="TextBox 7"/>
          <p:cNvSpPr txBox="1"/>
          <p:nvPr/>
        </p:nvSpPr>
        <p:spPr>
          <a:xfrm>
            <a:off x="854068" y="2229395"/>
            <a:ext cx="6333728" cy="3804118"/>
          </a:xfrm>
          <a:prstGeom prst="rect">
            <a:avLst/>
          </a:prstGeom>
          <a:noFill/>
        </p:spPr>
        <p:txBody>
          <a:bodyPr wrap="square" rtlCol="0">
            <a:spAutoFit/>
          </a:bodyPr>
          <a:lstStyle/>
          <a:p>
            <a:pPr marL="342900" lvl="0" indent="-342900" eaLnBrk="1" hangingPunct="1">
              <a:spcBef>
                <a:spcPct val="20000"/>
              </a:spcBef>
              <a:buFontTx/>
              <a:buChar char="•"/>
            </a:pPr>
            <a:r>
              <a:rPr lang="en-US" sz="2400" kern="0" dirty="0" err="1" smtClean="0">
                <a:solidFill>
                  <a:prstClr val="black"/>
                </a:solidFill>
                <a:latin typeface="Cambria" pitchFamily="18" charset="0"/>
              </a:rPr>
              <a:t>Etablere</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en</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modell</a:t>
            </a:r>
            <a:r>
              <a:rPr lang="en-US" sz="2400" kern="0" dirty="0" smtClean="0">
                <a:solidFill>
                  <a:prstClr val="black"/>
                </a:solidFill>
                <a:latin typeface="Cambria" pitchFamily="18" charset="0"/>
              </a:rPr>
              <a:t> for å </a:t>
            </a:r>
            <a:r>
              <a:rPr lang="en-US" sz="2400" kern="0" dirty="0" err="1" smtClean="0">
                <a:solidFill>
                  <a:prstClr val="black"/>
                </a:solidFill>
                <a:latin typeface="Cambria" pitchFamily="18" charset="0"/>
              </a:rPr>
              <a:t>predikere</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smerteutvikling</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og</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effekter</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av</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behandling</a:t>
            </a:r>
            <a:r>
              <a:rPr lang="en-US" sz="2400" kern="0" dirty="0" smtClean="0">
                <a:solidFill>
                  <a:prstClr val="black"/>
                </a:solidFill>
                <a:latin typeface="Cambria" pitchFamily="18" charset="0"/>
              </a:rPr>
              <a:t> hos barn med </a:t>
            </a:r>
            <a:r>
              <a:rPr lang="en-US" sz="2400" kern="0" dirty="0" err="1" smtClean="0">
                <a:solidFill>
                  <a:prstClr val="black"/>
                </a:solidFill>
                <a:latin typeface="Cambria" pitchFamily="18" charset="0"/>
              </a:rPr>
              <a:t>alvorlig</a:t>
            </a:r>
            <a:r>
              <a:rPr lang="en-US" sz="2400" kern="0" dirty="0" smtClean="0">
                <a:solidFill>
                  <a:prstClr val="black"/>
                </a:solidFill>
                <a:latin typeface="Cambria" pitchFamily="18" charset="0"/>
              </a:rPr>
              <a:t> CP, </a:t>
            </a:r>
            <a:r>
              <a:rPr lang="en-US" sz="2400" kern="0" dirty="0" err="1" smtClean="0">
                <a:solidFill>
                  <a:prstClr val="black"/>
                </a:solidFill>
                <a:latin typeface="Cambria" pitchFamily="18" charset="0"/>
              </a:rPr>
              <a:t>og</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tilpasse</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denne</a:t>
            </a:r>
            <a:r>
              <a:rPr lang="en-US" sz="2400" kern="0" dirty="0" smtClean="0">
                <a:solidFill>
                  <a:prstClr val="black"/>
                </a:solidFill>
                <a:latin typeface="Cambria" pitchFamily="18" charset="0"/>
              </a:rPr>
              <a:t> for </a:t>
            </a:r>
            <a:r>
              <a:rPr lang="en-US" sz="2400" kern="0" dirty="0" err="1" smtClean="0">
                <a:solidFill>
                  <a:prstClr val="black"/>
                </a:solidFill>
                <a:latin typeface="Cambria" pitchFamily="18" charset="0"/>
              </a:rPr>
              <a:t>bruk</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i</a:t>
            </a:r>
            <a:r>
              <a:rPr lang="en-US" sz="2400" kern="0" dirty="0" smtClean="0">
                <a:solidFill>
                  <a:prstClr val="black"/>
                </a:solidFill>
                <a:latin typeface="Cambria" pitchFamily="18" charset="0"/>
              </a:rPr>
              <a:t> </a:t>
            </a:r>
            <a:r>
              <a:rPr lang="en-US" sz="2400" kern="0" dirty="0" err="1" smtClean="0">
                <a:solidFill>
                  <a:prstClr val="black"/>
                </a:solidFill>
                <a:latin typeface="Cambria" pitchFamily="18" charset="0"/>
              </a:rPr>
              <a:t>helsetjenesten</a:t>
            </a:r>
            <a:endParaRPr lang="en-US" sz="2400" kern="0" dirty="0" smtClean="0">
              <a:solidFill>
                <a:prstClr val="black"/>
              </a:solidFill>
              <a:latin typeface="Cambria" pitchFamily="18" charset="0"/>
            </a:endParaRPr>
          </a:p>
          <a:p>
            <a:pPr marL="800100" lvl="1" indent="-342900" eaLnBrk="1" hangingPunct="1">
              <a:spcBef>
                <a:spcPct val="20000"/>
              </a:spcBef>
              <a:buFontTx/>
              <a:buChar char="•"/>
            </a:pPr>
            <a:r>
              <a:rPr lang="nb-NO" sz="2200" dirty="0" smtClean="0">
                <a:latin typeface="Cambria" pitchFamily="18" charset="0"/>
              </a:rPr>
              <a:t>Evaluere modellen for barn med alvorlig CP i en amerikansk setting</a:t>
            </a:r>
            <a:endParaRPr lang="nb-NO" sz="2200" dirty="0">
              <a:latin typeface="Cambria" pitchFamily="18" charset="0"/>
            </a:endParaRPr>
          </a:p>
          <a:p>
            <a:pPr marL="800100" lvl="1" indent="-342900" eaLnBrk="1" hangingPunct="1">
              <a:spcBef>
                <a:spcPct val="20000"/>
              </a:spcBef>
              <a:buFontTx/>
              <a:buChar char="•"/>
            </a:pPr>
            <a:r>
              <a:rPr lang="nb-NO" sz="2200" dirty="0" smtClean="0">
                <a:latin typeface="Cambria" pitchFamily="18" charset="0"/>
              </a:rPr>
              <a:t>Evaluere gjennomførbarheten i Norge</a:t>
            </a:r>
          </a:p>
          <a:p>
            <a:pPr marL="800100" lvl="1" indent="-342900" eaLnBrk="1" hangingPunct="1">
              <a:spcBef>
                <a:spcPct val="20000"/>
              </a:spcBef>
              <a:buFontTx/>
              <a:buChar char="•"/>
            </a:pPr>
            <a:r>
              <a:rPr lang="nb-NO" sz="2200" dirty="0" smtClean="0">
                <a:latin typeface="Cambria" pitchFamily="18" charset="0"/>
              </a:rPr>
              <a:t>Beskrive sammenhenger mellom </a:t>
            </a:r>
            <a:r>
              <a:rPr lang="nb-NO" sz="2200" dirty="0" err="1" smtClean="0">
                <a:latin typeface="Cambria" pitchFamily="18" charset="0"/>
              </a:rPr>
              <a:t>biomarkører</a:t>
            </a:r>
            <a:r>
              <a:rPr lang="nb-NO" sz="2200" dirty="0" smtClean="0">
                <a:latin typeface="Cambria" pitchFamily="18" charset="0"/>
              </a:rPr>
              <a:t> og aspekter ved smerte hos barn med alvorlig CP</a:t>
            </a:r>
            <a:endParaRPr lang="en-US" sz="2200" dirty="0" smtClean="0">
              <a:latin typeface="Cambria" pitchFamily="18" charset="0"/>
            </a:endParaRPr>
          </a:p>
        </p:txBody>
      </p:sp>
      <p:sp>
        <p:nvSpPr>
          <p:cNvPr id="9" name="TekstSylinder 3"/>
          <p:cNvSpPr txBox="1"/>
          <p:nvPr/>
        </p:nvSpPr>
        <p:spPr>
          <a:xfrm>
            <a:off x="10633239" y="4466774"/>
            <a:ext cx="1080120" cy="200055"/>
          </a:xfrm>
          <a:prstGeom prst="rect">
            <a:avLst/>
          </a:prstGeom>
          <a:noFill/>
        </p:spPr>
        <p:txBody>
          <a:bodyPr wrap="square" rtlCol="0">
            <a:spAutoFit/>
          </a:bodyPr>
          <a:lstStyle/>
          <a:p>
            <a:r>
              <a:rPr lang="nb-NO" sz="700" dirty="0" smtClean="0">
                <a:latin typeface="Cambria" pitchFamily="18" charset="0"/>
              </a:rPr>
              <a:t>Foto: Privat</a:t>
            </a:r>
          </a:p>
        </p:txBody>
      </p:sp>
      <p:pic>
        <p:nvPicPr>
          <p:cNvPr id="11"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765955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9415" y="2777222"/>
            <a:ext cx="1117692" cy="2109446"/>
          </a:xfrm>
          <a:prstGeom prst="rect">
            <a:avLst/>
          </a:prstGeom>
        </p:spPr>
      </p:pic>
      <p:sp>
        <p:nvSpPr>
          <p:cNvPr id="7" name="Tittel 6"/>
          <p:cNvSpPr>
            <a:spLocks noGrp="1"/>
          </p:cNvSpPr>
          <p:nvPr>
            <p:ph type="title"/>
          </p:nvPr>
        </p:nvSpPr>
        <p:spPr/>
        <p:txBody>
          <a:bodyPr/>
          <a:lstStyle/>
          <a:p>
            <a:r>
              <a:rPr lang="nb-NO" b="1" dirty="0" smtClean="0"/>
              <a:t>Deltakere og samarbeidspartnere</a:t>
            </a:r>
            <a:endParaRPr lang="nb-NO" b="1" dirty="0"/>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021" y="4294632"/>
            <a:ext cx="1675968" cy="1159112"/>
          </a:xfrm>
          <a:prstGeom prst="rect">
            <a:avLst/>
          </a:prstGeom>
        </p:spPr>
      </p:pic>
      <p:pic>
        <p:nvPicPr>
          <p:cNvPr id="1026" name="Picture 2" descr="IWK D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445" y="5402408"/>
            <a:ext cx="3838121" cy="1197494"/>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20" y="5342980"/>
            <a:ext cx="1193496" cy="1197494"/>
          </a:xfrm>
          <a:prstGeom prst="rect">
            <a:avLst/>
          </a:prstGeom>
        </p:spPr>
      </p:pic>
      <p:pic>
        <p:nvPicPr>
          <p:cNvPr id="11" name="Bild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3510" y="4109827"/>
            <a:ext cx="2983356" cy="1491678"/>
          </a:xfrm>
          <a:prstGeom prst="rect">
            <a:avLst/>
          </a:prstGeom>
        </p:spPr>
      </p:pic>
      <p:pic>
        <p:nvPicPr>
          <p:cNvPr id="1027" name="Picture 3" descr="GC_3color_stack cop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3538" y="4445396"/>
            <a:ext cx="2498445" cy="106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3170" y="2777222"/>
            <a:ext cx="1547183" cy="1116000"/>
          </a:xfrm>
          <a:prstGeom prst="rect">
            <a:avLst/>
          </a:prstGeom>
        </p:spPr>
      </p:pic>
      <p:pic>
        <p:nvPicPr>
          <p:cNvPr id="13" name="Bild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5949" y="2397624"/>
            <a:ext cx="2533540" cy="572871"/>
          </a:xfrm>
          <a:prstGeom prst="rect">
            <a:avLst/>
          </a:prstGeom>
        </p:spPr>
      </p:pic>
      <p:pic>
        <p:nvPicPr>
          <p:cNvPr id="17" name="Bildobjekt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12743" y="1389726"/>
            <a:ext cx="1128035" cy="1188000"/>
          </a:xfrm>
          <a:prstGeom prst="rect">
            <a:avLst/>
          </a:prstGeom>
        </p:spPr>
      </p:pic>
      <p:pic>
        <p:nvPicPr>
          <p:cNvPr id="3" name="Bild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45" y="1414589"/>
            <a:ext cx="4013346" cy="966586"/>
          </a:xfrm>
          <a:prstGeom prst="rect">
            <a:avLst/>
          </a:prstGeom>
        </p:spPr>
      </p:pic>
      <p:pic>
        <p:nvPicPr>
          <p:cNvPr id="5" name="Bilde 4"/>
          <p:cNvPicPr>
            <a:picLocks noChangeAspect="1"/>
          </p:cNvPicPr>
          <p:nvPr/>
        </p:nvPicPr>
        <p:blipFill>
          <a:blip r:embed="rId13"/>
          <a:stretch>
            <a:fillRect/>
          </a:stretch>
        </p:blipFill>
        <p:spPr>
          <a:xfrm>
            <a:off x="5264434" y="3477056"/>
            <a:ext cx="2701508" cy="553809"/>
          </a:xfrm>
          <a:prstGeom prst="rect">
            <a:avLst/>
          </a:prstGeom>
        </p:spPr>
      </p:pic>
      <p:pic>
        <p:nvPicPr>
          <p:cNvPr id="6" name="Bild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2143" y="5802199"/>
            <a:ext cx="2138536" cy="609833"/>
          </a:xfrm>
          <a:prstGeom prst="rect">
            <a:avLst/>
          </a:prstGeom>
        </p:spPr>
      </p:pic>
      <p:pic>
        <p:nvPicPr>
          <p:cNvPr id="9" name="Bild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0110" y="5802199"/>
            <a:ext cx="1669230" cy="664451"/>
          </a:xfrm>
          <a:prstGeom prst="rect">
            <a:avLst/>
          </a:prstGeom>
        </p:spPr>
      </p:pic>
      <p:pic>
        <p:nvPicPr>
          <p:cNvPr id="21" name="Bild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0020" y="1239743"/>
            <a:ext cx="1038468" cy="1599873"/>
          </a:xfrm>
          <a:prstGeom prst="rect">
            <a:avLst/>
          </a:prstGeom>
        </p:spPr>
      </p:pic>
      <p:pic>
        <p:nvPicPr>
          <p:cNvPr id="14" name="Bild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3533" y="3392530"/>
            <a:ext cx="1778396" cy="771824"/>
          </a:xfrm>
          <a:prstGeom prst="rect">
            <a:avLst/>
          </a:prstGeom>
        </p:spPr>
      </p:pic>
      <p:pic>
        <p:nvPicPr>
          <p:cNvPr id="18" name="img108450" descr="image0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66718" y="4069718"/>
            <a:ext cx="1220083" cy="143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g938625" descr="53251ec7-f885-461d-a479-9ad7455b645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46546" y="5706815"/>
            <a:ext cx="860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5021" y="2521339"/>
            <a:ext cx="2453355" cy="740913"/>
          </a:xfrm>
          <a:prstGeom prst="rect">
            <a:avLst/>
          </a:prstGeom>
        </p:spPr>
      </p:pic>
      <p:pic>
        <p:nvPicPr>
          <p:cNvPr id="24" name="Bild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66718" y="73444"/>
            <a:ext cx="1055004" cy="1116786"/>
          </a:xfrm>
          <a:prstGeom prst="rect">
            <a:avLst/>
          </a:prstGeom>
        </p:spPr>
      </p:pic>
      <p:pic>
        <p:nvPicPr>
          <p:cNvPr id="22" name="Bild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15083" y="2397624"/>
            <a:ext cx="1763724" cy="1697063"/>
          </a:xfrm>
          <a:prstGeom prst="rect">
            <a:avLst/>
          </a:prstGeom>
        </p:spPr>
      </p:pic>
      <p:pic>
        <p:nvPicPr>
          <p:cNvPr id="26" name="Bild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15689" y="1726857"/>
            <a:ext cx="3254609" cy="374947"/>
          </a:xfrm>
          <a:prstGeom prst="rect">
            <a:avLst/>
          </a:prstGeom>
        </p:spPr>
      </p:pic>
    </p:spTree>
    <p:extLst>
      <p:ext uri="{BB962C8B-B14F-4D97-AF65-F5344CB8AC3E}">
        <p14:creationId xmlns:p14="http://schemas.microsoft.com/office/powerpoint/2010/main" val="92645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704890" y="2312874"/>
            <a:ext cx="4959061" cy="2484277"/>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99"/>
          <a:stretch/>
        </p:blipFill>
        <p:spPr>
          <a:xfrm rot="5400000">
            <a:off x="5832259" y="915635"/>
            <a:ext cx="6309454" cy="5143500"/>
          </a:xfrm>
          <a:prstGeom prst="rect">
            <a:avLst/>
          </a:prstGeom>
          <a:effectLst>
            <a:softEdge rad="63500"/>
          </a:effectLst>
        </p:spPr>
      </p:pic>
      <p:sp>
        <p:nvSpPr>
          <p:cNvPr id="5" name="TextBox 4"/>
          <p:cNvSpPr txBox="1"/>
          <p:nvPr/>
        </p:nvSpPr>
        <p:spPr>
          <a:xfrm>
            <a:off x="880164" y="2893292"/>
            <a:ext cx="4608512" cy="1323439"/>
          </a:xfrm>
          <a:prstGeom prst="rect">
            <a:avLst/>
          </a:prstGeom>
          <a:noFill/>
        </p:spPr>
        <p:txBody>
          <a:bodyPr wrap="square" rtlCol="0">
            <a:spAutoFit/>
          </a:bodyPr>
          <a:lstStyle/>
          <a:p>
            <a:pPr algn="ctr"/>
            <a:r>
              <a:rPr lang="nb-NO" sz="4000" dirty="0" smtClean="0">
                <a:latin typeface="Stencil" panose="040409050D0802020404" pitchFamily="82" charset="0"/>
              </a:rPr>
              <a:t>Møt Ulrik og pappa Jørgen</a:t>
            </a:r>
            <a:endParaRPr lang="en-US" sz="4000" dirty="0" smtClean="0">
              <a:latin typeface="Stencil" panose="040409050D0802020404" pitchFamily="82" charset="0"/>
            </a:endParaRPr>
          </a:p>
        </p:txBody>
      </p:sp>
      <p:sp>
        <p:nvSpPr>
          <p:cNvPr id="6" name="TextBox 5"/>
          <p:cNvSpPr txBox="1"/>
          <p:nvPr/>
        </p:nvSpPr>
        <p:spPr>
          <a:xfrm>
            <a:off x="407368" y="6309320"/>
            <a:ext cx="5760640" cy="430887"/>
          </a:xfrm>
          <a:prstGeom prst="rect">
            <a:avLst/>
          </a:prstGeom>
          <a:noFill/>
        </p:spPr>
        <p:txBody>
          <a:bodyPr wrap="square" rtlCol="0">
            <a:spAutoFit/>
          </a:bodyPr>
          <a:lstStyle/>
          <a:p>
            <a:r>
              <a:rPr lang="en-US" sz="1100" dirty="0" smtClean="0">
                <a:latin typeface="Cambria" pitchFamily="18" charset="0"/>
              </a:rPr>
              <a:t>NRK </a:t>
            </a:r>
            <a:r>
              <a:rPr lang="en-US" sz="1100" dirty="0" err="1" smtClean="0">
                <a:latin typeface="Cambria" pitchFamily="18" charset="0"/>
              </a:rPr>
              <a:t>Telemark</a:t>
            </a:r>
            <a:r>
              <a:rPr lang="en-US" sz="1100" dirty="0" smtClean="0">
                <a:latin typeface="Cambria" pitchFamily="18" charset="0"/>
              </a:rPr>
              <a:t>, 5. </a:t>
            </a:r>
            <a:r>
              <a:rPr lang="en-US" sz="1100" dirty="0" err="1" smtClean="0">
                <a:latin typeface="Cambria" pitchFamily="18" charset="0"/>
              </a:rPr>
              <a:t>november</a:t>
            </a:r>
            <a:r>
              <a:rPr lang="en-US" sz="1100" dirty="0" smtClean="0">
                <a:latin typeface="Cambria" pitchFamily="18" charset="0"/>
              </a:rPr>
              <a:t> 2018. </a:t>
            </a:r>
          </a:p>
          <a:p>
            <a:r>
              <a:rPr lang="en-US" sz="1100" dirty="0" smtClean="0">
                <a:latin typeface="Cambria" pitchFamily="18" charset="0"/>
                <a:hlinkClick r:id="rId4"/>
              </a:rPr>
              <a:t>https</a:t>
            </a:r>
            <a:r>
              <a:rPr lang="en-US" sz="1100" dirty="0">
                <a:latin typeface="Cambria" pitchFamily="18" charset="0"/>
                <a:hlinkClick r:id="rId4"/>
              </a:rPr>
              <a:t>://</a:t>
            </a:r>
            <a:r>
              <a:rPr lang="en-US" sz="1100" dirty="0" smtClean="0">
                <a:latin typeface="Cambria" pitchFamily="18" charset="0"/>
                <a:hlinkClick r:id="rId4"/>
              </a:rPr>
              <a:t>www.nrk.no/vestfoldogtelemark/ulrik-lever-med-konstante-smerter-1.14271736</a:t>
            </a:r>
            <a:r>
              <a:rPr lang="en-US" sz="1100" dirty="0" smtClean="0">
                <a:latin typeface="Cambria" pitchFamily="18" charset="0"/>
              </a:rPr>
              <a:t> </a:t>
            </a:r>
          </a:p>
        </p:txBody>
      </p:sp>
      <p:sp>
        <p:nvSpPr>
          <p:cNvPr id="3" name="TextBox 2"/>
          <p:cNvSpPr txBox="1"/>
          <p:nvPr/>
        </p:nvSpPr>
        <p:spPr>
          <a:xfrm>
            <a:off x="6528048" y="6292596"/>
            <a:ext cx="1615108" cy="276999"/>
          </a:xfrm>
          <a:prstGeom prst="rect">
            <a:avLst/>
          </a:prstGeom>
          <a:noFill/>
        </p:spPr>
        <p:txBody>
          <a:bodyPr wrap="square" rtlCol="0">
            <a:spAutoFit/>
          </a:bodyPr>
          <a:lstStyle/>
          <a:p>
            <a:r>
              <a:rPr lang="nb-NO" sz="1200" dirty="0" smtClean="0">
                <a:solidFill>
                  <a:schemeClr val="bg2"/>
                </a:solidFill>
                <a:latin typeface="Cambria" pitchFamily="18" charset="0"/>
              </a:rPr>
              <a:t>Foto: Privat</a:t>
            </a:r>
            <a:endParaRPr lang="en-US" sz="1200" dirty="0" smtClean="0">
              <a:solidFill>
                <a:schemeClr val="bg2"/>
              </a:solidFill>
              <a:latin typeface="Cambria" pitchFamily="18" charset="0"/>
            </a:endParaRPr>
          </a:p>
        </p:txBody>
      </p:sp>
      <p:pic>
        <p:nvPicPr>
          <p:cNvPr id="7" name="Bil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9483" y="188641"/>
            <a:ext cx="1028380" cy="1152128"/>
          </a:xfrm>
          <a:prstGeom prst="rect">
            <a:avLst/>
          </a:prstGeom>
        </p:spPr>
      </p:pic>
    </p:spTree>
    <p:extLst>
      <p:ext uri="{BB962C8B-B14F-4D97-AF65-F5344CB8AC3E}">
        <p14:creationId xmlns:p14="http://schemas.microsoft.com/office/powerpoint/2010/main" val="3489169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tel 13"/>
          <p:cNvSpPr>
            <a:spLocks noGrp="1"/>
          </p:cNvSpPr>
          <p:nvPr>
            <p:ph type="title"/>
          </p:nvPr>
        </p:nvSpPr>
        <p:spPr>
          <a:xfrm>
            <a:off x="839788" y="457200"/>
            <a:ext cx="5328220" cy="718457"/>
          </a:xfrm>
        </p:spPr>
        <p:txBody>
          <a:bodyPr>
            <a:normAutofit fontScale="90000"/>
          </a:bodyPr>
          <a:lstStyle/>
          <a:p>
            <a:r>
              <a:rPr lang="nb-NO" sz="3600" b="1" dirty="0" smtClean="0">
                <a:latin typeface="+mn-lt"/>
              </a:rPr>
              <a:t>Forskningsgruppen i </a:t>
            </a:r>
            <a:r>
              <a:rPr lang="nb-NO" sz="3600" b="1" dirty="0" err="1" smtClean="0">
                <a:latin typeface="+mn-lt"/>
              </a:rPr>
              <a:t>CPPain</a:t>
            </a:r>
            <a:endParaRPr lang="nb-NO" sz="3600" b="1" dirty="0">
              <a:latin typeface="+mn-lt"/>
            </a:endParaRPr>
          </a:p>
        </p:txBody>
      </p:sp>
      <p:sp>
        <p:nvSpPr>
          <p:cNvPr id="16" name="Plassholder for tekst 15"/>
          <p:cNvSpPr>
            <a:spLocks noGrp="1"/>
          </p:cNvSpPr>
          <p:nvPr>
            <p:ph type="body" sz="half" idx="2"/>
          </p:nvPr>
        </p:nvSpPr>
        <p:spPr>
          <a:xfrm>
            <a:off x="839788" y="1384663"/>
            <a:ext cx="6817318" cy="4635683"/>
          </a:xfrm>
        </p:spPr>
        <p:txBody>
          <a:bodyPr>
            <a:noAutofit/>
          </a:bodyPr>
          <a:lstStyle/>
          <a:p>
            <a:r>
              <a:rPr lang="nb-NO" sz="1400" dirty="0" smtClean="0"/>
              <a:t>Randi Dovland Andersen - Sykehuset Telemark/Universitetet i Oslo (UiO) </a:t>
            </a:r>
          </a:p>
          <a:p>
            <a:r>
              <a:rPr lang="nb-NO" sz="1400" dirty="0" smtClean="0"/>
              <a:t>Guro L. Andersen - </a:t>
            </a:r>
            <a:r>
              <a:rPr lang="nb-NO" sz="1400" dirty="0" err="1" smtClean="0"/>
              <a:t>NorCP</a:t>
            </a:r>
            <a:r>
              <a:rPr lang="nb-NO" sz="1400" dirty="0" smtClean="0"/>
              <a:t>/Sykehuset i Vestfold/NTNU </a:t>
            </a:r>
          </a:p>
          <a:p>
            <a:r>
              <a:rPr lang="nb-NO" sz="1400" dirty="0" smtClean="0"/>
              <a:t>Sandra Julsen </a:t>
            </a:r>
            <a:r>
              <a:rPr lang="nb-NO" sz="1400" dirty="0" err="1" smtClean="0"/>
              <a:t>Hollung</a:t>
            </a:r>
            <a:r>
              <a:rPr lang="nb-NO" sz="1400" dirty="0" smtClean="0"/>
              <a:t> - </a:t>
            </a:r>
            <a:r>
              <a:rPr lang="nb-NO" sz="1400" dirty="0" err="1" smtClean="0"/>
              <a:t>NorCP</a:t>
            </a:r>
            <a:endParaRPr lang="nb-NO" sz="1400" dirty="0" smtClean="0"/>
          </a:p>
          <a:p>
            <a:r>
              <a:rPr lang="nb-NO" sz="1400" dirty="0" smtClean="0"/>
              <a:t>Reidun </a:t>
            </a:r>
            <a:r>
              <a:rPr lang="nb-NO" sz="1400" dirty="0"/>
              <a:t>B. Jahnsen </a:t>
            </a:r>
            <a:r>
              <a:rPr lang="nb-NO" sz="1400" dirty="0" smtClean="0"/>
              <a:t>- Oslo Universitetssykehus (OUS)/UiO </a:t>
            </a:r>
            <a:endParaRPr lang="nb-NO" sz="1400" dirty="0"/>
          </a:p>
          <a:p>
            <a:r>
              <a:rPr lang="nb-NO" sz="1400" dirty="0"/>
              <a:t>Kjersti Ramstad </a:t>
            </a:r>
            <a:r>
              <a:rPr lang="nb-NO" sz="1400" dirty="0" smtClean="0"/>
              <a:t>- OUS</a:t>
            </a:r>
            <a:endParaRPr lang="nb-NO" sz="1400" dirty="0"/>
          </a:p>
          <a:p>
            <a:r>
              <a:rPr lang="nb-NO" sz="1400" dirty="0"/>
              <a:t>Martin Veel </a:t>
            </a:r>
            <a:r>
              <a:rPr lang="nb-NO" sz="1400" dirty="0" smtClean="0"/>
              <a:t>Svendsen/</a:t>
            </a:r>
            <a:r>
              <a:rPr lang="nb-NO" sz="1400" dirty="0" err="1" smtClean="0"/>
              <a:t>Keson</a:t>
            </a:r>
            <a:r>
              <a:rPr lang="nb-NO" sz="1400" dirty="0" smtClean="0"/>
              <a:t> </a:t>
            </a:r>
            <a:r>
              <a:rPr lang="nb-NO" sz="1400" dirty="0" err="1" smtClean="0"/>
              <a:t>Jajoun</a:t>
            </a:r>
            <a:r>
              <a:rPr lang="nb-NO" sz="1400" dirty="0" smtClean="0"/>
              <a:t> - </a:t>
            </a:r>
            <a:r>
              <a:rPr lang="nb-NO" sz="1400" dirty="0"/>
              <a:t>Sykehuset </a:t>
            </a:r>
            <a:r>
              <a:rPr lang="nb-NO" sz="1400" dirty="0" smtClean="0"/>
              <a:t>Telemark</a:t>
            </a:r>
          </a:p>
          <a:p>
            <a:r>
              <a:rPr lang="nb-NO" sz="1400" dirty="0" smtClean="0"/>
              <a:t>Sindre </a:t>
            </a:r>
            <a:r>
              <a:rPr lang="nb-NO" sz="1400" dirty="0"/>
              <a:t>Klakegg </a:t>
            </a:r>
            <a:r>
              <a:rPr lang="nb-NO" sz="1400" dirty="0" err="1"/>
              <a:t>Bruflot</a:t>
            </a:r>
            <a:r>
              <a:rPr lang="nb-NO" sz="1400" dirty="0"/>
              <a:t> </a:t>
            </a:r>
            <a:r>
              <a:rPr lang="nb-NO" sz="1400" dirty="0" smtClean="0"/>
              <a:t>– CP-foreningen </a:t>
            </a:r>
            <a:endParaRPr lang="nb-NO" sz="1400" dirty="0"/>
          </a:p>
          <a:p>
            <a:r>
              <a:rPr lang="nb-NO" sz="1400" dirty="0" smtClean="0"/>
              <a:t>Ann </a:t>
            </a:r>
            <a:r>
              <a:rPr lang="nb-NO" sz="1400" dirty="0" err="1" smtClean="0"/>
              <a:t>Alriksson</a:t>
            </a:r>
            <a:r>
              <a:rPr lang="nb-NO" sz="1400" dirty="0" smtClean="0"/>
              <a:t>-Schmidt - Lunds Universitet, Sverige</a:t>
            </a:r>
          </a:p>
          <a:p>
            <a:r>
              <a:rPr lang="nb-NO" sz="1400" dirty="0" smtClean="0"/>
              <a:t>Lars </a:t>
            </a:r>
            <a:r>
              <a:rPr lang="nb-NO" sz="1400" dirty="0"/>
              <a:t>Wallin </a:t>
            </a:r>
            <a:r>
              <a:rPr lang="nb-NO" sz="1400" dirty="0" smtClean="0"/>
              <a:t>– </a:t>
            </a:r>
            <a:r>
              <a:rPr lang="nb-NO" sz="1400" dirty="0" err="1" smtClean="0"/>
              <a:t>Høgskolan</a:t>
            </a:r>
            <a:r>
              <a:rPr lang="nb-NO" sz="1400" dirty="0" smtClean="0"/>
              <a:t> i Dalarna, Sverige </a:t>
            </a:r>
            <a:endParaRPr lang="nb-NO" sz="1400" dirty="0"/>
          </a:p>
          <a:p>
            <a:r>
              <a:rPr lang="nb-NO" sz="1400" dirty="0"/>
              <a:t>Agneta </a:t>
            </a:r>
            <a:r>
              <a:rPr lang="nb-NO" sz="1400" dirty="0" err="1"/>
              <a:t>Anderzen</a:t>
            </a:r>
            <a:r>
              <a:rPr lang="nb-NO" sz="1400" dirty="0"/>
              <a:t>-Carlsson </a:t>
            </a:r>
            <a:r>
              <a:rPr lang="nb-NO" sz="1400" dirty="0" smtClean="0"/>
              <a:t>- Örebro Universitet, Sverige </a:t>
            </a:r>
          </a:p>
          <a:p>
            <a:r>
              <a:rPr lang="nb-NO" sz="1400" dirty="0" smtClean="0"/>
              <a:t>Ira Jeglinsky </a:t>
            </a:r>
            <a:r>
              <a:rPr lang="nb-NO" sz="1400" dirty="0" err="1" smtClean="0"/>
              <a:t>Kankainen</a:t>
            </a:r>
            <a:r>
              <a:rPr lang="nb-NO" sz="1400" dirty="0" smtClean="0"/>
              <a:t> – </a:t>
            </a:r>
            <a:r>
              <a:rPr lang="nb-NO" sz="1400" dirty="0" err="1" smtClean="0"/>
              <a:t>Högskolan</a:t>
            </a:r>
            <a:r>
              <a:rPr lang="nb-NO" sz="1400" dirty="0" smtClean="0"/>
              <a:t> </a:t>
            </a:r>
            <a:r>
              <a:rPr lang="nb-NO" sz="1400" dirty="0" err="1" smtClean="0"/>
              <a:t>Arcada</a:t>
            </a:r>
            <a:r>
              <a:rPr lang="nb-NO" sz="1400" dirty="0" smtClean="0"/>
              <a:t>, Finland</a:t>
            </a:r>
            <a:endParaRPr lang="nb-NO" sz="1400" dirty="0"/>
          </a:p>
          <a:p>
            <a:r>
              <a:rPr lang="nb-NO" sz="1400" dirty="0"/>
              <a:t>Frank Symons </a:t>
            </a:r>
            <a:r>
              <a:rPr lang="nb-NO" sz="1400" dirty="0" smtClean="0"/>
              <a:t>- </a:t>
            </a:r>
            <a:r>
              <a:rPr lang="nb-NO" sz="1400" dirty="0" err="1" smtClean="0"/>
              <a:t>University</a:t>
            </a:r>
            <a:r>
              <a:rPr lang="nb-NO" sz="1400" dirty="0" smtClean="0"/>
              <a:t> </a:t>
            </a:r>
            <a:r>
              <a:rPr lang="nb-NO" sz="1400" dirty="0" err="1"/>
              <a:t>of</a:t>
            </a:r>
            <a:r>
              <a:rPr lang="nb-NO" sz="1400" dirty="0"/>
              <a:t> </a:t>
            </a:r>
            <a:r>
              <a:rPr lang="nb-NO" sz="1400" dirty="0" smtClean="0"/>
              <a:t>Minnesota, USA</a:t>
            </a:r>
            <a:endParaRPr lang="nb-NO" sz="1400" dirty="0"/>
          </a:p>
          <a:p>
            <a:r>
              <a:rPr lang="nb-NO" sz="1400" dirty="0" err="1"/>
              <a:t>Chantel</a:t>
            </a:r>
            <a:r>
              <a:rPr lang="nb-NO" sz="1400" dirty="0"/>
              <a:t> </a:t>
            </a:r>
            <a:r>
              <a:rPr lang="nb-NO" sz="1400" dirty="0" err="1" smtClean="0"/>
              <a:t>Burkitt</a:t>
            </a:r>
            <a:r>
              <a:rPr lang="nb-NO" sz="1400" dirty="0" smtClean="0"/>
              <a:t> (tidl. Barney) - Gillette </a:t>
            </a:r>
            <a:r>
              <a:rPr lang="nb-NO" sz="1400" dirty="0" err="1"/>
              <a:t>Children’s</a:t>
            </a:r>
            <a:r>
              <a:rPr lang="nb-NO" sz="1400" dirty="0"/>
              <a:t> </a:t>
            </a:r>
            <a:r>
              <a:rPr lang="nb-NO" sz="1400" dirty="0" err="1"/>
              <a:t>Speciality</a:t>
            </a:r>
            <a:r>
              <a:rPr lang="nb-NO" sz="1400" dirty="0"/>
              <a:t> </a:t>
            </a:r>
            <a:r>
              <a:rPr lang="nb-NO" sz="1400" dirty="0" smtClean="0"/>
              <a:t>Healthcare, USA </a:t>
            </a:r>
            <a:endParaRPr lang="nb-NO" sz="1400" dirty="0"/>
          </a:p>
          <a:p>
            <a:r>
              <a:rPr lang="nb-NO" sz="1400" dirty="0"/>
              <a:t>Christine Chambers </a:t>
            </a:r>
            <a:r>
              <a:rPr lang="nb-NO" sz="1400" dirty="0" smtClean="0"/>
              <a:t>- Centre </a:t>
            </a:r>
            <a:r>
              <a:rPr lang="nb-NO" sz="1400" dirty="0"/>
              <a:t>for </a:t>
            </a:r>
            <a:r>
              <a:rPr lang="nb-NO" sz="1400" dirty="0" err="1"/>
              <a:t>Pediatric</a:t>
            </a:r>
            <a:r>
              <a:rPr lang="nb-NO" sz="1400" dirty="0"/>
              <a:t> </a:t>
            </a:r>
            <a:r>
              <a:rPr lang="nb-NO" sz="1400" dirty="0" err="1"/>
              <a:t>Pain</a:t>
            </a:r>
            <a:r>
              <a:rPr lang="nb-NO" sz="1400" dirty="0"/>
              <a:t> Research-IWK/</a:t>
            </a:r>
            <a:r>
              <a:rPr lang="nb-NO" sz="1400" dirty="0" err="1"/>
              <a:t>Dalhousie</a:t>
            </a:r>
            <a:r>
              <a:rPr lang="nb-NO" sz="1400" dirty="0"/>
              <a:t> </a:t>
            </a:r>
            <a:r>
              <a:rPr lang="nb-NO" sz="1400" dirty="0" err="1" smtClean="0"/>
              <a:t>University</a:t>
            </a:r>
            <a:r>
              <a:rPr lang="nb-NO" sz="1400" dirty="0" smtClean="0"/>
              <a:t>, Canada</a:t>
            </a:r>
            <a:endParaRPr lang="nb-NO" sz="1400" dirty="0"/>
          </a:p>
          <a:p>
            <a:r>
              <a:rPr lang="nb-NO" sz="1400" dirty="0"/>
              <a:t>Jordan </a:t>
            </a:r>
            <a:r>
              <a:rPr lang="nb-NO" sz="1400" dirty="0" err="1"/>
              <a:t>Sheriko</a:t>
            </a:r>
            <a:r>
              <a:rPr lang="nb-NO" sz="1400" dirty="0"/>
              <a:t> </a:t>
            </a:r>
            <a:r>
              <a:rPr lang="nb-NO" sz="1400" dirty="0" smtClean="0"/>
              <a:t> - IWK/</a:t>
            </a:r>
            <a:r>
              <a:rPr lang="nb-NO" sz="1400" dirty="0" err="1" smtClean="0"/>
              <a:t>Dalhousie</a:t>
            </a:r>
            <a:r>
              <a:rPr lang="nb-NO" sz="1400" dirty="0" smtClean="0"/>
              <a:t> </a:t>
            </a:r>
            <a:r>
              <a:rPr lang="nb-NO" sz="1400" dirty="0" err="1" smtClean="0"/>
              <a:t>University</a:t>
            </a:r>
            <a:r>
              <a:rPr lang="nb-NO" sz="1400" dirty="0" smtClean="0"/>
              <a:t>, Canada </a:t>
            </a:r>
            <a:endParaRPr lang="nb-NO" sz="1400" dirty="0"/>
          </a:p>
          <a:p>
            <a:r>
              <a:rPr lang="nb-NO" sz="1400" dirty="0"/>
              <a:t>Lara </a:t>
            </a:r>
            <a:r>
              <a:rPr lang="nb-NO" sz="1400" dirty="0" err="1" smtClean="0"/>
              <a:t>Genik</a:t>
            </a:r>
            <a:r>
              <a:rPr lang="nb-NO" sz="1400" dirty="0" smtClean="0"/>
              <a:t> - </a:t>
            </a:r>
            <a:r>
              <a:rPr lang="nb-NO" sz="1400" dirty="0" err="1" smtClean="0"/>
              <a:t>University</a:t>
            </a:r>
            <a:r>
              <a:rPr lang="nb-NO" sz="1400" dirty="0" smtClean="0"/>
              <a:t> </a:t>
            </a:r>
            <a:r>
              <a:rPr lang="nb-NO" sz="1400" dirty="0" err="1"/>
              <a:t>of</a:t>
            </a:r>
            <a:r>
              <a:rPr lang="nb-NO" sz="1400" dirty="0"/>
              <a:t> </a:t>
            </a:r>
            <a:r>
              <a:rPr lang="nb-NO" sz="1400" dirty="0" err="1" smtClean="0"/>
              <a:t>Guelph</a:t>
            </a:r>
            <a:r>
              <a:rPr lang="nb-NO" sz="1400" dirty="0" smtClean="0"/>
              <a:t>, Canada</a:t>
            </a:r>
            <a:endParaRPr lang="nb-NO" sz="1400" dirty="0"/>
          </a:p>
          <a:p>
            <a:endParaRPr lang="nb-NO" dirty="0"/>
          </a:p>
        </p:txBody>
      </p:sp>
      <p:graphicFrame>
        <p:nvGraphicFramePr>
          <p:cNvPr id="6" name="Diagram 5"/>
          <p:cNvGraphicFramePr/>
          <p:nvPr>
            <p:extLst>
              <p:ext uri="{D42A27DB-BD31-4B8C-83A1-F6EECF244321}">
                <p14:modId xmlns:p14="http://schemas.microsoft.com/office/powerpoint/2010/main" val="2473169779"/>
              </p:ext>
            </p:extLst>
          </p:nvPr>
        </p:nvGraphicFramePr>
        <p:xfrm>
          <a:off x="6456040" y="1392329"/>
          <a:ext cx="5483251" cy="618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de 2"/>
          <p:cNvPicPr>
            <a:picLocks noChangeAspect="1"/>
          </p:cNvPicPr>
          <p:nvPr/>
        </p:nvPicPr>
        <p:blipFill>
          <a:blip r:embed="rId8"/>
          <a:stretch>
            <a:fillRect/>
          </a:stretch>
        </p:blipFill>
        <p:spPr>
          <a:xfrm>
            <a:off x="6672064" y="1290325"/>
            <a:ext cx="2381437" cy="1786718"/>
          </a:xfrm>
          <a:prstGeom prst="rect">
            <a:avLst/>
          </a:prstGeom>
        </p:spPr>
      </p:pic>
      <p:pic>
        <p:nvPicPr>
          <p:cNvPr id="7" name="Bild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3906372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a:srcRect l="10007" t="8386" r="8685" b="19497"/>
          <a:stretch/>
        </p:blipFill>
        <p:spPr>
          <a:xfrm>
            <a:off x="7848041" y="3757077"/>
            <a:ext cx="4146899" cy="2743333"/>
          </a:xfrm>
          <a:prstGeom prst="rect">
            <a:avLst/>
          </a:prstGeom>
        </p:spPr>
      </p:pic>
      <p:pic>
        <p:nvPicPr>
          <p:cNvPr id="5" name="Bilde 4"/>
          <p:cNvPicPr>
            <a:picLocks noChangeAspect="1"/>
          </p:cNvPicPr>
          <p:nvPr/>
        </p:nvPicPr>
        <p:blipFill rotWithShape="1">
          <a:blip r:embed="rId4"/>
          <a:srcRect b="50559"/>
          <a:stretch/>
        </p:blipFill>
        <p:spPr>
          <a:xfrm>
            <a:off x="477266" y="2228035"/>
            <a:ext cx="6496389" cy="1990292"/>
          </a:xfrm>
          <a:prstGeom prst="rect">
            <a:avLst/>
          </a:prstGeom>
        </p:spPr>
      </p:pic>
      <p:pic>
        <p:nvPicPr>
          <p:cNvPr id="6" name="Bilde 5"/>
          <p:cNvPicPr>
            <a:picLocks noChangeAspect="1"/>
          </p:cNvPicPr>
          <p:nvPr/>
        </p:nvPicPr>
        <p:blipFill>
          <a:blip r:embed="rId5"/>
          <a:stretch>
            <a:fillRect/>
          </a:stretch>
        </p:blipFill>
        <p:spPr>
          <a:xfrm>
            <a:off x="479376" y="293738"/>
            <a:ext cx="5000343" cy="576064"/>
          </a:xfrm>
          <a:prstGeom prst="rect">
            <a:avLst/>
          </a:prstGeom>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3045">
            <a:off x="8663422" y="859479"/>
            <a:ext cx="2176434" cy="2853794"/>
          </a:xfrm>
          <a:prstGeom prst="rect">
            <a:avLst/>
          </a:prstGeom>
        </p:spPr>
      </p:pic>
      <p:pic>
        <p:nvPicPr>
          <p:cNvPr id="7" name="Bil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
        <p:nvSpPr>
          <p:cNvPr id="4" name="Rectangle 3"/>
          <p:cNvSpPr/>
          <p:nvPr/>
        </p:nvSpPr>
        <p:spPr>
          <a:xfrm rot="1088959">
            <a:off x="7953527" y="5426747"/>
            <a:ext cx="4539446" cy="584775"/>
          </a:xfrm>
          <a:prstGeom prst="rect">
            <a:avLst/>
          </a:prstGeom>
          <a:noFill/>
        </p:spPr>
        <p:txBody>
          <a:bodyPr wrap="square" lIns="91440" tIns="45720" rIns="91440" bIns="45720">
            <a:spAutoFit/>
          </a:bodyPr>
          <a:lstStyle/>
          <a:p>
            <a:pPr algn="ctr"/>
            <a:r>
              <a:rPr lang="en-US" sz="3200" b="1" cap="none" spc="0" dirty="0" err="1" smtClean="0">
                <a:ln w="22225">
                  <a:solidFill>
                    <a:schemeClr val="accent2"/>
                  </a:solidFill>
                  <a:prstDash val="solid"/>
                </a:ln>
                <a:solidFill>
                  <a:schemeClr val="accent2">
                    <a:lumMod val="40000"/>
                    <a:lumOff val="60000"/>
                  </a:schemeClr>
                </a:solidFill>
                <a:effectLst/>
              </a:rPr>
              <a:t>Publiseres</a:t>
            </a:r>
            <a:r>
              <a:rPr lang="en-US" sz="3200" b="1" cap="none" spc="0" dirty="0" smtClean="0">
                <a:ln w="22225">
                  <a:solidFill>
                    <a:schemeClr val="accent2"/>
                  </a:solidFill>
                  <a:prstDash val="solid"/>
                </a:ln>
                <a:solidFill>
                  <a:schemeClr val="accent2">
                    <a:lumMod val="40000"/>
                    <a:lumOff val="60000"/>
                  </a:schemeClr>
                </a:solidFill>
                <a:effectLst/>
              </a:rPr>
              <a:t> mars ‘22</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8" name="Tittel 7"/>
          <p:cNvSpPr txBox="1">
            <a:spLocks/>
          </p:cNvSpPr>
          <p:nvPr/>
        </p:nvSpPr>
        <p:spPr>
          <a:xfrm>
            <a:off x="815413" y="1224415"/>
            <a:ext cx="7772400" cy="1021556"/>
          </a:xfrm>
          <a:prstGeom prst="rect">
            <a:avLst/>
          </a:prstGeom>
        </p:spPr>
        <p:txBody>
          <a:bodyPr/>
          <a:lstStyle>
            <a:lvl1pPr algn="ctr" rtl="0" eaLnBrk="1" fontAlgn="base" hangingPunct="1">
              <a:spcBef>
                <a:spcPct val="0"/>
              </a:spcBef>
              <a:spcAft>
                <a:spcPct val="0"/>
              </a:spcAft>
              <a:defRPr sz="3600">
                <a:solidFill>
                  <a:schemeClr val="tx2"/>
                </a:solidFill>
                <a:latin typeface="Cambria" pitchFamily="18" charset="0"/>
                <a:ea typeface="+mj-ea"/>
                <a:cs typeface="+mj-cs"/>
              </a:defRPr>
            </a:lvl1pPr>
            <a:lvl2pPr algn="ctr" rtl="0" eaLnBrk="1" fontAlgn="base" hangingPunct="1">
              <a:spcBef>
                <a:spcPct val="0"/>
              </a:spcBef>
              <a:spcAft>
                <a:spcPct val="0"/>
              </a:spcAft>
              <a:defRPr sz="3600">
                <a:solidFill>
                  <a:schemeClr val="tx2"/>
                </a:solidFill>
                <a:latin typeface="Calibri" pitchFamily="34" charset="0"/>
              </a:defRPr>
            </a:lvl2pPr>
            <a:lvl3pPr algn="ctr" rtl="0" eaLnBrk="1" fontAlgn="base" hangingPunct="1">
              <a:spcBef>
                <a:spcPct val="0"/>
              </a:spcBef>
              <a:spcAft>
                <a:spcPct val="0"/>
              </a:spcAft>
              <a:defRPr sz="3600">
                <a:solidFill>
                  <a:schemeClr val="tx2"/>
                </a:solidFill>
                <a:latin typeface="Calibri" pitchFamily="34" charset="0"/>
              </a:defRPr>
            </a:lvl3pPr>
            <a:lvl4pPr algn="ctr" rtl="0" eaLnBrk="1" fontAlgn="base" hangingPunct="1">
              <a:spcBef>
                <a:spcPct val="0"/>
              </a:spcBef>
              <a:spcAft>
                <a:spcPct val="0"/>
              </a:spcAft>
              <a:defRPr sz="3600">
                <a:solidFill>
                  <a:schemeClr val="tx2"/>
                </a:solidFill>
                <a:latin typeface="Calibri" pitchFamily="34" charset="0"/>
              </a:defRPr>
            </a:lvl4pPr>
            <a:lvl5pPr algn="ctr"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3600">
                <a:solidFill>
                  <a:schemeClr val="tx2"/>
                </a:solidFill>
                <a:latin typeface="Lucida Sans Unicode" pitchFamily="34" charset="0"/>
              </a:defRPr>
            </a:lvl6pPr>
            <a:lvl7pPr marL="914400" algn="ctr" rtl="0" eaLnBrk="1" fontAlgn="base" hangingPunct="1">
              <a:spcBef>
                <a:spcPct val="0"/>
              </a:spcBef>
              <a:spcAft>
                <a:spcPct val="0"/>
              </a:spcAft>
              <a:defRPr sz="3600">
                <a:solidFill>
                  <a:schemeClr val="tx2"/>
                </a:solidFill>
                <a:latin typeface="Lucida Sans Unicode" pitchFamily="34" charset="0"/>
              </a:defRPr>
            </a:lvl7pPr>
            <a:lvl8pPr marL="1371600" algn="ctr" rtl="0" eaLnBrk="1" fontAlgn="base" hangingPunct="1">
              <a:spcBef>
                <a:spcPct val="0"/>
              </a:spcBef>
              <a:spcAft>
                <a:spcPct val="0"/>
              </a:spcAft>
              <a:defRPr sz="3600">
                <a:solidFill>
                  <a:schemeClr val="tx2"/>
                </a:solidFill>
                <a:latin typeface="Lucida Sans Unicode" pitchFamily="34" charset="0"/>
              </a:defRPr>
            </a:lvl8pPr>
            <a:lvl9pPr marL="1828800" algn="ctr" rtl="0" eaLnBrk="1" fontAlgn="base" hangingPunct="1">
              <a:spcBef>
                <a:spcPct val="0"/>
              </a:spcBef>
              <a:spcAft>
                <a:spcPct val="0"/>
              </a:spcAft>
              <a:defRPr sz="3600">
                <a:solidFill>
                  <a:schemeClr val="tx2"/>
                </a:solidFill>
                <a:latin typeface="Lucida Sans Unicode" pitchFamily="34" charset="0"/>
              </a:defRPr>
            </a:lvl9pPr>
          </a:lstStyle>
          <a:p>
            <a:r>
              <a:rPr lang="en-US" sz="4800" kern="0" dirty="0" err="1" smtClean="0"/>
              <a:t>Takk</a:t>
            </a:r>
            <a:r>
              <a:rPr lang="en-US" sz="4800" kern="0" dirty="0" smtClean="0"/>
              <a:t> for </a:t>
            </a:r>
            <a:r>
              <a:rPr lang="en-US" sz="4800" kern="0" dirty="0" err="1" smtClean="0"/>
              <a:t>oppmerksomheten</a:t>
            </a:r>
            <a:r>
              <a:rPr lang="en-US" sz="4800" kern="0" dirty="0" smtClean="0"/>
              <a:t>!</a:t>
            </a:r>
            <a:endParaRPr lang="en-US" sz="4800" kern="0" dirty="0"/>
          </a:p>
        </p:txBody>
      </p:sp>
      <p:sp>
        <p:nvSpPr>
          <p:cNvPr id="12" name="Plassholder for tekst 8"/>
          <p:cNvSpPr txBox="1">
            <a:spLocks/>
          </p:cNvSpPr>
          <p:nvPr/>
        </p:nvSpPr>
        <p:spPr>
          <a:xfrm>
            <a:off x="477266" y="4734287"/>
            <a:ext cx="6496389" cy="1766123"/>
          </a:xfrm>
          <a:prstGeom prst="rect">
            <a:avLst/>
          </a:prstGeom>
          <a:gradFill>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a:lstStyle>
            <a:lvl1pPr marL="342900" indent="-342900" algn="l" rtl="0" eaLnBrk="1" fontAlgn="base" hangingPunct="1">
              <a:spcBef>
                <a:spcPct val="20000"/>
              </a:spcBef>
              <a:spcAft>
                <a:spcPct val="0"/>
              </a:spcAft>
              <a:buChar char="•"/>
              <a:defRPr sz="2800">
                <a:solidFill>
                  <a:schemeClr val="tx1"/>
                </a:solidFill>
                <a:latin typeface="Cambria" pitchFamily="18"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Cambria" pitchFamily="18" charset="0"/>
              </a:defRPr>
            </a:lvl2pPr>
            <a:lvl3pPr marL="1143000" indent="-228600" algn="l" rtl="0" eaLnBrk="1" fontAlgn="base" hangingPunct="1">
              <a:spcBef>
                <a:spcPct val="20000"/>
              </a:spcBef>
              <a:spcAft>
                <a:spcPct val="0"/>
              </a:spcAft>
              <a:buChar char="•"/>
              <a:defRPr sz="2000">
                <a:solidFill>
                  <a:schemeClr val="tx1"/>
                </a:solidFill>
                <a:latin typeface="Cambria" pitchFamily="18" charset="0"/>
              </a:defRPr>
            </a:lvl3pPr>
            <a:lvl4pPr marL="1600200" indent="-228600" algn="l" rtl="0" eaLnBrk="1" fontAlgn="base" hangingPunct="1">
              <a:spcBef>
                <a:spcPct val="20000"/>
              </a:spcBef>
              <a:spcAft>
                <a:spcPct val="0"/>
              </a:spcAft>
              <a:buChar char="–"/>
              <a:defRPr sz="2000">
                <a:solidFill>
                  <a:schemeClr val="tx1"/>
                </a:solidFill>
                <a:latin typeface="Cambria" pitchFamily="18" charset="0"/>
              </a:defRPr>
            </a:lvl4pPr>
            <a:lvl5pPr marL="2057400" indent="-228600" algn="l" rtl="0" eaLnBrk="1" fontAlgn="base" hangingPunct="1">
              <a:spcBef>
                <a:spcPct val="20000"/>
              </a:spcBef>
              <a:spcAft>
                <a:spcPct val="0"/>
              </a:spcAft>
              <a:buChar char="»"/>
              <a:defRPr sz="2000">
                <a:solidFill>
                  <a:schemeClr val="tx1"/>
                </a:solidFill>
                <a:latin typeface="Cambria" pitchFamily="18"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None/>
            </a:pPr>
            <a:r>
              <a:rPr lang="en-US" sz="2400" kern="0" dirty="0" err="1" smtClean="0"/>
              <a:t>Kontakt</a:t>
            </a:r>
            <a:r>
              <a:rPr lang="en-US" sz="2400" kern="0" dirty="0" smtClean="0"/>
              <a:t>/</a:t>
            </a:r>
            <a:r>
              <a:rPr lang="en-US" sz="2400" kern="0" dirty="0" err="1" smtClean="0"/>
              <a:t>mer</a:t>
            </a:r>
            <a:r>
              <a:rPr lang="en-US" sz="2400" kern="0" dirty="0" smtClean="0"/>
              <a:t> </a:t>
            </a:r>
            <a:r>
              <a:rPr lang="en-US" sz="2400" kern="0" dirty="0" err="1" smtClean="0"/>
              <a:t>informasjon</a:t>
            </a:r>
            <a:r>
              <a:rPr lang="en-US" sz="2400" kern="0" dirty="0" smtClean="0"/>
              <a:t>: </a:t>
            </a:r>
          </a:p>
          <a:p>
            <a:pPr>
              <a:buFont typeface="Arial" panose="020B0604020202020204" pitchFamily="34" charset="0"/>
              <a:buChar char="•"/>
            </a:pPr>
            <a:r>
              <a:rPr lang="en-US" sz="2000" kern="0" dirty="0" smtClean="0">
                <a:hlinkClick r:id="rId8"/>
              </a:rPr>
              <a:t>www.sthf.no/cppain</a:t>
            </a:r>
            <a:r>
              <a:rPr lang="en-US" sz="2000" kern="0" dirty="0" smtClean="0"/>
              <a:t> </a:t>
            </a:r>
          </a:p>
          <a:p>
            <a:pPr>
              <a:buFont typeface="Arial" panose="020B0604020202020204" pitchFamily="34" charset="0"/>
              <a:buChar char="•"/>
            </a:pPr>
            <a:r>
              <a:rPr lang="en-US" sz="2000" kern="0" dirty="0" smtClean="0">
                <a:hlinkClick r:id="rId9"/>
              </a:rPr>
              <a:t>https://www.facebook.com/cppainprogrammet</a:t>
            </a:r>
            <a:endParaRPr lang="en-US" kern="0" dirty="0" smtClean="0"/>
          </a:p>
          <a:p>
            <a:pPr>
              <a:spcBef>
                <a:spcPts val="1800"/>
              </a:spcBef>
            </a:pPr>
            <a:r>
              <a:rPr lang="en-US" sz="2000" kern="0" dirty="0" smtClean="0">
                <a:hlinkClick r:id="rId10"/>
              </a:rPr>
              <a:t>anrd@sthf.no</a:t>
            </a:r>
            <a:r>
              <a:rPr lang="en-US" sz="2000" kern="0" dirty="0" smtClean="0"/>
              <a:t>      	@_</a:t>
            </a:r>
            <a:r>
              <a:rPr lang="en-US" sz="2000" kern="0" dirty="0" err="1"/>
              <a:t>randida</a:t>
            </a:r>
            <a:endParaRPr lang="en-US" sz="2000" kern="0" dirty="0"/>
          </a:p>
          <a:p>
            <a:endParaRPr lang="en-US" sz="2000" kern="0" dirty="0"/>
          </a:p>
        </p:txBody>
      </p:sp>
      <p:pic>
        <p:nvPicPr>
          <p:cNvPr id="11" name="Bild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3632" y="5966375"/>
            <a:ext cx="534035" cy="534035"/>
          </a:xfrm>
          <a:prstGeom prst="rect">
            <a:avLst/>
          </a:prstGeom>
        </p:spPr>
      </p:pic>
    </p:spTree>
    <p:extLst>
      <p:ext uri="{BB962C8B-B14F-4D97-AF65-F5344CB8AC3E}">
        <p14:creationId xmlns:p14="http://schemas.microsoft.com/office/powerpoint/2010/main" val="72230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kt.sykehuspartner.no\data\STHF\SDS\Brukere\R\ANRD\My Pictures\Vedlausfjell - vei -vinter - 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12801600" cy="96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311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a:srcRect b="55661"/>
          <a:stretch/>
        </p:blipFill>
        <p:spPr>
          <a:xfrm>
            <a:off x="5602378" y="1652115"/>
            <a:ext cx="6293310" cy="1296144"/>
          </a:xfrm>
          <a:prstGeom prst="rect">
            <a:avLst/>
          </a:prstGeom>
        </p:spPr>
      </p:pic>
      <p:sp>
        <p:nvSpPr>
          <p:cNvPr id="4" name="Tittel 3"/>
          <p:cNvSpPr>
            <a:spLocks noGrp="1"/>
          </p:cNvSpPr>
          <p:nvPr>
            <p:ph type="title"/>
          </p:nvPr>
        </p:nvSpPr>
        <p:spPr/>
        <p:txBody>
          <a:bodyPr/>
          <a:lstStyle/>
          <a:p>
            <a:r>
              <a:rPr lang="nb-NO" dirty="0" smtClean="0"/>
              <a:t>CP og smerter</a:t>
            </a:r>
            <a:endParaRPr lang="nb-NO" dirty="0"/>
          </a:p>
        </p:txBody>
      </p:sp>
      <p:sp>
        <p:nvSpPr>
          <p:cNvPr id="6" name="TekstSylinder 5"/>
          <p:cNvSpPr txBox="1"/>
          <p:nvPr/>
        </p:nvSpPr>
        <p:spPr>
          <a:xfrm>
            <a:off x="323461" y="4205952"/>
            <a:ext cx="5195010" cy="224676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8900000" scaled="1"/>
            <a:tileRect/>
          </a:gradFill>
        </p:spPr>
        <p:txBody>
          <a:bodyPr wrap="square" rtlCol="0">
            <a:spAutoFit/>
          </a:bodyPr>
          <a:lstStyle/>
          <a:p>
            <a:r>
              <a:rPr lang="en-US" sz="2000" dirty="0" err="1" smtClean="0">
                <a:latin typeface="Cambria" pitchFamily="18" charset="0"/>
              </a:rPr>
              <a:t>Kommunikasjon</a:t>
            </a:r>
            <a:r>
              <a:rPr lang="en-US" sz="2000" dirty="0" smtClean="0">
                <a:latin typeface="Cambria" pitchFamily="18" charset="0"/>
              </a:rPr>
              <a:t>, </a:t>
            </a:r>
            <a:r>
              <a:rPr lang="en-US" sz="2000" dirty="0" err="1" smtClean="0">
                <a:latin typeface="Cambria" pitchFamily="18" charset="0"/>
              </a:rPr>
              <a:t>mobilitet</a:t>
            </a:r>
            <a:r>
              <a:rPr lang="en-US" sz="2000" dirty="0" smtClean="0">
                <a:latin typeface="Cambria" pitchFamily="18" charset="0"/>
              </a:rPr>
              <a:t>, </a:t>
            </a:r>
            <a:r>
              <a:rPr lang="en-US" sz="2000" dirty="0" err="1" smtClean="0">
                <a:latin typeface="Cambria" pitchFamily="18" charset="0"/>
              </a:rPr>
              <a:t>smerte</a:t>
            </a:r>
            <a:r>
              <a:rPr lang="en-US" sz="2000" dirty="0" smtClean="0">
                <a:latin typeface="Cambria" pitchFamily="18" charset="0"/>
              </a:rPr>
              <a:t>, </a:t>
            </a:r>
            <a:r>
              <a:rPr lang="en-US" sz="2000" dirty="0" err="1" smtClean="0">
                <a:latin typeface="Cambria" pitchFamily="18" charset="0"/>
              </a:rPr>
              <a:t>egenomsorg</a:t>
            </a:r>
            <a:r>
              <a:rPr lang="en-US" sz="2000" dirty="0" smtClean="0">
                <a:latin typeface="Cambria" pitchFamily="18" charset="0"/>
              </a:rPr>
              <a:t>, temperament, </a:t>
            </a:r>
            <a:r>
              <a:rPr lang="en-US" sz="2000" dirty="0" err="1" smtClean="0">
                <a:latin typeface="Cambria" pitchFamily="18" charset="0"/>
              </a:rPr>
              <a:t>mellommenneskelige</a:t>
            </a:r>
            <a:r>
              <a:rPr lang="en-US" sz="2000" dirty="0" smtClean="0">
                <a:latin typeface="Cambria" pitchFamily="18" charset="0"/>
              </a:rPr>
              <a:t> </a:t>
            </a:r>
            <a:r>
              <a:rPr lang="en-US" sz="2000" dirty="0" err="1" smtClean="0">
                <a:latin typeface="Cambria" pitchFamily="18" charset="0"/>
              </a:rPr>
              <a:t>forhold</a:t>
            </a:r>
            <a:r>
              <a:rPr lang="en-US" sz="2000" dirty="0" smtClean="0">
                <a:latin typeface="Cambria" pitchFamily="18" charset="0"/>
              </a:rPr>
              <a:t> </a:t>
            </a:r>
            <a:r>
              <a:rPr lang="en-US" sz="2000" dirty="0" err="1" smtClean="0">
                <a:latin typeface="Cambria" pitchFamily="18" charset="0"/>
              </a:rPr>
              <a:t>og</a:t>
            </a:r>
            <a:r>
              <a:rPr lang="en-US" sz="2000" dirty="0" smtClean="0">
                <a:latin typeface="Cambria" pitchFamily="18" charset="0"/>
              </a:rPr>
              <a:t> </a:t>
            </a:r>
            <a:r>
              <a:rPr lang="en-US" sz="2000" dirty="0" err="1" smtClean="0">
                <a:latin typeface="Cambria" pitchFamily="18" charset="0"/>
              </a:rPr>
              <a:t>samspill</a:t>
            </a:r>
            <a:r>
              <a:rPr lang="en-US" sz="2000" dirty="0" smtClean="0">
                <a:latin typeface="Cambria" pitchFamily="18" charset="0"/>
              </a:rPr>
              <a:t>, </a:t>
            </a:r>
            <a:r>
              <a:rPr lang="en-US" sz="2000" dirty="0" err="1" smtClean="0">
                <a:latin typeface="Cambria" pitchFamily="18" charset="0"/>
              </a:rPr>
              <a:t>fellesskap</a:t>
            </a:r>
            <a:r>
              <a:rPr lang="en-US" sz="2000" dirty="0" smtClean="0">
                <a:latin typeface="Cambria" pitchFamily="18" charset="0"/>
              </a:rPr>
              <a:t> </a:t>
            </a:r>
            <a:r>
              <a:rPr lang="en-US" sz="2000" dirty="0" err="1" smtClean="0">
                <a:latin typeface="Cambria" pitchFamily="18" charset="0"/>
              </a:rPr>
              <a:t>og</a:t>
            </a:r>
            <a:r>
              <a:rPr lang="en-US" sz="2000" dirty="0" smtClean="0">
                <a:latin typeface="Cambria" pitchFamily="18" charset="0"/>
              </a:rPr>
              <a:t> </a:t>
            </a:r>
            <a:r>
              <a:rPr lang="en-US" sz="2000" dirty="0" err="1" smtClean="0">
                <a:latin typeface="Cambria" pitchFamily="18" charset="0"/>
              </a:rPr>
              <a:t>sosialt</a:t>
            </a:r>
            <a:r>
              <a:rPr lang="en-US" sz="2000" dirty="0" smtClean="0">
                <a:latin typeface="Cambria" pitchFamily="18" charset="0"/>
              </a:rPr>
              <a:t> liv, </a:t>
            </a:r>
            <a:r>
              <a:rPr lang="en-US" sz="2000" dirty="0" err="1" smtClean="0">
                <a:latin typeface="Cambria" pitchFamily="18" charset="0"/>
              </a:rPr>
              <a:t>følelsesmessig</a:t>
            </a:r>
            <a:r>
              <a:rPr lang="en-US" sz="2000" dirty="0" smtClean="0">
                <a:latin typeface="Cambria" pitchFamily="18" charset="0"/>
              </a:rPr>
              <a:t> </a:t>
            </a:r>
            <a:r>
              <a:rPr lang="en-US" sz="2000" dirty="0" err="1" smtClean="0">
                <a:latin typeface="Cambria" pitchFamily="18" charset="0"/>
              </a:rPr>
              <a:t>velvære</a:t>
            </a:r>
            <a:r>
              <a:rPr lang="en-US" sz="2000" dirty="0" smtClean="0">
                <a:latin typeface="Cambria" pitchFamily="18" charset="0"/>
              </a:rPr>
              <a:t> </a:t>
            </a:r>
            <a:r>
              <a:rPr lang="en-US" sz="2000" dirty="0" err="1" smtClean="0">
                <a:latin typeface="Cambria" pitchFamily="18" charset="0"/>
              </a:rPr>
              <a:t>og</a:t>
            </a:r>
            <a:r>
              <a:rPr lang="en-US" sz="2000" dirty="0" smtClean="0">
                <a:latin typeface="Cambria" pitchFamily="18" charset="0"/>
              </a:rPr>
              <a:t> </a:t>
            </a:r>
            <a:r>
              <a:rPr lang="en-US" sz="2000" dirty="0" err="1" smtClean="0">
                <a:latin typeface="Cambria" pitchFamily="18" charset="0"/>
              </a:rPr>
              <a:t>bli</a:t>
            </a:r>
            <a:r>
              <a:rPr lang="en-US" sz="2000" dirty="0" smtClean="0">
                <a:latin typeface="Cambria" pitchFamily="18" charset="0"/>
              </a:rPr>
              <a:t> </a:t>
            </a:r>
            <a:r>
              <a:rPr lang="en-US" sz="2000" dirty="0" err="1" smtClean="0">
                <a:latin typeface="Cambria" pitchFamily="18" charset="0"/>
              </a:rPr>
              <a:t>uavhengig</a:t>
            </a:r>
            <a:r>
              <a:rPr lang="en-US" sz="2000" dirty="0" smtClean="0">
                <a:latin typeface="Cambria" pitchFamily="18" charset="0"/>
              </a:rPr>
              <a:t>/</a:t>
            </a:r>
            <a:r>
              <a:rPr lang="en-US" sz="2000" dirty="0" err="1" smtClean="0">
                <a:latin typeface="Cambria" pitchFamily="18" charset="0"/>
              </a:rPr>
              <a:t>mål</a:t>
            </a:r>
            <a:r>
              <a:rPr lang="en-US" sz="2000" dirty="0" smtClean="0">
                <a:latin typeface="Cambria" pitchFamily="18" charset="0"/>
              </a:rPr>
              <a:t> for </a:t>
            </a:r>
            <a:r>
              <a:rPr lang="en-US" sz="2000" dirty="0" err="1" smtClean="0">
                <a:latin typeface="Cambria" pitchFamily="18" charset="0"/>
              </a:rPr>
              <a:t>framtiden</a:t>
            </a:r>
            <a:r>
              <a:rPr lang="en-US" sz="2000" dirty="0" smtClean="0">
                <a:latin typeface="Cambria" pitchFamily="18" charset="0"/>
              </a:rPr>
              <a:t>. </a:t>
            </a:r>
          </a:p>
          <a:p>
            <a:endParaRPr lang="nb-NO" sz="2000" dirty="0">
              <a:latin typeface="Cambria" pitchFamily="18" charset="0"/>
            </a:endParaRPr>
          </a:p>
          <a:p>
            <a:r>
              <a:rPr lang="nb-NO" sz="2000" dirty="0" smtClean="0">
                <a:latin typeface="Cambria" pitchFamily="18" charset="0"/>
              </a:rPr>
              <a:t>Smerter påvirket «alt»</a:t>
            </a:r>
            <a:endParaRPr lang="en-US" sz="2000" dirty="0" smtClean="0">
              <a:latin typeface="Cambria" pitchFamily="18" charset="0"/>
            </a:endParaRPr>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
        <p:nvSpPr>
          <p:cNvPr id="10" name="TekstSylinder 5"/>
          <p:cNvSpPr txBox="1"/>
          <p:nvPr/>
        </p:nvSpPr>
        <p:spPr>
          <a:xfrm>
            <a:off x="8159971" y="6511670"/>
            <a:ext cx="4776789" cy="276999"/>
          </a:xfrm>
          <a:prstGeom prst="rect">
            <a:avLst/>
          </a:prstGeom>
          <a:noFill/>
        </p:spPr>
        <p:txBody>
          <a:bodyPr wrap="square" rtlCol="0">
            <a:spAutoFit/>
          </a:bodyPr>
          <a:lstStyle/>
          <a:p>
            <a:r>
              <a:rPr lang="nb-NO" sz="1200" i="1" dirty="0" err="1" smtClean="0">
                <a:latin typeface="Cambria" pitchFamily="18" charset="0"/>
              </a:rPr>
              <a:t>Novak</a:t>
            </a:r>
            <a:r>
              <a:rPr lang="nb-NO" sz="1200" i="1" dirty="0" smtClean="0">
                <a:latin typeface="Cambria" pitchFamily="18" charset="0"/>
              </a:rPr>
              <a:t> et al., 2012. </a:t>
            </a:r>
            <a:r>
              <a:rPr lang="nb-NO" sz="1200" i="1" dirty="0" err="1" smtClean="0">
                <a:latin typeface="Cambria" pitchFamily="18" charset="0"/>
              </a:rPr>
              <a:t>Pediatrics</a:t>
            </a:r>
            <a:r>
              <a:rPr lang="nb-NO" sz="1200" i="1" dirty="0" smtClean="0">
                <a:latin typeface="Cambria" pitchFamily="18" charset="0"/>
              </a:rPr>
              <a:t>. 130(5): e1285-1312</a:t>
            </a:r>
          </a:p>
        </p:txBody>
      </p:sp>
      <p:graphicFrame>
        <p:nvGraphicFramePr>
          <p:cNvPr id="9" name="Chart 8"/>
          <p:cNvGraphicFramePr>
            <a:graphicFrameLocks/>
          </p:cNvGraphicFramePr>
          <p:nvPr>
            <p:extLst>
              <p:ext uri="{D42A27DB-BD31-4B8C-83A1-F6EECF244321}">
                <p14:modId xmlns:p14="http://schemas.microsoft.com/office/powerpoint/2010/main" val="1708269689"/>
              </p:ext>
            </p:extLst>
          </p:nvPr>
        </p:nvGraphicFramePr>
        <p:xfrm>
          <a:off x="6312024" y="3116930"/>
          <a:ext cx="5779925" cy="3394740"/>
        </p:xfrm>
        <a:graphic>
          <a:graphicData uri="http://schemas.openxmlformats.org/drawingml/2006/chart">
            <c:chart xmlns:c="http://schemas.openxmlformats.org/drawingml/2006/chart" xmlns:r="http://schemas.openxmlformats.org/officeDocument/2006/relationships" r:id="rId5"/>
          </a:graphicData>
        </a:graphic>
      </p:graphicFrame>
      <p:sp>
        <p:nvSpPr>
          <p:cNvPr id="2" name="Oval 1"/>
          <p:cNvSpPr/>
          <p:nvPr/>
        </p:nvSpPr>
        <p:spPr bwMode="auto">
          <a:xfrm>
            <a:off x="7320136" y="3161925"/>
            <a:ext cx="1080120" cy="36004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pic>
        <p:nvPicPr>
          <p:cNvPr id="7" name="Picture 6"/>
          <p:cNvPicPr>
            <a:picLocks noChangeAspect="1"/>
          </p:cNvPicPr>
          <p:nvPr/>
        </p:nvPicPr>
        <p:blipFill>
          <a:blip r:embed="rId6"/>
          <a:stretch>
            <a:fillRect/>
          </a:stretch>
        </p:blipFill>
        <p:spPr>
          <a:xfrm>
            <a:off x="201142" y="1641838"/>
            <a:ext cx="5439648" cy="2087684"/>
          </a:xfrm>
          <a:prstGeom prst="rect">
            <a:avLst/>
          </a:prstGeom>
        </p:spPr>
      </p:pic>
      <p:pic>
        <p:nvPicPr>
          <p:cNvPr id="11" name="Picture 10"/>
          <p:cNvPicPr>
            <a:picLocks noChangeAspect="1"/>
          </p:cNvPicPr>
          <p:nvPr/>
        </p:nvPicPr>
        <p:blipFill rotWithShape="1">
          <a:blip r:embed="rId7"/>
          <a:srcRect t="67145" r="57525"/>
          <a:stretch/>
        </p:blipFill>
        <p:spPr>
          <a:xfrm>
            <a:off x="9112241" y="2559205"/>
            <a:ext cx="2672391" cy="667013"/>
          </a:xfrm>
          <a:prstGeom prst="rect">
            <a:avLst/>
          </a:prstGeom>
        </p:spPr>
      </p:pic>
      <p:sp>
        <p:nvSpPr>
          <p:cNvPr id="12" name="Oval 11"/>
          <p:cNvSpPr/>
          <p:nvPr/>
        </p:nvSpPr>
        <p:spPr bwMode="auto">
          <a:xfrm>
            <a:off x="3287688" y="4225507"/>
            <a:ext cx="1080120" cy="36004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sp>
        <p:nvSpPr>
          <p:cNvPr id="13" name="TekstSylinder 5"/>
          <p:cNvSpPr txBox="1"/>
          <p:nvPr/>
        </p:nvSpPr>
        <p:spPr>
          <a:xfrm>
            <a:off x="419575" y="6472276"/>
            <a:ext cx="4776789" cy="276999"/>
          </a:xfrm>
          <a:prstGeom prst="rect">
            <a:avLst/>
          </a:prstGeom>
          <a:noFill/>
        </p:spPr>
        <p:txBody>
          <a:bodyPr wrap="square" rtlCol="0">
            <a:spAutoFit/>
          </a:bodyPr>
          <a:lstStyle/>
          <a:p>
            <a:r>
              <a:rPr lang="nb-NO" sz="1200" i="1" dirty="0" smtClean="0">
                <a:latin typeface="Cambria" pitchFamily="18" charset="0"/>
              </a:rPr>
              <a:t>Allard et al., 2014. </a:t>
            </a:r>
            <a:r>
              <a:rPr lang="nb-NO" sz="1200" i="1" dirty="0">
                <a:latin typeface="Cambria" pitchFamily="18" charset="0"/>
              </a:rPr>
              <a:t>BMJ </a:t>
            </a:r>
            <a:r>
              <a:rPr lang="nb-NO" sz="1200" i="1" dirty="0" smtClean="0">
                <a:latin typeface="Cambria" pitchFamily="18" charset="0"/>
              </a:rPr>
              <a:t>Open. 2014;4:e004611</a:t>
            </a:r>
            <a:r>
              <a:rPr lang="nb-NO" sz="1200" i="1" dirty="0">
                <a:latin typeface="Cambria" pitchFamily="18" charset="0"/>
              </a:rPr>
              <a:t>.</a:t>
            </a:r>
            <a:endParaRPr lang="nb-NO" sz="1200" i="1" dirty="0" smtClean="0">
              <a:latin typeface="Cambria" pitchFamily="18" charset="0"/>
            </a:endParaRPr>
          </a:p>
        </p:txBody>
      </p:sp>
    </p:spTree>
    <p:extLst>
      <p:ext uri="{BB962C8B-B14F-4D97-AF65-F5344CB8AC3E}">
        <p14:creationId xmlns:p14="http://schemas.microsoft.com/office/powerpoint/2010/main" val="977199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a:srcRect l="19715" r="15765"/>
          <a:stretch/>
        </p:blipFill>
        <p:spPr>
          <a:xfrm>
            <a:off x="3887755" y="1703391"/>
            <a:ext cx="4704523" cy="5112484"/>
          </a:xfrm>
          <a:prstGeom prst="rect">
            <a:avLst/>
          </a:prstGeom>
        </p:spPr>
      </p:pic>
      <p:sp>
        <p:nvSpPr>
          <p:cNvPr id="7" name="TekstSylinder 6"/>
          <p:cNvSpPr txBox="1"/>
          <p:nvPr/>
        </p:nvSpPr>
        <p:spPr>
          <a:xfrm>
            <a:off x="309983" y="1830189"/>
            <a:ext cx="3577771" cy="1200329"/>
          </a:xfrm>
          <a:prstGeom prst="rect">
            <a:avLst/>
          </a:prstGeom>
          <a:noFill/>
        </p:spPr>
        <p:txBody>
          <a:bodyPr wrap="square" rtlCol="0">
            <a:spAutoFit/>
          </a:bodyPr>
          <a:lstStyle/>
          <a:p>
            <a:r>
              <a:rPr lang="nb-NO" sz="2400" b="1" dirty="0" smtClean="0">
                <a:latin typeface="Cambria" pitchFamily="18" charset="0"/>
              </a:rPr>
              <a:t>Bevegelsesforstyrrelsen </a:t>
            </a:r>
            <a:endParaRPr lang="nb-NO" sz="2400" b="1" dirty="0">
              <a:latin typeface="Cambria" pitchFamily="18" charset="0"/>
            </a:endParaRPr>
          </a:p>
          <a:p>
            <a:pPr marL="380990" indent="-380990">
              <a:buFont typeface="Arial" panose="020B0604020202020204" pitchFamily="34" charset="0"/>
              <a:buChar char="•"/>
            </a:pPr>
            <a:r>
              <a:rPr lang="nb-NO" sz="2400" dirty="0" smtClean="0">
                <a:latin typeface="Cambria" pitchFamily="18" charset="0"/>
              </a:rPr>
              <a:t>Spastisitet</a:t>
            </a:r>
            <a:endParaRPr lang="nb-NO" sz="2400" dirty="0">
              <a:latin typeface="Cambria" pitchFamily="18" charset="0"/>
            </a:endParaRPr>
          </a:p>
          <a:p>
            <a:pPr marL="380990" indent="-380990">
              <a:buFont typeface="Arial" panose="020B0604020202020204" pitchFamily="34" charset="0"/>
              <a:buChar char="•"/>
            </a:pPr>
            <a:r>
              <a:rPr lang="nb-NO" sz="2400" dirty="0" err="1" smtClean="0">
                <a:latin typeface="Cambria" pitchFamily="18" charset="0"/>
              </a:rPr>
              <a:t>Dystoni</a:t>
            </a:r>
            <a:endParaRPr lang="nb-NO" sz="2400" dirty="0">
              <a:latin typeface="Cambria" pitchFamily="18" charset="0"/>
            </a:endParaRPr>
          </a:p>
        </p:txBody>
      </p:sp>
      <p:sp>
        <p:nvSpPr>
          <p:cNvPr id="8" name="TekstSylinder 7"/>
          <p:cNvSpPr txBox="1"/>
          <p:nvPr/>
        </p:nvSpPr>
        <p:spPr>
          <a:xfrm>
            <a:off x="308620" y="3580180"/>
            <a:ext cx="3196232" cy="3046988"/>
          </a:xfrm>
          <a:prstGeom prst="rect">
            <a:avLst/>
          </a:prstGeom>
          <a:noFill/>
        </p:spPr>
        <p:txBody>
          <a:bodyPr wrap="square" rtlCol="0">
            <a:spAutoFit/>
          </a:bodyPr>
          <a:lstStyle/>
          <a:p>
            <a:r>
              <a:rPr lang="nb-NO" sz="2400" b="1" dirty="0" smtClean="0">
                <a:latin typeface="Cambria" pitchFamily="18" charset="0"/>
              </a:rPr>
              <a:t>Muskel-skjelett-problemer</a:t>
            </a:r>
            <a:endParaRPr lang="nb-NO" sz="2400" b="1"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Hofteluksasjon</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Skoliose</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Kontrakturer</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Bruddskader</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Overbelastning</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Immobilisering</a:t>
            </a:r>
            <a:endParaRPr lang="nb-NO" sz="2400" dirty="0">
              <a:latin typeface="Cambria" pitchFamily="18" charset="0"/>
            </a:endParaRPr>
          </a:p>
        </p:txBody>
      </p:sp>
      <p:sp>
        <p:nvSpPr>
          <p:cNvPr id="9" name="TekstSylinder 8"/>
          <p:cNvSpPr txBox="1"/>
          <p:nvPr/>
        </p:nvSpPr>
        <p:spPr>
          <a:xfrm>
            <a:off x="8675928" y="1712128"/>
            <a:ext cx="3168352" cy="1938992"/>
          </a:xfrm>
          <a:prstGeom prst="rect">
            <a:avLst/>
          </a:prstGeom>
          <a:noFill/>
        </p:spPr>
        <p:txBody>
          <a:bodyPr wrap="square" rtlCol="0">
            <a:spAutoFit/>
          </a:bodyPr>
          <a:lstStyle/>
          <a:p>
            <a:r>
              <a:rPr lang="nb-NO" sz="2400" b="1" dirty="0" smtClean="0">
                <a:latin typeface="Cambria" pitchFamily="18" charset="0"/>
              </a:rPr>
              <a:t>Fra følgetilstander</a:t>
            </a:r>
            <a:endParaRPr lang="nb-NO" sz="2400" b="1"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Obstipasjon</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Malabsorpsjon</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Refluks</a:t>
            </a:r>
            <a:endParaRPr lang="nb-NO" sz="2400" dirty="0">
              <a:latin typeface="Cambria" pitchFamily="18" charset="0"/>
            </a:endParaRPr>
          </a:p>
          <a:p>
            <a:pPr marL="457189" indent="-457189">
              <a:buFont typeface="Arial" panose="020B0604020202020204" pitchFamily="34" charset="0"/>
              <a:buChar char="•"/>
            </a:pPr>
            <a:r>
              <a:rPr lang="nb-NO" sz="2400" dirty="0" smtClean="0">
                <a:latin typeface="Cambria" pitchFamily="18" charset="0"/>
              </a:rPr>
              <a:t>Infeksjoner</a:t>
            </a:r>
            <a:endParaRPr lang="nb-NO" sz="2400" dirty="0">
              <a:latin typeface="Cambria" pitchFamily="18" charset="0"/>
            </a:endParaRPr>
          </a:p>
        </p:txBody>
      </p:sp>
      <p:sp>
        <p:nvSpPr>
          <p:cNvPr id="10" name="TekstSylinder 9"/>
          <p:cNvSpPr txBox="1"/>
          <p:nvPr/>
        </p:nvSpPr>
        <p:spPr>
          <a:xfrm>
            <a:off x="8675928" y="3813043"/>
            <a:ext cx="2592288" cy="2677656"/>
          </a:xfrm>
          <a:prstGeom prst="rect">
            <a:avLst/>
          </a:prstGeom>
          <a:noFill/>
        </p:spPr>
        <p:txBody>
          <a:bodyPr wrap="square" rtlCol="0">
            <a:spAutoFit/>
          </a:bodyPr>
          <a:lstStyle/>
          <a:p>
            <a:r>
              <a:rPr lang="nb-NO" sz="2400" b="1" dirty="0" smtClean="0">
                <a:latin typeface="Cambria" pitchFamily="18" charset="0"/>
              </a:rPr>
              <a:t>Smertefulle prosedyrer</a:t>
            </a:r>
            <a:endParaRPr lang="nb-NO" sz="2400" b="1" dirty="0">
              <a:latin typeface="Cambria" pitchFamily="18" charset="0"/>
            </a:endParaRPr>
          </a:p>
          <a:p>
            <a:pPr marL="457189" indent="-457189">
              <a:buFont typeface="Arial" panose="020B0604020202020204" pitchFamily="34" charset="0"/>
              <a:buChar char="•"/>
            </a:pPr>
            <a:r>
              <a:rPr lang="nb-NO" sz="2400" dirty="0">
                <a:latin typeface="Cambria" pitchFamily="18" charset="0"/>
              </a:rPr>
              <a:t>Botox</a:t>
            </a:r>
          </a:p>
          <a:p>
            <a:pPr marL="457189" indent="-457189">
              <a:buFont typeface="Arial" panose="020B0604020202020204" pitchFamily="34" charset="0"/>
              <a:buChar char="•"/>
            </a:pPr>
            <a:r>
              <a:rPr lang="nb-NO" sz="2400" dirty="0" smtClean="0">
                <a:latin typeface="Cambria" pitchFamily="18" charset="0"/>
              </a:rPr>
              <a:t>Fysioterapi</a:t>
            </a:r>
            <a:endParaRPr lang="nb-NO" sz="2400" dirty="0">
              <a:latin typeface="Cambria" pitchFamily="18" charset="0"/>
            </a:endParaRPr>
          </a:p>
          <a:p>
            <a:endParaRPr lang="nb-NO" sz="2400" dirty="0">
              <a:latin typeface="Cambria" pitchFamily="18" charset="0"/>
            </a:endParaRPr>
          </a:p>
          <a:p>
            <a:r>
              <a:rPr lang="nb-NO" sz="2400" b="1" dirty="0" smtClean="0">
                <a:latin typeface="Cambria" pitchFamily="18" charset="0"/>
              </a:rPr>
              <a:t>Post-operativ smerte</a:t>
            </a:r>
            <a:endParaRPr lang="nb-NO" sz="2400" b="1" dirty="0">
              <a:latin typeface="Cambria" pitchFamily="18" charset="0"/>
            </a:endParaRPr>
          </a:p>
        </p:txBody>
      </p:sp>
      <p:sp>
        <p:nvSpPr>
          <p:cNvPr id="11" name="Rektangel 10"/>
          <p:cNvSpPr/>
          <p:nvPr/>
        </p:nvSpPr>
        <p:spPr>
          <a:xfrm>
            <a:off x="9768408" y="6457891"/>
            <a:ext cx="2423594" cy="307777"/>
          </a:xfrm>
          <a:prstGeom prst="rect">
            <a:avLst/>
          </a:prstGeom>
        </p:spPr>
        <p:txBody>
          <a:bodyPr wrap="square">
            <a:spAutoFit/>
          </a:bodyPr>
          <a:lstStyle/>
          <a:p>
            <a:r>
              <a:rPr lang="nb-NO" sz="1400" i="1" dirty="0"/>
              <a:t>(Hauer &amp; </a:t>
            </a:r>
            <a:r>
              <a:rPr lang="nb-NO" sz="1400" i="1" dirty="0" err="1"/>
              <a:t>Houtrow</a:t>
            </a:r>
            <a:r>
              <a:rPr lang="nb-NO" sz="1400" i="1" dirty="0"/>
              <a:t>, 2017)</a:t>
            </a:r>
          </a:p>
        </p:txBody>
      </p:sp>
      <p:sp>
        <p:nvSpPr>
          <p:cNvPr id="2" name="Tittel 1"/>
          <p:cNvSpPr>
            <a:spLocks noGrp="1"/>
          </p:cNvSpPr>
          <p:nvPr>
            <p:ph type="title"/>
          </p:nvPr>
        </p:nvSpPr>
        <p:spPr/>
        <p:txBody>
          <a:bodyPr/>
          <a:lstStyle/>
          <a:p>
            <a:r>
              <a:rPr lang="nb-NO" dirty="0" smtClean="0"/>
              <a:t>CP – kompleks smertesituasjon </a:t>
            </a:r>
            <a:endParaRPr lang="nb-NO" dirty="0"/>
          </a:p>
        </p:txBody>
      </p:sp>
      <p:sp>
        <p:nvSpPr>
          <p:cNvPr id="3" name="TextBox 2"/>
          <p:cNvSpPr txBox="1"/>
          <p:nvPr/>
        </p:nvSpPr>
        <p:spPr>
          <a:xfrm>
            <a:off x="6816080" y="6520461"/>
            <a:ext cx="2448272" cy="276999"/>
          </a:xfrm>
          <a:prstGeom prst="rect">
            <a:avLst/>
          </a:prstGeom>
          <a:noFill/>
        </p:spPr>
        <p:txBody>
          <a:bodyPr wrap="square" rtlCol="0">
            <a:spAutoFit/>
          </a:bodyPr>
          <a:lstStyle/>
          <a:p>
            <a:r>
              <a:rPr lang="nb-NO" sz="1200" dirty="0" smtClean="0">
                <a:latin typeface="Cambria" pitchFamily="18" charset="0"/>
              </a:rPr>
              <a:t>Ill: Holland </a:t>
            </a:r>
            <a:r>
              <a:rPr lang="nb-NO" sz="1200" dirty="0" err="1" smtClean="0">
                <a:latin typeface="Cambria" pitchFamily="18" charset="0"/>
              </a:rPr>
              <a:t>Bloorview</a:t>
            </a:r>
            <a:endParaRPr lang="en-US" sz="1200" dirty="0" smtClean="0">
              <a:latin typeface="Cambria" pitchFamily="18" charset="0"/>
            </a:endParaRPr>
          </a:p>
        </p:txBody>
      </p:sp>
      <p:pic>
        <p:nvPicPr>
          <p:cNvPr id="12"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1029415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5681" t="22766" r="37647" b="13478"/>
          <a:stretch/>
        </p:blipFill>
        <p:spPr>
          <a:xfrm>
            <a:off x="292269" y="4138484"/>
            <a:ext cx="3112688" cy="2334517"/>
          </a:xfrm>
          <a:prstGeom prst="rect">
            <a:avLst/>
          </a:prstGeom>
        </p:spPr>
      </p:pic>
      <p:sp>
        <p:nvSpPr>
          <p:cNvPr id="16" name="Oval 15"/>
          <p:cNvSpPr/>
          <p:nvPr/>
        </p:nvSpPr>
        <p:spPr bwMode="auto">
          <a:xfrm>
            <a:off x="8959253" y="3950835"/>
            <a:ext cx="2808312" cy="129614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sp>
        <p:nvSpPr>
          <p:cNvPr id="2" name="Title 1"/>
          <p:cNvSpPr>
            <a:spLocks noGrp="1"/>
          </p:cNvSpPr>
          <p:nvPr>
            <p:ph type="title"/>
          </p:nvPr>
        </p:nvSpPr>
        <p:spPr/>
        <p:txBody>
          <a:bodyPr/>
          <a:lstStyle/>
          <a:p>
            <a:r>
              <a:rPr lang="nb-NO" smtClean="0"/>
              <a:t>Risikofaktorer</a:t>
            </a:r>
            <a:endParaRPr lang="en-US"/>
          </a:p>
        </p:txBody>
      </p:sp>
      <p:sp>
        <p:nvSpPr>
          <p:cNvPr id="11" name="Right Arrow 10"/>
          <p:cNvSpPr/>
          <p:nvPr/>
        </p:nvSpPr>
        <p:spPr bwMode="auto">
          <a:xfrm rot="20101954">
            <a:off x="38964" y="4324288"/>
            <a:ext cx="3387223" cy="295596"/>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sp>
        <p:nvSpPr>
          <p:cNvPr id="15" name="TextBox 14"/>
          <p:cNvSpPr txBox="1"/>
          <p:nvPr/>
        </p:nvSpPr>
        <p:spPr>
          <a:xfrm>
            <a:off x="9216279" y="4362801"/>
            <a:ext cx="4392488" cy="523220"/>
          </a:xfrm>
          <a:prstGeom prst="rect">
            <a:avLst/>
          </a:prstGeom>
          <a:noFill/>
        </p:spPr>
        <p:txBody>
          <a:bodyPr wrap="square" rtlCol="0">
            <a:spAutoFit/>
          </a:bodyPr>
          <a:lstStyle/>
          <a:p>
            <a:r>
              <a:rPr lang="nb-NO" sz="2800" dirty="0" err="1" smtClean="0">
                <a:latin typeface="Cambria" pitchFamily="18" charset="0"/>
              </a:rPr>
              <a:t>Dyskinetisk</a:t>
            </a:r>
            <a:r>
              <a:rPr lang="nb-NO" sz="2800" dirty="0" smtClean="0">
                <a:latin typeface="Cambria" pitchFamily="18" charset="0"/>
              </a:rPr>
              <a:t> CP</a:t>
            </a:r>
            <a:endParaRPr lang="en-US" sz="2800" dirty="0" smtClean="0">
              <a:latin typeface="Cambria" pitchFamily="18" charset="0"/>
            </a:endParaRPr>
          </a:p>
        </p:txBody>
      </p:sp>
      <p:sp>
        <p:nvSpPr>
          <p:cNvPr id="4" name="Rectangle 3"/>
          <p:cNvSpPr/>
          <p:nvPr/>
        </p:nvSpPr>
        <p:spPr>
          <a:xfrm>
            <a:off x="397556" y="3098904"/>
            <a:ext cx="3403999" cy="200055"/>
          </a:xfrm>
          <a:prstGeom prst="rect">
            <a:avLst/>
          </a:prstGeom>
        </p:spPr>
        <p:txBody>
          <a:bodyPr wrap="square">
            <a:spAutoFit/>
          </a:bodyPr>
          <a:lstStyle/>
          <a:p>
            <a:r>
              <a:rPr lang="en-US" sz="700" dirty="0"/>
              <a:t>"</a:t>
            </a:r>
            <a:r>
              <a:rPr lang="en-US" sz="700" dirty="0">
                <a:hlinkClick r:id="rId4"/>
              </a:rPr>
              <a:t>Child</a:t>
            </a:r>
            <a:r>
              <a:rPr lang="en-US" sz="700" dirty="0"/>
              <a:t>" by </a:t>
            </a:r>
            <a:r>
              <a:rPr lang="en-US" sz="700" dirty="0" err="1"/>
              <a:t>Cristyan</a:t>
            </a:r>
            <a:r>
              <a:rPr lang="en-US" sz="700" dirty="0"/>
              <a:t> González Alfonso </a:t>
            </a:r>
            <a:r>
              <a:rPr lang="en-US" sz="700" dirty="0" smtClean="0"/>
              <a:t>CC BY 2.0</a:t>
            </a:r>
            <a:endParaRPr lang="en-US" sz="700" dirty="0"/>
          </a:p>
        </p:txBody>
      </p:sp>
      <p:pic>
        <p:nvPicPr>
          <p:cNvPr id="1026" name="Picture 2" descr="Chi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6" y="1256957"/>
            <a:ext cx="2405429" cy="1804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14067" r="7183"/>
          <a:stretch/>
        </p:blipFill>
        <p:spPr>
          <a:xfrm>
            <a:off x="4487448" y="4332441"/>
            <a:ext cx="1224136" cy="945642"/>
          </a:xfrm>
          <a:prstGeom prst="rect">
            <a:avLst/>
          </a:prstGeom>
        </p:spPr>
      </p:pic>
      <p:pic>
        <p:nvPicPr>
          <p:cNvPr id="7" name="Picture 6"/>
          <p:cNvPicPr>
            <a:picLocks noChangeAspect="1"/>
          </p:cNvPicPr>
          <p:nvPr/>
        </p:nvPicPr>
        <p:blipFill rotWithShape="1">
          <a:blip r:embed="rId7"/>
          <a:srcRect l="16676" r="16619" b="1747"/>
          <a:stretch/>
        </p:blipFill>
        <p:spPr>
          <a:xfrm>
            <a:off x="5723940" y="3582372"/>
            <a:ext cx="1368152" cy="1089100"/>
          </a:xfrm>
          <a:prstGeom prst="rect">
            <a:avLst/>
          </a:prstGeom>
        </p:spPr>
      </p:pic>
      <p:pic>
        <p:nvPicPr>
          <p:cNvPr id="8" name="Picture 7"/>
          <p:cNvPicPr>
            <a:picLocks noChangeAspect="1"/>
          </p:cNvPicPr>
          <p:nvPr/>
        </p:nvPicPr>
        <p:blipFill>
          <a:blip r:embed="rId8"/>
          <a:stretch>
            <a:fillRect/>
          </a:stretch>
        </p:blipFill>
        <p:spPr>
          <a:xfrm>
            <a:off x="7004214" y="2853222"/>
            <a:ext cx="1368152" cy="1097613"/>
          </a:xfrm>
          <a:prstGeom prst="rect">
            <a:avLst/>
          </a:prstGeom>
        </p:spPr>
      </p:pic>
      <p:pic>
        <p:nvPicPr>
          <p:cNvPr id="9" name="Picture 8"/>
          <p:cNvPicPr>
            <a:picLocks noChangeAspect="1"/>
          </p:cNvPicPr>
          <p:nvPr/>
        </p:nvPicPr>
        <p:blipFill>
          <a:blip r:embed="rId9"/>
          <a:stretch>
            <a:fillRect/>
          </a:stretch>
        </p:blipFill>
        <p:spPr>
          <a:xfrm>
            <a:off x="8078156" y="2088743"/>
            <a:ext cx="2083417" cy="1132651"/>
          </a:xfrm>
          <a:prstGeom prst="rect">
            <a:avLst/>
          </a:prstGeom>
        </p:spPr>
      </p:pic>
      <p:pic>
        <p:nvPicPr>
          <p:cNvPr id="10" name="Picture 9"/>
          <p:cNvPicPr>
            <a:picLocks noChangeAspect="1"/>
          </p:cNvPicPr>
          <p:nvPr/>
        </p:nvPicPr>
        <p:blipFill>
          <a:blip r:embed="rId10"/>
          <a:stretch>
            <a:fillRect/>
          </a:stretch>
        </p:blipFill>
        <p:spPr>
          <a:xfrm>
            <a:off x="9559389" y="1206015"/>
            <a:ext cx="2208176" cy="969056"/>
          </a:xfrm>
          <a:prstGeom prst="rect">
            <a:avLst/>
          </a:prstGeom>
        </p:spPr>
      </p:pic>
      <p:sp>
        <p:nvSpPr>
          <p:cNvPr id="17" name="Right Arrow 16"/>
          <p:cNvSpPr/>
          <p:nvPr/>
        </p:nvSpPr>
        <p:spPr bwMode="auto">
          <a:xfrm rot="19714836">
            <a:off x="3583709" y="2480470"/>
            <a:ext cx="7624750" cy="322736"/>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pic>
        <p:nvPicPr>
          <p:cNvPr id="14" name="Picture 13"/>
          <p:cNvPicPr>
            <a:picLocks noChangeAspect="1"/>
          </p:cNvPicPr>
          <p:nvPr/>
        </p:nvPicPr>
        <p:blipFill rotWithShape="1">
          <a:blip r:embed="rId11"/>
          <a:srcRect t="1227"/>
          <a:stretch/>
        </p:blipFill>
        <p:spPr>
          <a:xfrm>
            <a:off x="4058580" y="5305742"/>
            <a:ext cx="2847975" cy="291653"/>
          </a:xfrm>
          <a:prstGeom prst="rect">
            <a:avLst/>
          </a:prstGeom>
        </p:spPr>
      </p:pic>
      <p:sp>
        <p:nvSpPr>
          <p:cNvPr id="19" name="Rectangle 18"/>
          <p:cNvSpPr/>
          <p:nvPr/>
        </p:nvSpPr>
        <p:spPr>
          <a:xfrm>
            <a:off x="2444769" y="6433899"/>
            <a:ext cx="1003801" cy="184666"/>
          </a:xfrm>
          <a:prstGeom prst="rect">
            <a:avLst/>
          </a:prstGeom>
        </p:spPr>
        <p:txBody>
          <a:bodyPr wrap="none">
            <a:spAutoFit/>
          </a:bodyPr>
          <a:lstStyle/>
          <a:p>
            <a:r>
              <a:rPr lang="en-US" sz="600" dirty="0"/>
              <a:t>"Designed by </a:t>
            </a:r>
            <a:r>
              <a:rPr lang="en-US" sz="600" dirty="0" err="1"/>
              <a:t>Freepik</a:t>
            </a:r>
            <a:r>
              <a:rPr lang="en-US" sz="600" dirty="0"/>
              <a:t>"</a:t>
            </a:r>
          </a:p>
        </p:txBody>
      </p:sp>
      <p:sp>
        <p:nvSpPr>
          <p:cNvPr id="18" name="TekstSylinder 5"/>
          <p:cNvSpPr txBox="1"/>
          <p:nvPr/>
        </p:nvSpPr>
        <p:spPr>
          <a:xfrm>
            <a:off x="3935760" y="6154562"/>
            <a:ext cx="8256240" cy="461665"/>
          </a:xfrm>
          <a:prstGeom prst="rect">
            <a:avLst/>
          </a:prstGeom>
          <a:noFill/>
        </p:spPr>
        <p:txBody>
          <a:bodyPr wrap="square" rtlCol="0">
            <a:spAutoFit/>
          </a:bodyPr>
          <a:lstStyle/>
          <a:p>
            <a:r>
              <a:rPr lang="nb-NO" sz="1200" i="1" dirty="0">
                <a:latin typeface="Cambria" pitchFamily="18" charset="0"/>
              </a:rPr>
              <a:t>Ramstad </a:t>
            </a:r>
            <a:r>
              <a:rPr lang="nb-NO" sz="1200" i="1" dirty="0" smtClean="0">
                <a:latin typeface="Cambria" pitchFamily="18" charset="0"/>
              </a:rPr>
              <a:t>et al., </a:t>
            </a:r>
            <a:r>
              <a:rPr lang="nb-NO" sz="1200" i="1" dirty="0" err="1">
                <a:latin typeface="Cambria" pitchFamily="18" charset="0"/>
              </a:rPr>
              <a:t>Dev</a:t>
            </a:r>
            <a:r>
              <a:rPr lang="nb-NO" sz="1200" i="1" dirty="0">
                <a:latin typeface="Cambria" pitchFamily="18" charset="0"/>
              </a:rPr>
              <a:t> Med Child </a:t>
            </a:r>
            <a:r>
              <a:rPr lang="nb-NO" sz="1200" i="1" dirty="0" err="1">
                <a:latin typeface="Cambria" pitchFamily="18" charset="0"/>
              </a:rPr>
              <a:t>Neurol</a:t>
            </a:r>
            <a:r>
              <a:rPr lang="nb-NO" sz="1200" i="1" dirty="0">
                <a:latin typeface="Cambria" pitchFamily="18" charset="0"/>
              </a:rPr>
              <a:t>. </a:t>
            </a:r>
            <a:r>
              <a:rPr lang="nb-NO" sz="1200" i="1" dirty="0" smtClean="0">
                <a:latin typeface="Cambria" pitchFamily="18" charset="0"/>
              </a:rPr>
              <a:t>2011; Parkinson et al., Acta </a:t>
            </a:r>
            <a:r>
              <a:rPr lang="nb-NO" sz="1200" i="1" dirty="0" err="1">
                <a:latin typeface="Cambria" pitchFamily="18" charset="0"/>
              </a:rPr>
              <a:t>Paediatr</a:t>
            </a:r>
            <a:r>
              <a:rPr lang="nb-NO" sz="1200" i="1" dirty="0">
                <a:latin typeface="Cambria" pitchFamily="18" charset="0"/>
              </a:rPr>
              <a:t>. </a:t>
            </a:r>
            <a:r>
              <a:rPr lang="nb-NO" sz="1200" i="1" dirty="0" smtClean="0">
                <a:latin typeface="Cambria" pitchFamily="18" charset="0"/>
              </a:rPr>
              <a:t>2010; Barney et al., </a:t>
            </a:r>
            <a:r>
              <a:rPr lang="nb-NO" sz="1200" i="1" dirty="0" err="1" smtClean="0">
                <a:latin typeface="Cambria" pitchFamily="18" charset="0"/>
              </a:rPr>
              <a:t>Pain</a:t>
            </a:r>
            <a:r>
              <a:rPr lang="nb-NO" sz="1200" i="1" dirty="0" smtClean="0">
                <a:latin typeface="Cambria" pitchFamily="18" charset="0"/>
              </a:rPr>
              <a:t> </a:t>
            </a:r>
            <a:r>
              <a:rPr lang="nb-NO" sz="1200" i="1" dirty="0">
                <a:latin typeface="Cambria" pitchFamily="18" charset="0"/>
              </a:rPr>
              <a:t>Res </a:t>
            </a:r>
            <a:r>
              <a:rPr lang="nb-NO" sz="1200" i="1" dirty="0" err="1">
                <a:latin typeface="Cambria" pitchFamily="18" charset="0"/>
              </a:rPr>
              <a:t>Manag</a:t>
            </a:r>
            <a:r>
              <a:rPr lang="nb-NO" sz="1200" i="1" dirty="0">
                <a:latin typeface="Cambria" pitchFamily="18" charset="0"/>
              </a:rPr>
              <a:t>. </a:t>
            </a:r>
            <a:r>
              <a:rPr lang="nb-NO" sz="1200" i="1" dirty="0" smtClean="0">
                <a:latin typeface="Cambria" pitchFamily="18" charset="0"/>
              </a:rPr>
              <a:t>2013; McDowell et al., Res </a:t>
            </a:r>
            <a:r>
              <a:rPr lang="nb-NO" sz="1200" i="1" dirty="0" err="1">
                <a:latin typeface="Cambria" pitchFamily="18" charset="0"/>
              </a:rPr>
              <a:t>Dev</a:t>
            </a:r>
            <a:r>
              <a:rPr lang="nb-NO" sz="1200" i="1" dirty="0">
                <a:latin typeface="Cambria" pitchFamily="18" charset="0"/>
              </a:rPr>
              <a:t> </a:t>
            </a:r>
            <a:r>
              <a:rPr lang="nb-NO" sz="1200" i="1" dirty="0" err="1">
                <a:latin typeface="Cambria" pitchFamily="18" charset="0"/>
              </a:rPr>
              <a:t>Disabil</a:t>
            </a:r>
            <a:r>
              <a:rPr lang="nb-NO" sz="1200" i="1" dirty="0">
                <a:latin typeface="Cambria" pitchFamily="18" charset="0"/>
              </a:rPr>
              <a:t>. </a:t>
            </a:r>
            <a:r>
              <a:rPr lang="nb-NO" sz="1200" i="1" dirty="0" smtClean="0">
                <a:latin typeface="Cambria" pitchFamily="18" charset="0"/>
              </a:rPr>
              <a:t>2017; </a:t>
            </a:r>
            <a:r>
              <a:rPr lang="nb-NO" sz="1200" i="1" dirty="0" err="1" smtClean="0">
                <a:latin typeface="Cambria" pitchFamily="18" charset="0"/>
              </a:rPr>
              <a:t>Alriksson</a:t>
            </a:r>
            <a:r>
              <a:rPr lang="nb-NO" sz="1200" i="1" dirty="0" smtClean="0">
                <a:latin typeface="Cambria" pitchFamily="18" charset="0"/>
              </a:rPr>
              <a:t>-Schmidt et al., Acta </a:t>
            </a:r>
            <a:r>
              <a:rPr lang="nb-NO" sz="1200" i="1" dirty="0" err="1" smtClean="0">
                <a:latin typeface="Cambria" pitchFamily="18" charset="0"/>
              </a:rPr>
              <a:t>Paediatr</a:t>
            </a:r>
            <a:r>
              <a:rPr lang="nb-NO" sz="1200" i="1" dirty="0">
                <a:latin typeface="Cambria" pitchFamily="18" charset="0"/>
              </a:rPr>
              <a:t>. </a:t>
            </a:r>
            <a:r>
              <a:rPr lang="nb-NO" sz="1200" i="1" dirty="0" smtClean="0">
                <a:latin typeface="Cambria" pitchFamily="18" charset="0"/>
              </a:rPr>
              <a:t>2016; </a:t>
            </a:r>
            <a:r>
              <a:rPr lang="en-US" sz="1200" i="1" dirty="0" err="1" smtClean="0">
                <a:latin typeface="Cambria" pitchFamily="18" charset="0"/>
              </a:rPr>
              <a:t>Ostojic</a:t>
            </a:r>
            <a:r>
              <a:rPr lang="en-US" sz="1200" i="1" dirty="0" smtClean="0">
                <a:latin typeface="Cambria" pitchFamily="18" charset="0"/>
              </a:rPr>
              <a:t> et al., Arch </a:t>
            </a:r>
            <a:r>
              <a:rPr lang="en-US" sz="1200" i="1" dirty="0" err="1">
                <a:latin typeface="Cambria" pitchFamily="18" charset="0"/>
              </a:rPr>
              <a:t>Phys</a:t>
            </a:r>
            <a:r>
              <a:rPr lang="en-US" sz="1200" i="1" dirty="0">
                <a:latin typeface="Cambria" pitchFamily="18" charset="0"/>
              </a:rPr>
              <a:t> Med </a:t>
            </a:r>
            <a:r>
              <a:rPr lang="en-US" sz="1200" i="1" dirty="0" err="1">
                <a:latin typeface="Cambria" pitchFamily="18" charset="0"/>
              </a:rPr>
              <a:t>Rehabil</a:t>
            </a:r>
            <a:r>
              <a:rPr lang="en-US" sz="1200" i="1" dirty="0">
                <a:latin typeface="Cambria" pitchFamily="18" charset="0"/>
              </a:rPr>
              <a:t>. </a:t>
            </a:r>
            <a:r>
              <a:rPr lang="en-US" sz="1200" i="1" dirty="0" smtClean="0">
                <a:latin typeface="Cambria" pitchFamily="18" charset="0"/>
              </a:rPr>
              <a:t>2020.</a:t>
            </a:r>
            <a:endParaRPr lang="nb-NO" sz="1200" i="1" dirty="0" smtClean="0">
              <a:latin typeface="Cambria" pitchFamily="18" charset="0"/>
            </a:endParaRPr>
          </a:p>
        </p:txBody>
      </p:sp>
      <p:pic>
        <p:nvPicPr>
          <p:cNvPr id="20" name="Bild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2818876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Konsekvenser</a:t>
            </a:r>
            <a:endParaRPr lang="en-US" dirty="0"/>
          </a:p>
        </p:txBody>
      </p:sp>
      <p:pic>
        <p:nvPicPr>
          <p:cNvPr id="3" name="Picture 2"/>
          <p:cNvPicPr>
            <a:picLocks noChangeAspect="1"/>
          </p:cNvPicPr>
          <p:nvPr/>
        </p:nvPicPr>
        <p:blipFill>
          <a:blip r:embed="rId3"/>
          <a:stretch>
            <a:fillRect/>
          </a:stretch>
        </p:blipFill>
        <p:spPr>
          <a:xfrm>
            <a:off x="311233" y="2575832"/>
            <a:ext cx="3514733" cy="2342090"/>
          </a:xfrm>
          <a:prstGeom prst="rect">
            <a:avLst/>
          </a:prstGeom>
        </p:spPr>
      </p:pic>
      <p:pic>
        <p:nvPicPr>
          <p:cNvPr id="5" name="Picture 2" descr="Top: Faces Pain Scale (Bieri et al., 1990), scored 0 to 6. Bottom ...">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1782"/>
          <a:stretch/>
        </p:blipFill>
        <p:spPr bwMode="auto">
          <a:xfrm>
            <a:off x="1347276" y="5104679"/>
            <a:ext cx="2520280" cy="4946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2711624" y="4930503"/>
            <a:ext cx="504056" cy="864096"/>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mbria" pitchFamily="18" charset="0"/>
            </a:endParaRPr>
          </a:p>
        </p:txBody>
      </p:sp>
      <p:sp>
        <p:nvSpPr>
          <p:cNvPr id="12" name="Rectangle 11"/>
          <p:cNvSpPr/>
          <p:nvPr/>
        </p:nvSpPr>
        <p:spPr>
          <a:xfrm>
            <a:off x="1187800" y="4747321"/>
            <a:ext cx="2839232" cy="153888"/>
          </a:xfrm>
          <a:prstGeom prst="rect">
            <a:avLst/>
          </a:prstGeom>
        </p:spPr>
        <p:txBody>
          <a:bodyPr wrap="square">
            <a:spAutoFit/>
          </a:bodyPr>
          <a:lstStyle/>
          <a:p>
            <a:r>
              <a:rPr lang="en-US" sz="400" dirty="0" smtClean="0"/>
              <a:t>From </a:t>
            </a:r>
            <a:r>
              <a:rPr lang="en-US" sz="400" dirty="0" smtClean="0">
                <a:hlinkClick r:id="rId6"/>
              </a:rPr>
              <a:t>https</a:t>
            </a:r>
            <a:r>
              <a:rPr lang="en-US" sz="400" dirty="0">
                <a:hlinkClick r:id="rId6"/>
              </a:rPr>
              <a:t>://www.glutenfreeliving.com/gluten-free/celiac-disease/non-classic-celiac-more-severe</a:t>
            </a:r>
            <a:r>
              <a:rPr lang="en-US" sz="400" dirty="0" smtClean="0">
                <a:hlinkClick r:id="rId6"/>
              </a:rPr>
              <a:t>/</a:t>
            </a:r>
            <a:r>
              <a:rPr lang="en-US" sz="400" dirty="0" smtClean="0"/>
              <a:t> </a:t>
            </a:r>
            <a:endParaRPr lang="en-US" sz="400" dirty="0"/>
          </a:p>
        </p:txBody>
      </p:sp>
      <p:sp>
        <p:nvSpPr>
          <p:cNvPr id="6" name="TextBox 5"/>
          <p:cNvSpPr txBox="1"/>
          <p:nvPr/>
        </p:nvSpPr>
        <p:spPr>
          <a:xfrm>
            <a:off x="4367808" y="2454215"/>
            <a:ext cx="7274924" cy="3477875"/>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8900000" scaled="1"/>
          </a:gradFill>
          <a:effectLst>
            <a:softEdge rad="63500"/>
          </a:effectLst>
        </p:spPr>
        <p:txBody>
          <a:bodyPr wrap="square" rtlCol="0">
            <a:spAutoFit/>
          </a:bodyPr>
          <a:lstStyle/>
          <a:p>
            <a:r>
              <a:rPr lang="nb-NO" sz="2000" dirty="0" smtClean="0">
                <a:latin typeface="Arial" panose="020B0604020202020204" pitchFamily="34" charset="0"/>
                <a:cs typeface="Arial" panose="020B0604020202020204" pitchFamily="34" charset="0"/>
              </a:rPr>
              <a:t>«Jeg </a:t>
            </a:r>
            <a:r>
              <a:rPr lang="nb-NO" sz="2000" dirty="0">
                <a:latin typeface="Arial" panose="020B0604020202020204" pitchFamily="34" charset="0"/>
                <a:cs typeface="Arial" panose="020B0604020202020204" pitchFamily="34" charset="0"/>
              </a:rPr>
              <a:t>tror egentlig det var helt tilbake til januar for et år siden at jeg begynte å kjenne sånne små nye smerter, og så ble det egentlig bare verre og verre fram til sommeren. Og da, i hvert fall den vinteren, så hadde jeg hatt liksom noen perioder hvor jeg var veldig </a:t>
            </a:r>
            <a:r>
              <a:rPr lang="nb-NO" sz="2000" dirty="0" err="1">
                <a:latin typeface="Arial" panose="020B0604020202020204" pitchFamily="34" charset="0"/>
                <a:cs typeface="Arial" panose="020B0604020202020204" pitchFamily="34" charset="0"/>
              </a:rPr>
              <a:t>uaktiv</a:t>
            </a:r>
            <a:r>
              <a:rPr lang="nb-NO" sz="2000" dirty="0">
                <a:latin typeface="Arial" panose="020B0604020202020204" pitchFamily="34" charset="0"/>
                <a:cs typeface="Arial" panose="020B0604020202020204" pitchFamily="34" charset="0"/>
              </a:rPr>
              <a:t>, jeg trente ikke noen ting, brukte liksom dagene på å ligge i senga, kom hjem fra skolen og bare gikk og la meg, og kjente at jeg fikk mer og mer vondt. Og prøvde å være med på ting, men som oftest når jeg var med venner så var jeg sammen med de litt, men så dro jeg hjem kanskje etter en halvtime, fordi jeg ikke klarte å holde energien oppe</a:t>
            </a:r>
            <a:r>
              <a:rPr lang="nb-NO" sz="2000" dirty="0" smtClean="0">
                <a:latin typeface="Arial" panose="020B0604020202020204" pitchFamily="34" charset="0"/>
                <a:cs typeface="Arial" panose="020B0604020202020204" pitchFamily="34" charset="0"/>
              </a:rPr>
              <a:t>.»</a:t>
            </a:r>
          </a:p>
          <a:p>
            <a:pPr algn="r"/>
            <a:r>
              <a:rPr lang="nb-NO" sz="2000" dirty="0" smtClean="0">
                <a:latin typeface="Arial" panose="020B0604020202020204" pitchFamily="34" charset="0"/>
                <a:cs typeface="Arial" panose="020B0604020202020204" pitchFamily="34" charset="0"/>
              </a:rPr>
              <a:t>Jente 15, lett CP</a:t>
            </a:r>
            <a:endParaRPr lang="en-US" sz="2000" dirty="0" smtClean="0">
              <a:latin typeface="Arial" panose="020B0604020202020204" pitchFamily="34" charset="0"/>
              <a:cs typeface="Arial" panose="020B0604020202020204" pitchFamily="34" charset="0"/>
            </a:endParaRPr>
          </a:p>
        </p:txBody>
      </p:sp>
      <p:pic>
        <p:nvPicPr>
          <p:cNvPr id="8" name="Bil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34998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27"/>
          <p:cNvPicPr>
            <a:picLocks noChangeAspect="1"/>
          </p:cNvPicPr>
          <p:nvPr/>
        </p:nvPicPr>
        <p:blipFill rotWithShape="1">
          <a:blip r:embed="rId3" cstate="print">
            <a:extLst>
              <a:ext uri="{28A0092B-C50C-407E-A947-70E740481C1C}">
                <a14:useLocalDpi xmlns:a14="http://schemas.microsoft.com/office/drawing/2010/main" val="0"/>
              </a:ext>
            </a:extLst>
          </a:blip>
          <a:srcRect l="7093" r="35660" b="53797"/>
          <a:stretch/>
        </p:blipFill>
        <p:spPr>
          <a:xfrm>
            <a:off x="8164569" y="155695"/>
            <a:ext cx="3590366" cy="1692189"/>
          </a:xfrm>
          <a:prstGeom prst="rect">
            <a:avLst/>
          </a:prstGeom>
        </p:spPr>
      </p:pic>
      <p:sp>
        <p:nvSpPr>
          <p:cNvPr id="25" name="Avrundet rektangel 24"/>
          <p:cNvSpPr/>
          <p:nvPr/>
        </p:nvSpPr>
        <p:spPr>
          <a:xfrm>
            <a:off x="474095" y="2841246"/>
            <a:ext cx="3253328" cy="3388179"/>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68" y="155695"/>
            <a:ext cx="2254821" cy="2386866"/>
          </a:xfrm>
          <a:prstGeom prst="rect">
            <a:avLst/>
          </a:prstGeom>
        </p:spPr>
      </p:pic>
      <p:pic>
        <p:nvPicPr>
          <p:cNvPr id="7" name="Plassholder for innhold 6"/>
          <p:cNvPicPr>
            <a:picLocks noGrp="1" noChangeAspect="1"/>
          </p:cNvPicPr>
          <p:nvPr>
            <p:ph idx="1"/>
          </p:nvPr>
        </p:nvPicPr>
        <p:blipFill>
          <a:blip r:embed="rId5"/>
          <a:stretch>
            <a:fillRect/>
          </a:stretch>
        </p:blipFill>
        <p:spPr>
          <a:xfrm>
            <a:off x="7800410" y="4109304"/>
            <a:ext cx="3953440" cy="2968847"/>
          </a:xfrm>
          <a:prstGeom prst="rect">
            <a:avLst/>
          </a:prstGeom>
          <a:effectLst>
            <a:softEdge rad="635000"/>
          </a:effectLst>
        </p:spPr>
      </p:pic>
      <p:sp>
        <p:nvSpPr>
          <p:cNvPr id="6" name="Plassholder for tekst 5"/>
          <p:cNvSpPr>
            <a:spLocks noGrp="1"/>
          </p:cNvSpPr>
          <p:nvPr>
            <p:ph type="body" sz="half" idx="2"/>
          </p:nvPr>
        </p:nvSpPr>
        <p:spPr>
          <a:xfrm>
            <a:off x="2775589" y="822783"/>
            <a:ext cx="5443580" cy="1187534"/>
          </a:xfrm>
        </p:spPr>
        <p:txBody>
          <a:bodyPr>
            <a:noAutofit/>
          </a:bodyPr>
          <a:lstStyle/>
          <a:p>
            <a:r>
              <a:rPr lang="nb-NO" sz="2000" b="1" dirty="0" smtClean="0"/>
              <a:t>Smerter er vanlig </a:t>
            </a:r>
            <a:r>
              <a:rPr lang="nb-NO" sz="2000" b="1" smtClean="0"/>
              <a:t>og underbehandlet </a:t>
            </a:r>
            <a:r>
              <a:rPr lang="nb-NO" sz="2000" b="1" i="1" dirty="0" smtClean="0"/>
              <a:t/>
            </a:r>
            <a:br>
              <a:rPr lang="nb-NO" sz="2000" b="1" i="1" dirty="0" smtClean="0"/>
            </a:br>
            <a:r>
              <a:rPr lang="nb-NO" sz="2000" i="1" dirty="0" smtClean="0"/>
              <a:t>Vår visjon er at alle barn og unge som lever med CP skal kunne glede seg over livet uten å være plaget eller begrenset av smerter. </a:t>
            </a:r>
            <a:endParaRPr lang="nb-NO" sz="2000" b="1" i="1" dirty="0" smtClean="0"/>
          </a:p>
        </p:txBody>
      </p:sp>
      <p:sp>
        <p:nvSpPr>
          <p:cNvPr id="14" name="Plassholder for tekst 5"/>
          <p:cNvSpPr txBox="1">
            <a:spLocks/>
          </p:cNvSpPr>
          <p:nvPr/>
        </p:nvSpPr>
        <p:spPr>
          <a:xfrm>
            <a:off x="583014" y="2884885"/>
            <a:ext cx="2914552" cy="9411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dirty="0" smtClean="0">
                <a:ln>
                  <a:noFill/>
                </a:ln>
                <a:solidFill>
                  <a:prstClr val="black"/>
                </a:solidFill>
                <a:effectLst/>
                <a:uLnTx/>
                <a:uFillTx/>
                <a:latin typeface="Calibri" panose="020F0502020204030204"/>
                <a:ea typeface="+mn-ea"/>
                <a:cs typeface="+mn-cs"/>
              </a:rPr>
              <a:t>Utgangspunkt - - kartlegging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Plassholder for tekst 5"/>
          <p:cNvSpPr txBox="1">
            <a:spLocks/>
          </p:cNvSpPr>
          <p:nvPr/>
        </p:nvSpPr>
        <p:spPr>
          <a:xfrm>
            <a:off x="4440234" y="2884885"/>
            <a:ext cx="2914552" cy="591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dirty="0" smtClean="0">
                <a:ln>
                  <a:noFill/>
                </a:ln>
                <a:solidFill>
                  <a:prstClr val="black"/>
                </a:solidFill>
                <a:effectLst/>
                <a:uLnTx/>
                <a:uFillTx/>
                <a:latin typeface="Calibri" panose="020F0502020204030204"/>
                <a:ea typeface="+mn-ea"/>
                <a:cs typeface="+mn-cs"/>
              </a:rPr>
              <a:t>Intervensjon</a:t>
            </a:r>
            <a:endParaRPr kumimoji="0" lang="nb-NO"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Plassholder for tekst 5"/>
          <p:cNvSpPr txBox="1">
            <a:spLocks/>
          </p:cNvSpPr>
          <p:nvPr/>
        </p:nvSpPr>
        <p:spPr>
          <a:xfrm>
            <a:off x="8465279" y="2870006"/>
            <a:ext cx="2914552" cy="7370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dirty="0" smtClean="0">
                <a:ln>
                  <a:noFill/>
                </a:ln>
                <a:solidFill>
                  <a:prstClr val="black"/>
                </a:solidFill>
                <a:effectLst/>
                <a:uLnTx/>
                <a:uFillTx/>
                <a:latin typeface="Calibri" panose="020F0502020204030204"/>
                <a:ea typeface="+mn-ea"/>
                <a:cs typeface="+mn-cs"/>
              </a:rPr>
              <a:t>Evaluering &amp; spredning</a:t>
            </a:r>
            <a:endParaRPr kumimoji="0" lang="nb-NO"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Bilde 8"/>
          <p:cNvPicPr>
            <a:picLocks noChangeAspect="1"/>
          </p:cNvPicPr>
          <p:nvPr/>
        </p:nvPicPr>
        <p:blipFill>
          <a:blip r:embed="rId6"/>
          <a:stretch>
            <a:fillRect/>
          </a:stretch>
        </p:blipFill>
        <p:spPr>
          <a:xfrm>
            <a:off x="1413185" y="3910776"/>
            <a:ext cx="1254210" cy="835623"/>
          </a:xfrm>
          <a:prstGeom prst="rect">
            <a:avLst/>
          </a:prstGeom>
          <a:effectLst>
            <a:softEdge rad="31750"/>
          </a:effectLst>
        </p:spPr>
      </p:pic>
      <p:sp>
        <p:nvSpPr>
          <p:cNvPr id="26" name="Avrundet rektangel 25"/>
          <p:cNvSpPr/>
          <p:nvPr/>
        </p:nvSpPr>
        <p:spPr>
          <a:xfrm>
            <a:off x="8155597" y="2827065"/>
            <a:ext cx="3253328" cy="188515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vrundet rektangel 26"/>
          <p:cNvSpPr/>
          <p:nvPr/>
        </p:nvSpPr>
        <p:spPr>
          <a:xfrm>
            <a:off x="4394494" y="2827065"/>
            <a:ext cx="3082046" cy="3388179"/>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kstSylinder 29"/>
          <p:cNvSpPr txBox="1"/>
          <p:nvPr/>
        </p:nvSpPr>
        <p:spPr>
          <a:xfrm>
            <a:off x="4458330" y="3387995"/>
            <a:ext cx="300255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Neden</a:t>
            </a:r>
            <a:r>
              <a:rPr lang="nb-NO" sz="2000" b="1" dirty="0" smtClean="0">
                <a:solidFill>
                  <a:prstClr val="black"/>
                </a:solidFill>
                <a:latin typeface="Calibri" panose="020F0502020204030204"/>
              </a:rPr>
              <a:t>fra-og-opp-tilnærming med brukermedvirkning</a:t>
            </a:r>
            <a:endParaRPr kumimoji="0" lang="nb-NO"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31" name="TekstSylinder 30"/>
          <p:cNvSpPr txBox="1"/>
          <p:nvPr/>
        </p:nvSpPr>
        <p:spPr>
          <a:xfrm>
            <a:off x="8538172" y="3836449"/>
            <a:ext cx="3094177"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Prosessevaluering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Effekt av forbedringstiltakene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kstSylinder 31"/>
          <p:cNvSpPr txBox="1"/>
          <p:nvPr/>
        </p:nvSpPr>
        <p:spPr>
          <a:xfrm>
            <a:off x="493468" y="4826645"/>
            <a:ext cx="34505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CPPain</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undersøkelsen &amp; intervjuer</a:t>
            </a: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Smertebyrde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Smertehåndtering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dirty="0" smtClean="0">
                <a:solidFill>
                  <a:prstClr val="black"/>
                </a:solidFill>
                <a:latin typeface="Calibri" panose="020F0502020204030204"/>
              </a:rPr>
              <a:t>Hjelpenettverk</a:t>
            </a:r>
            <a:endPar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37" name="Pil høyre 36"/>
          <p:cNvSpPr/>
          <p:nvPr/>
        </p:nvSpPr>
        <p:spPr>
          <a:xfrm>
            <a:off x="3796850" y="3661654"/>
            <a:ext cx="532211" cy="381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p:cNvSpPr txBox="1"/>
          <p:nvPr/>
        </p:nvSpPr>
        <p:spPr>
          <a:xfrm>
            <a:off x="8191869" y="1847884"/>
            <a:ext cx="39546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Rekruttering: </a:t>
            </a:r>
            <a:r>
              <a:rPr kumimoji="0" lang="nb-NO"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NorCP</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&amp; </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behandlingssentre/ sosiale medier/brukerorganisasjoner </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 Canada, Finland</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Sverige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Minnesota,</a:t>
            </a:r>
            <a:r>
              <a:rPr kumimoji="0" lang="nb-NO" sz="1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smtClean="0">
                <a:ln>
                  <a:noFill/>
                </a:ln>
                <a:solidFill>
                  <a:prstClr val="black"/>
                </a:solidFill>
                <a:effectLst/>
                <a:uLnTx/>
                <a:uFillTx/>
                <a:latin typeface="Calibri" panose="020F0502020204030204"/>
                <a:ea typeface="+mn-ea"/>
                <a:cs typeface="+mn-cs"/>
              </a:rPr>
              <a:t>USA</a:t>
            </a: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Sylinder 9"/>
          <p:cNvSpPr txBox="1"/>
          <p:nvPr/>
        </p:nvSpPr>
        <p:spPr>
          <a:xfrm>
            <a:off x="5258314" y="6379497"/>
            <a:ext cx="1188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2019-2025</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Pil høyre 28"/>
          <p:cNvSpPr/>
          <p:nvPr/>
        </p:nvSpPr>
        <p:spPr>
          <a:xfrm>
            <a:off x="7541973" y="3611127"/>
            <a:ext cx="532211" cy="381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Plassholder for tekst 5"/>
          <p:cNvSpPr txBox="1">
            <a:spLocks/>
          </p:cNvSpPr>
          <p:nvPr/>
        </p:nvSpPr>
        <p:spPr>
          <a:xfrm>
            <a:off x="9896902" y="5026618"/>
            <a:ext cx="2130595" cy="8850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200" b="1" i="0" u="none" strike="noStrike" kern="1200" cap="none" spc="0" normalizeH="0" baseline="0" noProof="0" dirty="0" smtClean="0">
                <a:ln>
                  <a:noFill/>
                </a:ln>
                <a:solidFill>
                  <a:prstClr val="black"/>
                </a:solidFill>
                <a:effectLst/>
                <a:uLnTx/>
                <a:uFillTx/>
                <a:latin typeface="Calibri" panose="020F0502020204030204"/>
                <a:ea typeface="+mn-ea"/>
                <a:cs typeface="+mn-cs"/>
              </a:rPr>
              <a:t>Mål</a:t>
            </a:r>
            <a:r>
              <a:rPr kumimoji="0" lang="nb-NO" sz="2200" b="1" i="1" u="none" strike="noStrike" kern="1200" cap="none" spc="0" normalizeH="0" baseline="0" noProof="0" dirty="0" smtClean="0">
                <a:ln>
                  <a:noFill/>
                </a:ln>
                <a:solidFill>
                  <a:prstClr val="black"/>
                </a:solidFill>
                <a:effectLst/>
                <a:uLnTx/>
                <a:uFillTx/>
                <a:latin typeface="Calibri" panose="020F0502020204030204"/>
                <a:ea typeface="+mn-ea"/>
                <a:cs typeface="+mn-cs"/>
              </a:rPr>
              <a:t>:</a:t>
            </a:r>
            <a:br>
              <a:rPr kumimoji="0" lang="nb-NO" sz="2200" b="1" i="1"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Redusert</a:t>
            </a:r>
            <a:r>
              <a:rPr kumimoji="0" lang="en-US"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smertebyrde</a:t>
            </a:r>
            <a:endParaRPr kumimoji="0" lang="nb-NO" sz="2200" b="1" i="1"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7" name="Rektangel 16"/>
          <p:cNvSpPr/>
          <p:nvPr/>
        </p:nvSpPr>
        <p:spPr>
          <a:xfrm>
            <a:off x="4611045" y="4341240"/>
            <a:ext cx="2865495"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700" b="0" i="0" u="none" strike="noStrike" kern="1200" cap="none" spc="0" normalizeH="0" baseline="0" noProof="0" dirty="0" smtClean="0">
                <a:ln>
                  <a:noFill/>
                </a:ln>
                <a:solidFill>
                  <a:prstClr val="black"/>
                </a:solidFill>
                <a:effectLst/>
                <a:uLnTx/>
                <a:uFillTx/>
                <a:latin typeface="Calibri" panose="020F0502020204030204"/>
                <a:ea typeface="+mn-ea"/>
                <a:cs typeface="+mn-cs"/>
              </a:rPr>
              <a:t>Barn &amp; unge med CP og deres foreldre vil delta i planlegging, utvikling, gjennomføring og evaluering av forbedringstiltak for et bedre liv med indre smerte</a:t>
            </a:r>
            <a:endParaRPr kumimoji="0" lang="nb-NO"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53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10128448" y="6364949"/>
            <a:ext cx="2195584" cy="307777"/>
          </a:xfrm>
          <a:prstGeom prst="rect">
            <a:avLst/>
          </a:prstGeom>
          <a:noFill/>
        </p:spPr>
        <p:txBody>
          <a:bodyPr wrap="square" rtlCol="0">
            <a:spAutoFit/>
          </a:bodyPr>
          <a:lstStyle/>
          <a:p>
            <a:r>
              <a:rPr lang="nb-NO" sz="1400" dirty="0">
                <a:latin typeface="Cambria" pitchFamily="18" charset="0"/>
              </a:rPr>
              <a:t>von </a:t>
            </a:r>
            <a:r>
              <a:rPr lang="nb-NO" sz="1400" dirty="0" err="1">
                <a:latin typeface="Cambria" pitchFamily="18" charset="0"/>
              </a:rPr>
              <a:t>Baeyer</a:t>
            </a:r>
            <a:r>
              <a:rPr lang="nb-NO" sz="1400" dirty="0">
                <a:latin typeface="Cambria" pitchFamily="18" charset="0"/>
              </a:rPr>
              <a:t>, 2014</a:t>
            </a:r>
          </a:p>
        </p:txBody>
      </p:sp>
      <p:sp>
        <p:nvSpPr>
          <p:cNvPr id="2" name="Rectangle 1"/>
          <p:cNvSpPr/>
          <p:nvPr/>
        </p:nvSpPr>
        <p:spPr>
          <a:xfrm>
            <a:off x="2075706" y="6347360"/>
            <a:ext cx="6096000" cy="200055"/>
          </a:xfrm>
          <a:prstGeom prst="rect">
            <a:avLst/>
          </a:prstGeom>
        </p:spPr>
        <p:txBody>
          <a:bodyPr>
            <a:spAutoFit/>
          </a:bodyPr>
          <a:lstStyle/>
          <a:p>
            <a:r>
              <a:rPr lang="en-US" sz="700" dirty="0">
                <a:latin typeface="Inter"/>
                <a:hlinkClick r:id="rId3"/>
              </a:rPr>
              <a:t>"Orchestra Night - AAO &amp; Forsythe"</a:t>
            </a:r>
            <a:r>
              <a:rPr lang="en-US" sz="700" dirty="0">
                <a:solidFill>
                  <a:srgbClr val="333333"/>
                </a:solidFill>
                <a:latin typeface="Inter"/>
              </a:rPr>
              <a:t> by </a:t>
            </a:r>
            <a:r>
              <a:rPr lang="en-US" sz="700" dirty="0" err="1">
                <a:solidFill>
                  <a:srgbClr val="333333"/>
                </a:solidFill>
                <a:latin typeface="Inter"/>
                <a:hlinkClick r:id="rId4"/>
              </a:rPr>
              <a:t>CaZaTo</a:t>
            </a:r>
            <a:r>
              <a:rPr lang="en-US" sz="700" dirty="0">
                <a:solidFill>
                  <a:srgbClr val="333333"/>
                </a:solidFill>
                <a:latin typeface="Inter"/>
                <a:hlinkClick r:id="rId4"/>
              </a:rPr>
              <a:t> Ma</a:t>
            </a:r>
            <a:r>
              <a:rPr lang="en-US" sz="700" dirty="0">
                <a:solidFill>
                  <a:srgbClr val="333333"/>
                </a:solidFill>
                <a:latin typeface="Inter"/>
              </a:rPr>
              <a:t> is licensed under </a:t>
            </a:r>
            <a:r>
              <a:rPr lang="en-US" sz="700" cap="all" dirty="0">
                <a:latin typeface="Inter"/>
                <a:hlinkClick r:id="rId5"/>
              </a:rPr>
              <a:t>CC BY-NC 2.0</a:t>
            </a:r>
            <a:endParaRPr lang="en-US" sz="700" dirty="0"/>
          </a:p>
        </p:txBody>
      </p:sp>
      <p:pic>
        <p:nvPicPr>
          <p:cNvPr id="3" name="Picture 2" descr="Orchestra Night - AAO &amp; Forsyth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5706" y="1062074"/>
            <a:ext cx="7764710" cy="524724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1638008783"/>
      </p:ext>
    </p:extLst>
  </p:cSld>
  <p:clrMapOvr>
    <a:masterClrMapping/>
  </p:clrMapOvr>
  <mc:AlternateContent xmlns:mc="http://schemas.openxmlformats.org/markup-compatibility/2006" xmlns:p14="http://schemas.microsoft.com/office/powerpoint/2010/main">
    <mc:Choice Requires="p14">
      <p:transition spd="slow" p14:dur="2000" advTm="37438"/>
    </mc:Choice>
    <mc:Fallback xmlns="">
      <p:transition spd="slow" advTm="3743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ChangeAspect="1"/>
          </p:cNvPicPr>
          <p:nvPr/>
        </p:nvPicPr>
        <p:blipFill>
          <a:blip r:embed="rId3"/>
          <a:stretch>
            <a:fillRect/>
          </a:stretch>
        </p:blipFill>
        <p:spPr bwMode="auto">
          <a:xfrm>
            <a:off x="5591944" y="1667734"/>
            <a:ext cx="6586482" cy="4946137"/>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tel 4"/>
          <p:cNvSpPr>
            <a:spLocks noGrp="1"/>
          </p:cNvSpPr>
          <p:nvPr>
            <p:ph type="title"/>
          </p:nvPr>
        </p:nvSpPr>
        <p:spPr/>
        <p:txBody>
          <a:bodyPr/>
          <a:lstStyle/>
          <a:p>
            <a:r>
              <a:rPr lang="nb-NO" dirty="0" err="1" smtClean="0"/>
              <a:t>CPPain</a:t>
            </a:r>
            <a:r>
              <a:rPr lang="nb-NO" dirty="0" smtClean="0"/>
              <a:t> undersøkelsen – mål og delmål</a:t>
            </a:r>
            <a:endParaRPr lang="nb-NO" dirty="0"/>
          </a:p>
        </p:txBody>
      </p:sp>
      <p:sp>
        <p:nvSpPr>
          <p:cNvPr id="6" name="Plassholder for innhold 5"/>
          <p:cNvSpPr>
            <a:spLocks noGrp="1"/>
          </p:cNvSpPr>
          <p:nvPr>
            <p:ph idx="1"/>
          </p:nvPr>
        </p:nvSpPr>
        <p:spPr>
          <a:xfrm>
            <a:off x="914400" y="2327786"/>
            <a:ext cx="4677544" cy="3768213"/>
          </a:xfrm>
        </p:spPr>
        <p:txBody>
          <a:bodyPr/>
          <a:lstStyle/>
          <a:p>
            <a:r>
              <a:rPr lang="nb-NO" sz="2400" dirty="0" smtClean="0"/>
              <a:t>Beskrive </a:t>
            </a:r>
            <a:r>
              <a:rPr lang="nb-NO" sz="2400" dirty="0"/>
              <a:t>smertebyrden for barn og unge med </a:t>
            </a:r>
            <a:r>
              <a:rPr lang="nb-NO" sz="2400" dirty="0" smtClean="0"/>
              <a:t>CP: </a:t>
            </a:r>
            <a:endParaRPr lang="nb-NO" sz="2400" dirty="0"/>
          </a:p>
          <a:p>
            <a:pPr lvl="1"/>
            <a:r>
              <a:rPr lang="nb-NO" sz="2000" dirty="0" smtClean="0"/>
              <a:t>på </a:t>
            </a:r>
            <a:r>
              <a:rPr lang="nb-NO" sz="2000" dirty="0"/>
              <a:t>tvers av ulike funksjonsnivåer og </a:t>
            </a:r>
            <a:r>
              <a:rPr lang="nb-NO" sz="2000" dirty="0" smtClean="0"/>
              <a:t>CP-</a:t>
            </a:r>
            <a:r>
              <a:rPr lang="nb-NO" sz="2000" dirty="0" err="1" smtClean="0"/>
              <a:t>subtyper</a:t>
            </a:r>
            <a:r>
              <a:rPr lang="nb-NO" sz="2000" dirty="0" smtClean="0"/>
              <a:t> og utforske ulike sammenhenger </a:t>
            </a:r>
          </a:p>
          <a:p>
            <a:pPr lvl="1"/>
            <a:r>
              <a:rPr lang="nb-NO" sz="2000" dirty="0" smtClean="0"/>
              <a:t>hvordan </a:t>
            </a:r>
            <a:r>
              <a:rPr lang="nb-NO" sz="2000" dirty="0"/>
              <a:t>smerter håndteres i dag og tilgang til smertebehandling</a:t>
            </a:r>
          </a:p>
          <a:p>
            <a:endParaRPr lang="nb-NO" sz="2400" dirty="0"/>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462" y="59557"/>
            <a:ext cx="1079324" cy="1209203"/>
          </a:xfrm>
          <a:prstGeom prst="rect">
            <a:avLst/>
          </a:prstGeom>
        </p:spPr>
      </p:pic>
    </p:spTree>
    <p:extLst>
      <p:ext uri="{BB962C8B-B14F-4D97-AF65-F5344CB8AC3E}">
        <p14:creationId xmlns:p14="http://schemas.microsoft.com/office/powerpoint/2010/main" val="998900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STHF-liggende">
  <a:themeElements>
    <a:clrScheme name="STHF">
      <a:dk1>
        <a:sysClr val="windowText" lastClr="000000"/>
      </a:dk1>
      <a:lt1>
        <a:sysClr val="window" lastClr="FFFFFF"/>
      </a:lt1>
      <a:dk2>
        <a:srgbClr val="1F497D"/>
      </a:dk2>
      <a:lt2>
        <a:srgbClr val="EEECE1"/>
      </a:lt2>
      <a:accent1>
        <a:srgbClr val="CCCC99"/>
      </a:accent1>
      <a:accent2>
        <a:srgbClr val="CC3333"/>
      </a:accent2>
      <a:accent3>
        <a:srgbClr val="DE9415"/>
      </a:accent3>
      <a:accent4>
        <a:srgbClr val="993399"/>
      </a:accent4>
      <a:accent5>
        <a:srgbClr val="006699"/>
      </a:accent5>
      <a:accent6>
        <a:srgbClr val="009966"/>
      </a:accent6>
      <a:hlink>
        <a:srgbClr val="0000FF"/>
      </a:hlink>
      <a:folHlink>
        <a:srgbClr val="800080"/>
      </a:folHlink>
    </a:clrScheme>
    <a:fontScheme name="Office-tema">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lumMod val="60000"/>
            <a:lumOff val="40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dirty="0" smtClean="0">
            <a:ln>
              <a:noFill/>
            </a:ln>
            <a:solidFill>
              <a:schemeClr val="tx1"/>
            </a:solidFill>
            <a:effectLst/>
            <a:latin typeface="Cambr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800" b="0" i="0" u="none" strike="noStrike" cap="none" normalizeH="0" baseline="0" smtClean="0">
            <a:ln>
              <a:noFill/>
            </a:ln>
            <a:solidFill>
              <a:schemeClr val="tx1"/>
            </a:solidFill>
            <a:effectLst/>
            <a:latin typeface="Lucida Sans Unicode" pitchFamily="34" charset="0"/>
          </a:defRPr>
        </a:defPPr>
      </a:lstStyle>
    </a:lnDef>
    <a:txDef>
      <a:spPr>
        <a:noFill/>
      </a:spPr>
      <a:bodyPr wrap="square" rtlCol="0">
        <a:spAutoFit/>
      </a:bodyPr>
      <a:lstStyle>
        <a:defPPr>
          <a:defRPr sz="2800" dirty="0" smtClean="0">
            <a:latin typeface="Cambria" pitchFamily="18" charset="0"/>
          </a:defRPr>
        </a:defPPr>
      </a:lstStyle>
    </a:tx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STHF-liggende</Template>
  <TotalTime>5695</TotalTime>
  <Words>4136</Words>
  <Application>Microsoft Office PowerPoint</Application>
  <PresentationFormat>Widescreen</PresentationFormat>
  <Paragraphs>251</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Cambria</vt:lpstr>
      <vt:lpstr>Inter</vt:lpstr>
      <vt:lpstr>Lucida Sans Unicode</vt:lpstr>
      <vt:lpstr>Stencil</vt:lpstr>
      <vt:lpstr>STHF-liggende</vt:lpstr>
      <vt:lpstr>1_Office-tema</vt:lpstr>
      <vt:lpstr>CPPain programmet</vt:lpstr>
      <vt:lpstr>PowerPoint Presentation</vt:lpstr>
      <vt:lpstr>CP og smerter</vt:lpstr>
      <vt:lpstr>CP – kompleks smertesituasjon </vt:lpstr>
      <vt:lpstr>Risikofaktorer</vt:lpstr>
      <vt:lpstr>Konsekvenser</vt:lpstr>
      <vt:lpstr>PowerPoint Presentation</vt:lpstr>
      <vt:lpstr>PowerPoint Presentation</vt:lpstr>
      <vt:lpstr>CPPain undersøkelsen – mål og delmål</vt:lpstr>
      <vt:lpstr>CPPain undersøkelsen - målgruppe</vt:lpstr>
      <vt:lpstr> CPPain undersøkelsen - innhold</vt:lpstr>
      <vt:lpstr>Status for undersøkelsen</vt:lpstr>
      <vt:lpstr>CPPain undersøkelsen – foreløpige resultater</vt:lpstr>
      <vt:lpstr>Registerstudien</vt:lpstr>
      <vt:lpstr>Smerte og funksjon hos barn med CP (2019-2025)</vt:lpstr>
      <vt:lpstr>Levde erfaringer: Smerter hos barn med CP (2020-2023)</vt:lpstr>
      <vt:lpstr>PowerPoint Presentation</vt:lpstr>
      <vt:lpstr>Smerte og funksjon hos barn med CP (2022-2027)</vt:lpstr>
      <vt:lpstr>Deltakere og samarbeidspartnere</vt:lpstr>
      <vt:lpstr>Forskningsgruppen i CPPain</vt:lpstr>
      <vt:lpstr>PowerPoint Presentation</vt:lpstr>
      <vt:lpstr>PowerPoint Presentation</vt:lpstr>
    </vt:vector>
  </TitlesOfParts>
  <Company>Helse Sør-Øst RHF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 in children 0-18 years old with cerebral palsy (CP) – Do we care?  The CPPain - project</dc:title>
  <dc:creator>Randi Dovland Andersen</dc:creator>
  <cp:lastModifiedBy>Randi Dovland Andersen</cp:lastModifiedBy>
  <cp:revision>213</cp:revision>
  <dcterms:created xsi:type="dcterms:W3CDTF">2018-02-08T08:43:28Z</dcterms:created>
  <dcterms:modified xsi:type="dcterms:W3CDTF">2022-03-07T13:09:00Z</dcterms:modified>
</cp:coreProperties>
</file>