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2" r:id="rId3"/>
    <p:sldMasterId id="2147483692" r:id="rId4"/>
    <p:sldMasterId id="2147483702" r:id="rId5"/>
    <p:sldMasterId id="2147483712" r:id="rId6"/>
  </p:sldMasterIdLst>
  <p:notesMasterIdLst>
    <p:notesMasterId r:id="rId26"/>
  </p:notesMasterIdLst>
  <p:handoutMasterIdLst>
    <p:handoutMasterId r:id="rId27"/>
  </p:handoutMasterIdLst>
  <p:sldIdLst>
    <p:sldId id="256" r:id="rId7"/>
    <p:sldId id="299" r:id="rId8"/>
    <p:sldId id="303" r:id="rId9"/>
    <p:sldId id="304" r:id="rId10"/>
    <p:sldId id="305" r:id="rId11"/>
    <p:sldId id="312" r:id="rId12"/>
    <p:sldId id="315" r:id="rId13"/>
    <p:sldId id="316" r:id="rId14"/>
    <p:sldId id="318" r:id="rId15"/>
    <p:sldId id="284" r:id="rId16"/>
    <p:sldId id="285" r:id="rId17"/>
    <p:sldId id="287" r:id="rId18"/>
    <p:sldId id="286" r:id="rId19"/>
    <p:sldId id="288" r:id="rId20"/>
    <p:sldId id="289" r:id="rId21"/>
    <p:sldId id="291" r:id="rId22"/>
    <p:sldId id="292" r:id="rId23"/>
    <p:sldId id="297" r:id="rId24"/>
    <p:sldId id="302" r:id="rId25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1800" autoAdjust="0"/>
  </p:normalViewPr>
  <p:slideViewPr>
    <p:cSldViewPr snapToGrid="0">
      <p:cViewPr varScale="1">
        <p:scale>
          <a:sx n="107" d="100"/>
          <a:sy n="107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A708F-50B4-4938-91A5-5BFD733A3C8F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C7D9-5DA6-4BCD-ADA9-B80D0F41EF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81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992F-ABE7-4D22-8885-C18AC6D5230E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9CA5B-91F4-4E76-BAC5-E56356A03F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48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68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19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/>
          </a:p>
        </p:txBody>
      </p:sp>
      <p:sp>
        <p:nvSpPr>
          <p:cNvPr id="276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alaSans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BB2D4-287D-4CF4-9659-B6F5CE4FB228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laSan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nb-N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laSan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1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75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37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073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42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90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7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99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281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F9F9C-0594-4732-BD68-C2F5AC98C91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7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03BE3-39CB-4C4D-B80F-EB0B85CE082C}" type="slidenum">
              <a:rPr lang="nb-NO" smtClean="0"/>
              <a:pPr>
                <a:defRPr/>
              </a:pPr>
              <a:t>8</a:t>
            </a:fld>
            <a:endParaRPr lang="nb-NO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2621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48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9CA5B-91F4-4E76-BAC5-E56356A03F3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08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9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Respekt • Faglig dyktighet • Tilgjengelighet • Engasjement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9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84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9"/>
            <a:ext cx="11520000" cy="14379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Respekt • Faglig dyktighet • Tilgjengelighet • Engasjement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55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6" y="1001713"/>
            <a:ext cx="11639551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6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13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0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8001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85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8001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5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93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CEEF-5377-45E9-946E-B271D1C73A1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EA3-30FB-4103-B819-6BE52BC737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7" y="288001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4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6" y="1001713"/>
            <a:ext cx="11639551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9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Respekt • Faglig dyktighet • Tilgjengelighet • Engasjement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3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6" y="1001713"/>
            <a:ext cx="11639551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8001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8001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ECEEF-5377-45E9-946E-B271D1C73A12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8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4EA3-30FB-4103-B819-6BE52BC73759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7" y="288001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9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9"/>
            <a:ext cx="11520000" cy="14379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smtClean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Respekt • Faglig dyktighet • Tilgjengelighet • Engasjement</a:t>
            </a:r>
            <a:endParaRPr lang="nb-NO" sz="2000" b="1" i="1" cap="none" spc="0" dirty="0">
              <a:ln w="0"/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13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5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6" y="1001713"/>
            <a:ext cx="11639551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3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8001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8001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3E13-E338-4AFD-B301-E85F905B4171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ECEEF-5377-45E9-946E-B271D1C73A12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3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4EA3-30FB-4103-B819-6BE52BC73759}" type="slidenum">
              <a:rPr lang="nb-NO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7" y="288001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9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Respekt • Faglig dyktighet • Tilgjengelighet • Engasjement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93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6" y="1001713"/>
            <a:ext cx="11639551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6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0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36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35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8001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38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8001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8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55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7" y="288001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196753"/>
            <a:ext cx="10363200" cy="1470025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2952527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1841991" y="4870676"/>
            <a:ext cx="8508021" cy="790575"/>
          </a:xfrm>
        </p:spPr>
        <p:txBody>
          <a:bodyPr/>
          <a:lstStyle>
            <a:lvl1pPr algn="ctr">
              <a:buNone/>
              <a:defRPr sz="1800"/>
            </a:lvl1pPr>
            <a:lvl5pPr algn="l">
              <a:buNone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1"/>
          </p:nvPr>
        </p:nvSpPr>
        <p:spPr>
          <a:xfrm>
            <a:off x="1841990" y="5803928"/>
            <a:ext cx="8508023" cy="433387"/>
          </a:xfr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2688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4363" y="332659"/>
            <a:ext cx="9394092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5309" y="1196752"/>
            <a:ext cx="9394092" cy="46805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C643-86FD-4E4B-9754-706782683F6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25661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FFA9-D1A5-4BFB-B6D8-DC3894E52E7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2229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8001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4363" y="260651"/>
            <a:ext cx="9394092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5309" y="1196752"/>
            <a:ext cx="4603263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36139" y="1268760"/>
            <a:ext cx="46032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35B67-A1AD-4E6B-9FB8-99DBED988DC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26078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4363" y="332656"/>
            <a:ext cx="9393231" cy="648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44364" y="1196752"/>
            <a:ext cx="46035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44364" y="1916832"/>
            <a:ext cx="4603569" cy="4209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830125" y="1205062"/>
            <a:ext cx="46035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835325" y="1988841"/>
            <a:ext cx="4603569" cy="4137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F7DA-2A8D-451E-AB53-1D9BCBBC2A4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5577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4363" y="332659"/>
            <a:ext cx="9394092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EACD4-0105-4114-99E1-41C783D7FE4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45992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B96E-BC6C-4E89-AAA6-ECC9F249984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26500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0F96-FD87-4F77-AC82-BEFE856A142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922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5A8D-5D26-4A0B-A61E-973C77A4994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06372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4363" y="835203"/>
            <a:ext cx="9394092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5309" y="1844825"/>
            <a:ext cx="9394092" cy="377651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84DB-13AF-444B-A532-86AC1741A9A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98349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090879" y="1341438"/>
            <a:ext cx="2348523" cy="42799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5309" y="1341438"/>
            <a:ext cx="6858000" cy="42799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E1C8-2272-4FDE-8D8A-4C7B116C2C1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629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8001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8001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5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1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7" y="288001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1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Sekskant 521"/>
          <p:cNvSpPr>
            <a:spLocks noChangeAspect="1"/>
          </p:cNvSpPr>
          <p:nvPr/>
        </p:nvSpPr>
        <p:spPr>
          <a:xfrm>
            <a:off x="2036303" y="2912815"/>
            <a:ext cx="3924000" cy="3924025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Sekskant 521"/>
          <p:cNvSpPr>
            <a:spLocks noChangeAspect="1"/>
          </p:cNvSpPr>
          <p:nvPr/>
        </p:nvSpPr>
        <p:spPr>
          <a:xfrm>
            <a:off x="7120401" y="3650813"/>
            <a:ext cx="4705171" cy="4705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" name="Sekskant 521"/>
          <p:cNvSpPr>
            <a:spLocks noChangeAspect="1"/>
          </p:cNvSpPr>
          <p:nvPr/>
        </p:nvSpPr>
        <p:spPr>
          <a:xfrm>
            <a:off x="8597044" y="3686275"/>
            <a:ext cx="7955981" cy="7956000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lvl="1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lvl="2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lvl="3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R="0" lvl="4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1" y="6356352"/>
            <a:ext cx="1608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9" y="6356352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276600" y="288001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15" name="Rett linje 14"/>
          <p:cNvCxnSpPr/>
          <p:nvPr/>
        </p:nvCxnSpPr>
        <p:spPr>
          <a:xfrm flipH="1" flipV="1">
            <a:off x="11648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3" y="6356352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34AB639-215A-49C2-AF8B-211C23D2C240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Sekskant 521"/>
          <p:cNvSpPr>
            <a:spLocks noChangeAspect="1"/>
          </p:cNvSpPr>
          <p:nvPr/>
        </p:nvSpPr>
        <p:spPr>
          <a:xfrm>
            <a:off x="10849663" y="378686"/>
            <a:ext cx="1116000" cy="1116007"/>
          </a:xfrm>
          <a:prstGeom prst="ellipse">
            <a:avLst/>
          </a:prstGeom>
          <a:solidFill>
            <a:schemeClr val="accent1">
              <a:alpha val="50196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18" name="Bild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94" y="6356350"/>
            <a:ext cx="2558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0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b-NO" sz="2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4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skant 521"/>
          <p:cNvSpPr>
            <a:spLocks noChangeAspect="1"/>
          </p:cNvSpPr>
          <p:nvPr/>
        </p:nvSpPr>
        <p:spPr>
          <a:xfrm>
            <a:off x="5259861" y="504693"/>
            <a:ext cx="1475993" cy="1476000"/>
          </a:xfrm>
          <a:prstGeom prst="ellipse">
            <a:avLst/>
          </a:prstGeom>
          <a:solidFill>
            <a:srgbClr val="218888">
              <a:alpha val="6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Sekskant 521"/>
          <p:cNvSpPr>
            <a:spLocks noChangeAspect="1"/>
          </p:cNvSpPr>
          <p:nvPr/>
        </p:nvSpPr>
        <p:spPr>
          <a:xfrm>
            <a:off x="-326884" y="4505400"/>
            <a:ext cx="3852000" cy="3852030"/>
          </a:xfrm>
          <a:prstGeom prst="ellipse">
            <a:avLst/>
          </a:prstGeom>
          <a:solidFill>
            <a:srgbClr val="218888">
              <a:alpha val="6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Sekskant 521"/>
          <p:cNvSpPr>
            <a:spLocks noChangeAspect="1"/>
          </p:cNvSpPr>
          <p:nvPr/>
        </p:nvSpPr>
        <p:spPr>
          <a:xfrm>
            <a:off x="-1441846" y="599755"/>
            <a:ext cx="10223876" cy="10223914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Sekskant 521"/>
          <p:cNvSpPr>
            <a:spLocks noChangeAspect="1"/>
          </p:cNvSpPr>
          <p:nvPr/>
        </p:nvSpPr>
        <p:spPr>
          <a:xfrm>
            <a:off x="7393556" y="3966946"/>
            <a:ext cx="6515981" cy="6516000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12" name="Rett linje 11"/>
          <p:cNvCxnSpPr/>
          <p:nvPr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1" y="6356352"/>
            <a:ext cx="1608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9" y="6356352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276600" y="288001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3" y="6356352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94" y="6356350"/>
            <a:ext cx="2558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579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cxnSp>
        <p:nvCxnSpPr>
          <p:cNvPr id="8" name="Rett linje 7"/>
          <p:cNvCxnSpPr/>
          <p:nvPr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kskant 521"/>
          <p:cNvSpPr>
            <a:spLocks noChangeAspect="1"/>
          </p:cNvSpPr>
          <p:nvPr/>
        </p:nvSpPr>
        <p:spPr>
          <a:xfrm>
            <a:off x="-1747034" y="-6203346"/>
            <a:ext cx="11663963" cy="11664000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Sekskant 521"/>
          <p:cNvSpPr>
            <a:spLocks noChangeAspect="1"/>
          </p:cNvSpPr>
          <p:nvPr/>
        </p:nvSpPr>
        <p:spPr>
          <a:xfrm>
            <a:off x="4045076" y="-1202831"/>
            <a:ext cx="8027981" cy="8028000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Sekskant 521"/>
          <p:cNvSpPr>
            <a:spLocks noChangeAspect="1"/>
          </p:cNvSpPr>
          <p:nvPr/>
        </p:nvSpPr>
        <p:spPr>
          <a:xfrm>
            <a:off x="5576501" y="390148"/>
            <a:ext cx="4968000" cy="4968030"/>
          </a:xfrm>
          <a:prstGeom prst="ellipse">
            <a:avLst/>
          </a:prstGeom>
          <a:solidFill>
            <a:srgbClr val="774176">
              <a:alpha val="4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1" y="6356352"/>
            <a:ext cx="1608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9" y="6356352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tittel 1"/>
          <p:cNvSpPr>
            <a:spLocks noGrp="1"/>
          </p:cNvSpPr>
          <p:nvPr>
            <p:ph type="title"/>
          </p:nvPr>
        </p:nvSpPr>
        <p:spPr>
          <a:xfrm>
            <a:off x="276600" y="288001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3" y="6356352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94" y="6356350"/>
            <a:ext cx="2558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764271" y="147278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Sekskant 521"/>
          <p:cNvSpPr>
            <a:spLocks noChangeAspect="1"/>
          </p:cNvSpPr>
          <p:nvPr/>
        </p:nvSpPr>
        <p:spPr>
          <a:xfrm>
            <a:off x="234688" y="-1861819"/>
            <a:ext cx="9972000" cy="9972038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Sekskant 521"/>
          <p:cNvSpPr>
            <a:spLocks noChangeAspect="1"/>
          </p:cNvSpPr>
          <p:nvPr/>
        </p:nvSpPr>
        <p:spPr>
          <a:xfrm>
            <a:off x="6875968" y="5541145"/>
            <a:ext cx="2987971" cy="2988000"/>
          </a:xfrm>
          <a:prstGeom prst="ellipse">
            <a:avLst/>
          </a:prstGeom>
          <a:solidFill>
            <a:schemeClr val="tx2">
              <a:lumMod val="75000"/>
              <a:alpha val="6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Sekskant 521"/>
          <p:cNvSpPr>
            <a:spLocks noChangeAspect="1"/>
          </p:cNvSpPr>
          <p:nvPr/>
        </p:nvSpPr>
        <p:spPr>
          <a:xfrm>
            <a:off x="6167903" y="4699270"/>
            <a:ext cx="4320000" cy="4320019"/>
          </a:xfrm>
          <a:prstGeom prst="ellipse">
            <a:avLst/>
          </a:prstGeom>
          <a:ln w="127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2" name="Sekskant 521"/>
          <p:cNvSpPr>
            <a:spLocks noChangeAspect="1"/>
          </p:cNvSpPr>
          <p:nvPr/>
        </p:nvSpPr>
        <p:spPr>
          <a:xfrm>
            <a:off x="-1485568" y="-4808014"/>
            <a:ext cx="7271981" cy="7272000"/>
          </a:xfrm>
          <a:prstGeom prst="ellipse">
            <a:avLst/>
          </a:prstGeom>
          <a:ln w="25400" cap="rnd" cmpd="sng">
            <a:solidFill>
              <a:schemeClr val="tx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13" name="Rett linje 12"/>
          <p:cNvCxnSpPr/>
          <p:nvPr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1" y="6356352"/>
            <a:ext cx="1608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9" y="6356352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tittel 1"/>
          <p:cNvSpPr>
            <a:spLocks noGrp="1"/>
          </p:cNvSpPr>
          <p:nvPr>
            <p:ph type="title"/>
          </p:nvPr>
        </p:nvSpPr>
        <p:spPr>
          <a:xfrm>
            <a:off x="276600" y="288001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3" y="6356352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17" y="6356350"/>
            <a:ext cx="2558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 flipH="1" flipV="1">
            <a:off x="-600" y="6176963"/>
            <a:ext cx="12193200" cy="0"/>
          </a:xfrm>
          <a:prstGeom prst="line">
            <a:avLst/>
          </a:prstGeom>
          <a:ln w="2540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1" y="6356352"/>
            <a:ext cx="1608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9" y="6356352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276600" y="288001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3" y="6356352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94" y="6356350"/>
            <a:ext cx="2558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5309" y="333375"/>
            <a:ext cx="939409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5309" y="1268416"/>
            <a:ext cx="939409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Skriv inn tekst her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15865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1723" y="6237288"/>
            <a:ext cx="292295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2356" y="6237288"/>
            <a:ext cx="222347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36E5AD-8D0A-4DDC-B44C-7BAEA7333E4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pic>
        <p:nvPicPr>
          <p:cNvPr id="1031" name="Bilde 7" descr="Logo SSHF_CMYK[1]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2" y="6165850"/>
            <a:ext cx="3987799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8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8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8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8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n.skranes@sshf.no" TargetMode="External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png"/><Relationship Id="rId5" Type="http://schemas.openxmlformats.org/officeDocument/2006/relationships/hyperlink" Target="mailto:Kristian.sorensen@sshf.no" TargetMode="External"/><Relationship Id="rId4" Type="http://schemas.openxmlformats.org/officeDocument/2006/relationships/hyperlink" Target="mailto:Ida.vestrheim@sshf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01576" y="4865698"/>
            <a:ext cx="8534400" cy="1373737"/>
          </a:xfrm>
        </p:spPr>
        <p:txBody>
          <a:bodyPr>
            <a:normAutofit/>
          </a:bodyPr>
          <a:lstStyle/>
          <a:p>
            <a:r>
              <a:rPr lang="nb-NO" sz="2400" i="1" dirty="0" smtClean="0">
                <a:solidFill>
                  <a:schemeClr val="tx1"/>
                </a:solidFill>
              </a:rPr>
              <a:t>Ida </a:t>
            </a:r>
            <a:r>
              <a:rPr lang="nb-NO" sz="2400" i="1" dirty="0">
                <a:solidFill>
                  <a:schemeClr val="tx1"/>
                </a:solidFill>
              </a:rPr>
              <a:t>V</a:t>
            </a:r>
            <a:r>
              <a:rPr lang="nb-NO" sz="2400" i="1" dirty="0" smtClean="0">
                <a:solidFill>
                  <a:schemeClr val="tx1"/>
                </a:solidFill>
              </a:rPr>
              <a:t>estrheim og Kristian Sørensen</a:t>
            </a:r>
          </a:p>
          <a:p>
            <a:r>
              <a:rPr lang="nb-NO" sz="2400" i="1" dirty="0" smtClean="0">
                <a:solidFill>
                  <a:schemeClr val="tx1"/>
                </a:solidFill>
              </a:rPr>
              <a:t>Regionalt senter for intensiv barnehabilitering (RIB)</a:t>
            </a:r>
          </a:p>
          <a:p>
            <a:r>
              <a:rPr lang="nb-NO" sz="2400" i="1" dirty="0" smtClean="0">
                <a:solidFill>
                  <a:schemeClr val="tx1"/>
                </a:solidFill>
              </a:rPr>
              <a:t>PIH </a:t>
            </a:r>
            <a:r>
              <a:rPr lang="nb-NO" sz="2400" i="1" dirty="0" err="1" smtClean="0">
                <a:solidFill>
                  <a:schemeClr val="tx1"/>
                </a:solidFill>
              </a:rPr>
              <a:t>Multi</a:t>
            </a:r>
            <a:r>
              <a:rPr lang="nb-NO" sz="2400" i="1" dirty="0" smtClean="0">
                <a:solidFill>
                  <a:schemeClr val="tx1"/>
                </a:solidFill>
              </a:rPr>
              <a:t> studien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66" y="884519"/>
            <a:ext cx="4698221" cy="37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1919288" y="547691"/>
            <a:ext cx="7632700" cy="649287"/>
          </a:xfrm>
        </p:spPr>
        <p:txBody>
          <a:bodyPr/>
          <a:lstStyle/>
          <a:p>
            <a:r>
              <a:rPr lang="nb-NO" altLang="nb-NO" dirty="0" smtClean="0"/>
              <a:t>Klinisk behandlingsforskning - </a:t>
            </a:r>
            <a:r>
              <a:rPr lang="nb-NO" altLang="nb-NO" dirty="0" err="1" smtClean="0"/>
              <a:t>KlinBeForsk</a:t>
            </a:r>
            <a:endParaRPr lang="nb-NO" altLang="nb-NO" dirty="0" smtClean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2025650" y="1628775"/>
            <a:ext cx="7941310" cy="4679950"/>
          </a:xfrm>
        </p:spPr>
        <p:txBody>
          <a:bodyPr/>
          <a:lstStyle/>
          <a:p>
            <a:r>
              <a:rPr lang="nb-NO" altLang="nb-NO" sz="2400" dirty="0" smtClean="0"/>
              <a:t>De </a:t>
            </a:r>
            <a:r>
              <a:rPr lang="nb-NO" altLang="nb-NO" sz="2400" dirty="0"/>
              <a:t>regionale helseforetakenes program, KLINBEFORSK, bidrar med langsiktig finansiering av store, nasjonale kliniske behandlingsstudier </a:t>
            </a:r>
          </a:p>
          <a:p>
            <a:r>
              <a:rPr lang="nb-NO" altLang="nb-NO" sz="2400" dirty="0"/>
              <a:t>Gjennom disse prosjektene gis pasienter tilbud om å delta i utprøvende behandling samtidig som det utvikles ny kunnskap</a:t>
            </a:r>
          </a:p>
          <a:p>
            <a:r>
              <a:rPr lang="nb-NO" altLang="nb-NO" sz="2400" dirty="0"/>
              <a:t>Behandling som viser forskningsbasert                  evidens, </a:t>
            </a:r>
            <a:r>
              <a:rPr lang="nb-NO" altLang="nb-NO" sz="2400" dirty="0" smtClean="0"/>
              <a:t>skal raskt </a:t>
            </a:r>
            <a:r>
              <a:rPr lang="nb-NO" altLang="nb-NO" sz="2400" dirty="0"/>
              <a:t>kunne implementeres </a:t>
            </a:r>
            <a:r>
              <a:rPr lang="nb-NO" altLang="nb-NO" sz="2400" dirty="0" smtClean="0"/>
              <a:t>i klinisk </a:t>
            </a:r>
            <a:r>
              <a:rPr lang="nb-NO" altLang="nb-NO" sz="2400" dirty="0"/>
              <a:t>praksis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38" y="5199424"/>
            <a:ext cx="6298826" cy="14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>
          <a:xfrm>
            <a:off x="2017713" y="582616"/>
            <a:ext cx="7632700" cy="650875"/>
          </a:xfrm>
        </p:spPr>
        <p:txBody>
          <a:bodyPr/>
          <a:lstStyle/>
          <a:p>
            <a:r>
              <a:rPr lang="nb-NO" altLang="nb-NO" smtClean="0"/>
              <a:t>KlinBeForsk: Føringer for søknader 2020</a:t>
            </a:r>
          </a:p>
        </p:txBody>
      </p:sp>
      <p:sp>
        <p:nvSpPr>
          <p:cNvPr id="23555" name="Plassholder for innhold 2"/>
          <p:cNvSpPr>
            <a:spLocks noGrp="1"/>
          </p:cNvSpPr>
          <p:nvPr>
            <p:ph idx="1"/>
          </p:nvPr>
        </p:nvSpPr>
        <p:spPr>
          <a:xfrm>
            <a:off x="2296356" y="2012720"/>
            <a:ext cx="7690326" cy="2019860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2400" dirty="0" smtClean="0"/>
              <a:t>«Prioritering </a:t>
            </a:r>
            <a:r>
              <a:rPr lang="nb-NO" altLang="nb-NO" sz="2400" dirty="0"/>
              <a:t>til søknader knyttet </a:t>
            </a:r>
            <a:r>
              <a:rPr lang="nb-NO" altLang="nb-NO" sz="2400" dirty="0" smtClean="0"/>
              <a:t>til </a:t>
            </a:r>
            <a:r>
              <a:rPr lang="nb-NO" altLang="nb-NO" sz="2400" i="1" dirty="0" smtClean="0"/>
              <a:t>effektstudier </a:t>
            </a:r>
            <a:r>
              <a:rPr lang="nb-NO" altLang="nb-NO" sz="2400" i="1" dirty="0"/>
              <a:t>av intensiv </a:t>
            </a:r>
            <a:r>
              <a:rPr lang="nb-NO" altLang="nb-NO" sz="2400" i="1" dirty="0" err="1"/>
              <a:t>habilitering</a:t>
            </a:r>
            <a:r>
              <a:rPr lang="nb-NO" altLang="nb-NO" sz="2400" i="1" dirty="0"/>
              <a:t> av barn/unge med hjerneskade</a:t>
            </a:r>
            <a:r>
              <a:rPr lang="nb-NO" altLang="nb-NO" sz="2400" dirty="0"/>
              <a:t> forutsatt at prosjektene holder tilstrekkelig </a:t>
            </a:r>
            <a:r>
              <a:rPr lang="nb-NO" altLang="nb-NO" sz="2400" dirty="0" smtClean="0"/>
              <a:t>kvalitet» </a:t>
            </a:r>
            <a:endParaRPr lang="nb-NO" altLang="nb-NO" sz="24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4285130"/>
            <a:ext cx="4115460" cy="2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2011363" y="511175"/>
            <a:ext cx="7632700" cy="649288"/>
          </a:xfrm>
        </p:spPr>
        <p:txBody>
          <a:bodyPr/>
          <a:lstStyle/>
          <a:p>
            <a:r>
              <a:rPr lang="nb-NO" altLang="nb-NO" dirty="0" smtClean="0"/>
              <a:t>Tildeling </a:t>
            </a:r>
            <a:r>
              <a:rPr lang="nb-NO" altLang="nb-NO" dirty="0"/>
              <a:t>til PIH </a:t>
            </a:r>
            <a:r>
              <a:rPr lang="nb-NO" altLang="nb-NO" dirty="0" err="1"/>
              <a:t>Multi</a:t>
            </a:r>
            <a:r>
              <a:rPr lang="nb-NO" altLang="nb-NO" dirty="0"/>
              <a:t> studien </a:t>
            </a:r>
            <a:r>
              <a:rPr lang="nb-NO" altLang="nb-NO" dirty="0" smtClean="0"/>
              <a:t>v/ RIB</a:t>
            </a:r>
            <a:r>
              <a:rPr lang="nb-NO" altLang="nb-NO" dirty="0"/>
              <a:t>, SSHF</a:t>
            </a:r>
            <a:endParaRPr lang="nb-NO" altLang="nb-NO" dirty="0" smtClean="0"/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>
          <a:xfrm>
            <a:off x="2011366" y="1412875"/>
            <a:ext cx="7900987" cy="4679950"/>
          </a:xfrm>
        </p:spPr>
        <p:txBody>
          <a:bodyPr/>
          <a:lstStyle/>
          <a:p>
            <a:r>
              <a:rPr lang="nb-NO" altLang="nb-NO" sz="2400" dirty="0"/>
              <a:t>Tildelt ca. 20 millioner kroner til effektstudie knyttet til intensiv </a:t>
            </a:r>
            <a:r>
              <a:rPr lang="nb-NO" altLang="nb-NO" sz="2400" dirty="0" err="1"/>
              <a:t>habilitering</a:t>
            </a:r>
            <a:r>
              <a:rPr lang="nb-NO" altLang="nb-NO" sz="2400" dirty="0"/>
              <a:t> av førskolebarn med tidlig hjerneskade</a:t>
            </a:r>
          </a:p>
          <a:p>
            <a:r>
              <a:rPr lang="nb-NO" altLang="nb-NO" sz="2400" dirty="0" smtClean="0"/>
              <a:t>Regionalt senter for intensiv barnehabilitering (RIB) ved Sørlandet </a:t>
            </a:r>
            <a:r>
              <a:rPr lang="nb-NO" altLang="nb-NO" sz="2400" dirty="0"/>
              <a:t>sykehus har drevet intensiv </a:t>
            </a:r>
            <a:r>
              <a:rPr lang="nb-NO" altLang="nb-NO" sz="2400" dirty="0" err="1" smtClean="0"/>
              <a:t>habilitering</a:t>
            </a:r>
            <a:r>
              <a:rPr lang="nb-NO" altLang="nb-NO" sz="2400" dirty="0" smtClean="0"/>
              <a:t> </a:t>
            </a:r>
            <a:r>
              <a:rPr lang="nb-NO" altLang="nb-NO" sz="2400" dirty="0"/>
              <a:t>av barn og unge med </a:t>
            </a:r>
            <a:r>
              <a:rPr lang="nb-NO" altLang="nb-NO" sz="2400" dirty="0" smtClean="0"/>
              <a:t>CP i </a:t>
            </a:r>
            <a:r>
              <a:rPr lang="nb-NO" altLang="nb-NO" sz="2400" dirty="0"/>
              <a:t>nesten 20 </a:t>
            </a:r>
            <a:r>
              <a:rPr lang="nb-NO" altLang="nb-NO" sz="2400" dirty="0" smtClean="0"/>
              <a:t>år</a:t>
            </a:r>
            <a:endParaRPr lang="nb-NO" altLang="nb-NO" sz="2400" dirty="0"/>
          </a:p>
          <a:p>
            <a:r>
              <a:rPr lang="nb-NO" altLang="nb-NO" sz="2400" dirty="0"/>
              <a:t>En del resultater er publisert, men fortsatt </a:t>
            </a:r>
            <a:r>
              <a:rPr lang="nb-NO" altLang="nb-NO" sz="2400" dirty="0" smtClean="0"/>
              <a:t>trengs mer forskning</a:t>
            </a:r>
            <a:endParaRPr lang="nb-NO" altLang="nb-NO" sz="2400" dirty="0"/>
          </a:p>
          <a:p>
            <a:r>
              <a:rPr lang="nb-NO" altLang="nb-NO" sz="2400" dirty="0"/>
              <a:t>Etablering av </a:t>
            </a:r>
            <a:r>
              <a:rPr lang="nb-NO" altLang="nb-NO" sz="2400" dirty="0" smtClean="0"/>
              <a:t>et evidensbasert </a:t>
            </a:r>
            <a:r>
              <a:rPr lang="nb-NO" altLang="nb-NO" sz="2400" dirty="0"/>
              <a:t>norsk </a:t>
            </a:r>
            <a:r>
              <a:rPr lang="nb-NO" altLang="nb-NO" sz="2400" dirty="0" smtClean="0"/>
              <a:t>behandlingsprogram</a:t>
            </a:r>
            <a:endParaRPr lang="nb-NO" altLang="nb-NO" sz="2400" strike="sngStrike" dirty="0"/>
          </a:p>
        </p:txBody>
      </p:sp>
      <p:sp>
        <p:nvSpPr>
          <p:cNvPr id="25607" name="AutoShape 10" descr="Advanced Biomechanical Rehabilitation - Home | Facebook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8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8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38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338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338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8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8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8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8D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srgbClr val="000000"/>
              </a:solidFill>
              <a:latin typeface="ScalaSans"/>
              <a:cs typeface="Arial" panose="020B0604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719" y="5450541"/>
            <a:ext cx="1966312" cy="1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>
          <a:xfrm>
            <a:off x="2186623" y="561975"/>
            <a:ext cx="7632700" cy="638176"/>
          </a:xfrm>
        </p:spPr>
        <p:txBody>
          <a:bodyPr/>
          <a:lstStyle/>
          <a:p>
            <a:pPr algn="ctr"/>
            <a:r>
              <a:rPr lang="nb-NO" altLang="nb-NO" dirty="0" smtClean="0"/>
              <a:t>Samarbeid og gjennomføring</a:t>
            </a:r>
          </a:p>
        </p:txBody>
      </p:sp>
      <p:sp>
        <p:nvSpPr>
          <p:cNvPr id="24581" name="Plassholder for innhold 2"/>
          <p:cNvSpPr>
            <a:spLocks noGrp="1"/>
          </p:cNvSpPr>
          <p:nvPr>
            <p:ph idx="1"/>
          </p:nvPr>
        </p:nvSpPr>
        <p:spPr>
          <a:xfrm>
            <a:off x="3420893" y="1414034"/>
            <a:ext cx="7632700" cy="4679950"/>
          </a:xfrm>
          <a:solidFill>
            <a:schemeClr val="bg1"/>
          </a:solidFill>
        </p:spPr>
        <p:txBody>
          <a:bodyPr/>
          <a:lstStyle/>
          <a:p>
            <a:r>
              <a:rPr lang="nb-NO" altLang="nb-NO" sz="2200" dirty="0"/>
              <a:t>Aktive </a:t>
            </a:r>
            <a:r>
              <a:rPr lang="nb-NO" altLang="nb-NO" sz="2200" dirty="0" smtClean="0"/>
              <a:t>samarbeidspartnere: </a:t>
            </a:r>
            <a:r>
              <a:rPr lang="nb-NO" altLang="nb-NO" sz="2200" dirty="0"/>
              <a:t>Sørlandet </a:t>
            </a:r>
            <a:r>
              <a:rPr lang="nb-NO" altLang="nb-NO" sz="2200" dirty="0" smtClean="0"/>
              <a:t>sykehus HF, </a:t>
            </a:r>
            <a:r>
              <a:rPr lang="nb-NO" altLang="nb-NO" sz="2200" dirty="0"/>
              <a:t>St Olavs hospital, </a:t>
            </a:r>
            <a:r>
              <a:rPr lang="nb-NO" altLang="nb-NO" sz="2200" dirty="0" smtClean="0"/>
              <a:t>Haukeland </a:t>
            </a:r>
            <a:r>
              <a:rPr lang="nb-NO" altLang="nb-NO" sz="2200" dirty="0"/>
              <a:t>U</a:t>
            </a:r>
            <a:r>
              <a:rPr lang="nb-NO" altLang="nb-NO" sz="2200" dirty="0" smtClean="0"/>
              <a:t>niversitetssjukehus, UNN </a:t>
            </a:r>
            <a:r>
              <a:rPr lang="nb-NO" altLang="nb-NO" sz="2200" dirty="0"/>
              <a:t>Tromsø</a:t>
            </a:r>
          </a:p>
          <a:p>
            <a:r>
              <a:rPr lang="nb-NO" altLang="nb-NO" sz="2200" dirty="0" smtClean="0"/>
              <a:t>Nasjonalt </a:t>
            </a:r>
            <a:r>
              <a:rPr lang="nb-NO" altLang="nb-NO" sz="2200" dirty="0"/>
              <a:t>multisenter-prosjekt: </a:t>
            </a:r>
            <a:r>
              <a:rPr lang="nb-NO" altLang="nb-NO" sz="2000" dirty="0"/>
              <a:t>Andre regionale og lokale </a:t>
            </a:r>
            <a:r>
              <a:rPr lang="nb-NO" altLang="nb-NO" sz="2000" dirty="0" smtClean="0"/>
              <a:t>helseforetak deltar </a:t>
            </a:r>
            <a:r>
              <a:rPr lang="nb-NO" altLang="nb-NO" sz="2000" dirty="0"/>
              <a:t>i forskningsprosjektet ved å rekruttere pasienter til </a:t>
            </a:r>
            <a:r>
              <a:rPr lang="nb-NO" altLang="nb-NO" sz="2000" dirty="0" smtClean="0"/>
              <a:t>nærmeste behandlingssted</a:t>
            </a:r>
            <a:r>
              <a:rPr lang="nb-NO" altLang="nb-NO" sz="2000" dirty="0"/>
              <a:t>, dvs. i </a:t>
            </a:r>
            <a:r>
              <a:rPr lang="nb-NO" altLang="nb-NO" sz="2000" b="1" dirty="0">
                <a:solidFill>
                  <a:srgbClr val="3399FF"/>
                </a:solidFill>
              </a:rPr>
              <a:t>Helse Nord til Tromsø</a:t>
            </a:r>
            <a:r>
              <a:rPr lang="nb-NO" altLang="nb-NO" sz="2000" dirty="0"/>
              <a:t>, i </a:t>
            </a:r>
            <a:r>
              <a:rPr lang="nb-NO" altLang="nb-NO" sz="2000" b="1" dirty="0">
                <a:solidFill>
                  <a:srgbClr val="D24114"/>
                </a:solidFill>
              </a:rPr>
              <a:t>Helse Midt til Trondheim</a:t>
            </a:r>
            <a:r>
              <a:rPr lang="nb-NO" altLang="nb-NO" sz="2000" dirty="0"/>
              <a:t>, i </a:t>
            </a:r>
            <a:r>
              <a:rPr lang="nb-NO" altLang="nb-NO" sz="2000" b="1" dirty="0">
                <a:solidFill>
                  <a:srgbClr val="EB9E13"/>
                </a:solidFill>
              </a:rPr>
              <a:t>Helse Vest til Bergen </a:t>
            </a:r>
            <a:r>
              <a:rPr lang="nb-NO" altLang="nb-NO" sz="2000" dirty="0"/>
              <a:t>og i </a:t>
            </a:r>
            <a:r>
              <a:rPr lang="nb-NO" altLang="nb-NO" sz="2000" b="1" dirty="0">
                <a:solidFill>
                  <a:srgbClr val="5CB5BC"/>
                </a:solidFill>
              </a:rPr>
              <a:t>Helse Sør-Øst til </a:t>
            </a:r>
            <a:r>
              <a:rPr lang="nb-NO" altLang="nb-NO" sz="2000" b="1" dirty="0" smtClean="0">
                <a:solidFill>
                  <a:srgbClr val="5CB5BC"/>
                </a:solidFill>
              </a:rPr>
              <a:t>Kristiansand</a:t>
            </a:r>
            <a:endParaRPr lang="nb-NO" altLang="nb-NO" sz="2000" dirty="0" smtClean="0"/>
          </a:p>
          <a:p>
            <a:r>
              <a:rPr lang="nb-NO" altLang="nb-NO" sz="2000" dirty="0"/>
              <a:t>B</a:t>
            </a:r>
            <a:r>
              <a:rPr lang="nb-NO" altLang="nb-NO" sz="2000" dirty="0" smtClean="0"/>
              <a:t>ehandlingssentrene </a:t>
            </a:r>
            <a:r>
              <a:rPr lang="nb-NO" altLang="nb-NO" sz="2000" dirty="0"/>
              <a:t>i alle RHF skal gjennomføre PIH </a:t>
            </a:r>
            <a:r>
              <a:rPr lang="nb-NO" altLang="nb-NO" sz="2000" dirty="0" err="1"/>
              <a:t>Multi</a:t>
            </a:r>
            <a:r>
              <a:rPr lang="nb-NO" altLang="nb-NO" sz="2000" dirty="0"/>
              <a:t> behandlingen slik den </a:t>
            </a:r>
            <a:r>
              <a:rPr lang="nb-NO" altLang="nb-NO" sz="2000" dirty="0" smtClean="0"/>
              <a:t>gjennomføres </a:t>
            </a:r>
            <a:r>
              <a:rPr lang="nb-NO" altLang="nb-NO" sz="2000" dirty="0"/>
              <a:t>i </a:t>
            </a:r>
            <a:r>
              <a:rPr lang="nb-NO" altLang="nb-NO" sz="2000" dirty="0" smtClean="0"/>
              <a:t>RIB</a:t>
            </a:r>
            <a:endParaRPr lang="nb-NO" altLang="nb-NO" sz="2000" dirty="0"/>
          </a:p>
          <a:p>
            <a:r>
              <a:rPr lang="nb-NO" altLang="nb-NO" sz="2000" dirty="0" smtClean="0"/>
              <a:t>RIB, SSHF har en nøkkelrolle i prosjektet gjennom ledelse av studien v/ Jon </a:t>
            </a:r>
            <a:r>
              <a:rPr lang="nb-NO" altLang="nb-NO" sz="2000" dirty="0" err="1" smtClean="0"/>
              <a:t>Skranes</a:t>
            </a:r>
            <a:r>
              <a:rPr lang="nb-NO" altLang="nb-NO" sz="2000" dirty="0" smtClean="0"/>
              <a:t> og ledergruppen, samt opplæring og veiledning til de øvrige </a:t>
            </a:r>
            <a:r>
              <a:rPr lang="nb-NO" altLang="nb-NO" sz="2000" dirty="0"/>
              <a:t>behandlingssentrene </a:t>
            </a:r>
            <a:r>
              <a:rPr lang="nb-NO" altLang="nb-NO" sz="2000" dirty="0" smtClean="0"/>
              <a:t>i Norge</a:t>
            </a:r>
          </a:p>
          <a:p>
            <a:pPr marL="0" indent="0">
              <a:buNone/>
            </a:pPr>
            <a:r>
              <a:rPr lang="nb-NO" altLang="nb-NO" sz="2200" dirty="0" smtClean="0"/>
              <a:t> </a:t>
            </a:r>
            <a:endParaRPr lang="nb-NO" altLang="nb-NO" sz="2200" dirty="0"/>
          </a:p>
          <a:p>
            <a:endParaRPr lang="nb-NO" altLang="nb-NO" sz="22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l="689" t="943"/>
          <a:stretch/>
        </p:blipFill>
        <p:spPr>
          <a:xfrm rot="21068521">
            <a:off x="270095" y="2221507"/>
            <a:ext cx="3235043" cy="27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7632700" cy="649288"/>
          </a:xfrm>
        </p:spPr>
        <p:txBody>
          <a:bodyPr/>
          <a:lstStyle/>
          <a:p>
            <a:pPr algn="ctr"/>
            <a:r>
              <a:rPr lang="nb-NO" altLang="nb-NO" dirty="0" smtClean="0"/>
              <a:t>Forskningsprosjektet</a:t>
            </a:r>
            <a:endParaRPr lang="nb-NO" altLang="nb-NO" dirty="0" smtClean="0">
              <a:solidFill>
                <a:schemeClr val="accent2"/>
              </a:solidFill>
            </a:endParaRPr>
          </a:p>
        </p:txBody>
      </p:sp>
      <p:sp>
        <p:nvSpPr>
          <p:cNvPr id="26627" name="Plassholder for innhold 2"/>
          <p:cNvSpPr>
            <a:spLocks noGrp="1"/>
          </p:cNvSpPr>
          <p:nvPr>
            <p:ph idx="1"/>
          </p:nvPr>
        </p:nvSpPr>
        <p:spPr>
          <a:xfrm>
            <a:off x="1992313" y="1196975"/>
            <a:ext cx="7632700" cy="4679950"/>
          </a:xfrm>
        </p:spPr>
        <p:txBody>
          <a:bodyPr/>
          <a:lstStyle/>
          <a:p>
            <a:endParaRPr lang="nb-NO" altLang="nb-NO" sz="2000" b="1" i="1" dirty="0" smtClean="0"/>
          </a:p>
          <a:p>
            <a:r>
              <a:rPr lang="nb-NO" altLang="nb-NO" sz="2000" b="1" i="1" dirty="0" smtClean="0"/>
              <a:t>Hensikten </a:t>
            </a:r>
            <a:r>
              <a:rPr lang="nb-NO" altLang="nb-NO" sz="2000" dirty="0"/>
              <a:t>med </a:t>
            </a:r>
            <a:r>
              <a:rPr lang="nb-NO" altLang="nb-NO" sz="2000" dirty="0" smtClean="0"/>
              <a:t>PIH </a:t>
            </a:r>
            <a:r>
              <a:rPr lang="nb-NO" altLang="nb-NO" sz="2000" dirty="0" err="1" smtClean="0"/>
              <a:t>Multi</a:t>
            </a:r>
            <a:r>
              <a:rPr lang="nb-NO" altLang="nb-NO" sz="2000" dirty="0" smtClean="0"/>
              <a:t> studien: </a:t>
            </a:r>
            <a:r>
              <a:rPr lang="nb-NO" altLang="nb-NO" sz="2000" dirty="0"/>
              <a:t>Frembringe evidensbasert kunnskap gjennom bruk av et robust forskningsdesign: </a:t>
            </a:r>
            <a:r>
              <a:rPr lang="nb-NO" altLang="nb-NO" sz="2000" dirty="0" smtClean="0"/>
              <a:t>Multisenter-studie, RCT (</a:t>
            </a:r>
            <a:r>
              <a:rPr lang="nb-NO" altLang="nb-NO" sz="2000" dirty="0" err="1" smtClean="0"/>
              <a:t>randomized</a:t>
            </a:r>
            <a:r>
              <a:rPr lang="nb-NO" altLang="nb-NO" sz="2000" dirty="0" smtClean="0"/>
              <a:t> </a:t>
            </a:r>
            <a:r>
              <a:rPr lang="nb-NO" altLang="nb-NO" sz="2000" dirty="0" err="1"/>
              <a:t>controlled</a:t>
            </a:r>
            <a:r>
              <a:rPr lang="nb-NO" altLang="nb-NO" sz="2000" dirty="0"/>
              <a:t> trial</a:t>
            </a:r>
            <a:r>
              <a:rPr lang="nb-NO" altLang="nb-NO" sz="2000" dirty="0" smtClean="0"/>
              <a:t>) </a:t>
            </a:r>
            <a:endParaRPr lang="nb-NO" altLang="nb-NO" sz="2000" dirty="0"/>
          </a:p>
          <a:p>
            <a:endParaRPr lang="nb-NO" altLang="nb-NO" sz="2000" dirty="0"/>
          </a:p>
        </p:txBody>
      </p:sp>
      <p:pic>
        <p:nvPicPr>
          <p:cNvPr id="26628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6" y="3395662"/>
            <a:ext cx="4829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7632700" cy="649288"/>
          </a:xfrm>
        </p:spPr>
        <p:txBody>
          <a:bodyPr/>
          <a:lstStyle/>
          <a:p>
            <a:pPr algn="ctr"/>
            <a:r>
              <a:rPr lang="nb-NO" altLang="nb-NO" dirty="0" smtClean="0"/>
              <a:t> </a:t>
            </a:r>
            <a:r>
              <a:rPr lang="nb-NO" altLang="nb-NO" dirty="0" smtClean="0">
                <a:solidFill>
                  <a:schemeClr val="accent2"/>
                </a:solidFill>
              </a:rPr>
              <a:t>Målområder</a:t>
            </a:r>
            <a:endParaRPr lang="nb-NO" altLang="nb-NO" strike="sngStrike" dirty="0" smtClean="0">
              <a:solidFill>
                <a:schemeClr val="accent2"/>
              </a:solidFill>
            </a:endParaRPr>
          </a:p>
        </p:txBody>
      </p:sp>
      <p:sp>
        <p:nvSpPr>
          <p:cNvPr id="28675" name="Plassholder for innhold 2"/>
          <p:cNvSpPr>
            <a:spLocks noGrp="1"/>
          </p:cNvSpPr>
          <p:nvPr>
            <p:ph idx="1"/>
          </p:nvPr>
        </p:nvSpPr>
        <p:spPr>
          <a:xfrm>
            <a:off x="1992313" y="1196975"/>
            <a:ext cx="8712200" cy="4679950"/>
          </a:xfrm>
        </p:spPr>
        <p:txBody>
          <a:bodyPr/>
          <a:lstStyle/>
          <a:p>
            <a:r>
              <a:rPr lang="nb-NO" altLang="nb-NO" sz="2000" b="1" i="1" dirty="0"/>
              <a:t>Primære</a:t>
            </a:r>
            <a:r>
              <a:rPr lang="nb-NO" altLang="nb-NO" sz="2000" dirty="0"/>
              <a:t> målområder:</a:t>
            </a:r>
          </a:p>
          <a:p>
            <a:pPr lvl="1"/>
            <a:r>
              <a:rPr lang="nb-NO" altLang="nb-NO" sz="1800" b="1" dirty="0" smtClean="0"/>
              <a:t>Barnet:</a:t>
            </a:r>
            <a:r>
              <a:rPr lang="nb-NO" altLang="nb-NO" sz="1800" dirty="0" smtClean="0"/>
              <a:t> </a:t>
            </a:r>
            <a:r>
              <a:rPr lang="nb-NO" altLang="nb-NO" sz="1800" dirty="0"/>
              <a:t>Evaluere barnets </a:t>
            </a:r>
            <a:r>
              <a:rPr lang="nb-NO" altLang="nb-NO" sz="1800" dirty="0" smtClean="0"/>
              <a:t>selvhjelpsferdigheter </a:t>
            </a:r>
            <a:r>
              <a:rPr lang="nb-NO" altLang="nb-NO" sz="1800" dirty="0"/>
              <a:t>før og etter deltakelse i </a:t>
            </a:r>
            <a:r>
              <a:rPr lang="nb-NO" altLang="nb-NO" sz="1800" dirty="0" smtClean="0"/>
              <a:t>PIH </a:t>
            </a:r>
            <a:r>
              <a:rPr lang="nb-NO" altLang="nb-NO" sz="1800" dirty="0" err="1" smtClean="0"/>
              <a:t>Multi</a:t>
            </a:r>
            <a:endParaRPr lang="nb-NO" altLang="nb-NO" sz="1800" dirty="0"/>
          </a:p>
          <a:p>
            <a:pPr lvl="1"/>
            <a:r>
              <a:rPr lang="nb-NO" altLang="nb-NO" sz="1800" b="1" dirty="0" smtClean="0"/>
              <a:t>Foreldre</a:t>
            </a:r>
            <a:r>
              <a:rPr lang="nb-NO" altLang="nb-NO" sz="1800" dirty="0"/>
              <a:t>: Evaluere foreldremestring (</a:t>
            </a:r>
            <a:r>
              <a:rPr lang="nb-NO" altLang="nb-NO" sz="1800" dirty="0" err="1"/>
              <a:t>empowerment</a:t>
            </a:r>
            <a:r>
              <a:rPr lang="nb-NO" altLang="nb-NO" sz="1800" dirty="0"/>
              <a:t>) </a:t>
            </a:r>
            <a:r>
              <a:rPr lang="nb-NO" altLang="nb-NO" sz="1800" dirty="0" smtClean="0"/>
              <a:t>før </a:t>
            </a:r>
            <a:r>
              <a:rPr lang="nb-NO" altLang="nb-NO" sz="1800" dirty="0"/>
              <a:t>og etter deltakelse i </a:t>
            </a:r>
            <a:r>
              <a:rPr lang="nb-NO" altLang="nb-NO" sz="1800" dirty="0" smtClean="0"/>
              <a:t>PIH </a:t>
            </a:r>
            <a:r>
              <a:rPr lang="nb-NO" altLang="nb-NO" sz="1800" dirty="0" err="1" smtClean="0"/>
              <a:t>Multi</a:t>
            </a:r>
            <a:endParaRPr lang="nb-NO" altLang="nb-NO" sz="1600" dirty="0"/>
          </a:p>
          <a:p>
            <a:r>
              <a:rPr lang="nb-NO" altLang="nb-NO" sz="2000" b="1" i="1" dirty="0"/>
              <a:t>Sekundære</a:t>
            </a:r>
            <a:r>
              <a:rPr lang="nb-NO" altLang="nb-NO" sz="2000" dirty="0"/>
              <a:t> målområder:</a:t>
            </a:r>
          </a:p>
          <a:p>
            <a:pPr lvl="1"/>
            <a:r>
              <a:rPr lang="nb-NO" altLang="nb-NO" sz="1800" dirty="0"/>
              <a:t>Evaluere barnets </a:t>
            </a:r>
            <a:r>
              <a:rPr lang="nb-NO" altLang="nb-NO" sz="1800" dirty="0" smtClean="0"/>
              <a:t>motorikk, kommunikasjon og egenledelse </a:t>
            </a:r>
            <a:r>
              <a:rPr lang="nb-NO" altLang="nb-NO" sz="1800" dirty="0"/>
              <a:t>før og etter </a:t>
            </a:r>
            <a:r>
              <a:rPr lang="nb-NO" altLang="nb-NO" sz="1800" dirty="0" smtClean="0"/>
              <a:t>deltakelse</a:t>
            </a:r>
            <a:endParaRPr lang="nb-NO" altLang="nb-NO" sz="1800" dirty="0"/>
          </a:p>
          <a:p>
            <a:pPr lvl="1"/>
            <a:r>
              <a:rPr lang="nb-NO" altLang="nb-NO" sz="1800" dirty="0"/>
              <a:t>Evaluere foreldrekompetanse, stressnivå og grad av optimisme før og etter deltakelse</a:t>
            </a:r>
          </a:p>
          <a:p>
            <a:endParaRPr lang="nb-NO" alt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48776" b="12738"/>
          <a:stretch/>
        </p:blipFill>
        <p:spPr>
          <a:xfrm>
            <a:off x="5830707" y="5170866"/>
            <a:ext cx="2425787" cy="141211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7852"/>
          <a:stretch/>
        </p:blipFill>
        <p:spPr>
          <a:xfrm>
            <a:off x="2582058" y="5167174"/>
            <a:ext cx="2658904" cy="14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>
          <a:xfrm>
            <a:off x="2135188" y="404816"/>
            <a:ext cx="7632700" cy="649287"/>
          </a:xfrm>
        </p:spPr>
        <p:txBody>
          <a:bodyPr/>
          <a:lstStyle/>
          <a:p>
            <a:pPr algn="ctr"/>
            <a:r>
              <a:rPr lang="nb-NO" altLang="nb-NO" smtClean="0"/>
              <a:t>Studiedesign</a:t>
            </a: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>
          <a:xfrm>
            <a:off x="674072" y="3828767"/>
            <a:ext cx="7632700" cy="2502855"/>
          </a:xfrm>
        </p:spPr>
        <p:txBody>
          <a:bodyPr/>
          <a:lstStyle/>
          <a:p>
            <a:pPr>
              <a:defRPr/>
            </a:pPr>
            <a:r>
              <a:rPr lang="nb-NO" altLang="nb-NO" sz="1800" b="1" dirty="0" smtClean="0"/>
              <a:t>Inklusjonskriterier</a:t>
            </a:r>
            <a:r>
              <a:rPr lang="nb-NO" altLang="nb-NO" sz="1800" dirty="0"/>
              <a:t>: </a:t>
            </a:r>
          </a:p>
          <a:p>
            <a:pPr lvl="1">
              <a:defRPr/>
            </a:pPr>
            <a:r>
              <a:rPr lang="nb-NO" altLang="nb-NO" sz="1600" dirty="0"/>
              <a:t>Alder </a:t>
            </a:r>
            <a:r>
              <a:rPr lang="nb-NO" altLang="nb-NO" sz="1600" dirty="0" smtClean="0"/>
              <a:t>2-6 </a:t>
            </a:r>
            <a:r>
              <a:rPr lang="nb-NO" altLang="nb-NO" sz="1600" dirty="0"/>
              <a:t>år ved rekruttering</a:t>
            </a:r>
          </a:p>
          <a:p>
            <a:pPr lvl="1">
              <a:defRPr/>
            </a:pPr>
            <a:r>
              <a:rPr lang="nb-NO" altLang="nb-NO" sz="1600" dirty="0"/>
              <a:t>Alvorlig CP eller annen non-progressiv tilstand med GMFCS nivå </a:t>
            </a:r>
            <a:r>
              <a:rPr lang="nb-NO" altLang="nb-NO" sz="1600" dirty="0" smtClean="0"/>
              <a:t>III-V</a:t>
            </a:r>
            <a:endParaRPr lang="nb-NO" altLang="nb-NO" sz="1600" dirty="0"/>
          </a:p>
          <a:p>
            <a:pPr lvl="1">
              <a:defRPr/>
            </a:pPr>
            <a:r>
              <a:rPr lang="nb-NO" altLang="nb-NO" sz="1600" dirty="0"/>
              <a:t>Motiverte </a:t>
            </a:r>
            <a:r>
              <a:rPr lang="nb-NO" altLang="nb-NO" sz="1600" dirty="0" smtClean="0"/>
              <a:t>foreldre som ønsker å delta i barnets opptrening </a:t>
            </a:r>
            <a:endParaRPr lang="nb-NO" altLang="nb-NO" sz="1600" dirty="0"/>
          </a:p>
          <a:p>
            <a:pPr>
              <a:defRPr/>
            </a:pPr>
            <a:r>
              <a:rPr lang="nb-NO" altLang="nb-NO" sz="1800" b="1" dirty="0"/>
              <a:t>Eksklusjonskriterier</a:t>
            </a:r>
            <a:r>
              <a:rPr lang="nb-NO" altLang="nb-NO" sz="1800" dirty="0"/>
              <a:t>:</a:t>
            </a:r>
          </a:p>
          <a:p>
            <a:pPr lvl="1">
              <a:defRPr/>
            </a:pPr>
            <a:r>
              <a:rPr lang="nb-NO" altLang="nb-NO" sz="1600" dirty="0"/>
              <a:t>Progressiv lidelse</a:t>
            </a:r>
          </a:p>
          <a:p>
            <a:pPr lvl="1">
              <a:defRPr/>
            </a:pPr>
            <a:r>
              <a:rPr lang="nb-NO" altLang="nb-NO" sz="1600" dirty="0"/>
              <a:t>Alvorlig sansetap eller autismespekterforstyrrelse som hoveddiagnose</a:t>
            </a:r>
          </a:p>
          <a:p>
            <a:pPr lvl="1">
              <a:defRPr/>
            </a:pPr>
            <a:r>
              <a:rPr lang="nb-NO" altLang="nb-NO" sz="1600" dirty="0"/>
              <a:t>Epilepsi som ikke lar seg behandle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3247" t="33819" b="33819"/>
          <a:stretch/>
        </p:blipFill>
        <p:spPr>
          <a:xfrm>
            <a:off x="1228164" y="1751152"/>
            <a:ext cx="8731875" cy="16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7632700" cy="649288"/>
          </a:xfrm>
        </p:spPr>
        <p:txBody>
          <a:bodyPr/>
          <a:lstStyle/>
          <a:p>
            <a:pPr algn="ctr"/>
            <a:r>
              <a:rPr lang="nb-NO" altLang="nb-NO" dirty="0" smtClean="0"/>
              <a:t> Studien – endring og muligheter!</a:t>
            </a:r>
            <a:endParaRPr lang="nb-NO" altLang="nb-NO" dirty="0"/>
          </a:p>
        </p:txBody>
      </p:sp>
      <p:sp>
        <p:nvSpPr>
          <p:cNvPr id="26627" name="Plassholder for innhold 2"/>
          <p:cNvSpPr>
            <a:spLocks noGrp="1"/>
          </p:cNvSpPr>
          <p:nvPr>
            <p:ph idx="1"/>
          </p:nvPr>
        </p:nvSpPr>
        <p:spPr>
          <a:xfrm>
            <a:off x="1346853" y="1205940"/>
            <a:ext cx="8278160" cy="4679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b-NO" altLang="nb-NO" sz="2000" dirty="0"/>
              <a:t>Deltakende </a:t>
            </a:r>
            <a:r>
              <a:rPr lang="nb-NO" altLang="nb-NO" sz="2000" dirty="0" smtClean="0"/>
              <a:t>barn i årene 2021-2025: </a:t>
            </a:r>
            <a:r>
              <a:rPr lang="nb-NO" altLang="nb-NO" sz="2000" dirty="0"/>
              <a:t>totalt ca. 90 barn</a:t>
            </a:r>
          </a:p>
          <a:p>
            <a:pPr>
              <a:defRPr/>
            </a:pPr>
            <a:r>
              <a:rPr lang="nb-NO" altLang="nb-NO" sz="2000" dirty="0"/>
              <a:t>Sørlandet sykehus: 30 </a:t>
            </a:r>
            <a:r>
              <a:rPr lang="nb-NO" altLang="nb-NO" sz="2000" dirty="0" smtClean="0"/>
              <a:t>barn</a:t>
            </a:r>
          </a:p>
          <a:p>
            <a:pPr>
              <a:defRPr/>
            </a:pPr>
            <a:r>
              <a:rPr lang="nb-NO" altLang="nb-NO" sz="2000" dirty="0" smtClean="0"/>
              <a:t>St Olavs hospital: 20 barn</a:t>
            </a:r>
          </a:p>
          <a:p>
            <a:pPr>
              <a:defRPr/>
            </a:pPr>
            <a:r>
              <a:rPr lang="nb-NO" altLang="nb-NO" sz="2000" dirty="0" smtClean="0"/>
              <a:t>Haukeland</a:t>
            </a:r>
            <a:r>
              <a:rPr lang="nb-NO" altLang="nb-NO" sz="2000" dirty="0"/>
              <a:t>: 20 </a:t>
            </a:r>
            <a:r>
              <a:rPr lang="nb-NO" altLang="nb-NO" sz="2000" dirty="0" smtClean="0"/>
              <a:t>barn</a:t>
            </a: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UNN Tromsø: 20 </a:t>
            </a:r>
            <a:r>
              <a:rPr lang="nb-NO" altLang="nb-NO" sz="2000" dirty="0" smtClean="0"/>
              <a:t>barn</a:t>
            </a:r>
            <a:endParaRPr lang="nb-NO" altLang="nb-NO" sz="2000" dirty="0"/>
          </a:p>
          <a:p>
            <a:pPr marL="0" indent="0">
              <a:buNone/>
              <a:defRPr/>
            </a:pPr>
            <a:endParaRPr lang="nb-NO" altLang="nb-NO" sz="2000" dirty="0"/>
          </a:p>
          <a:p>
            <a:pPr marL="0" indent="0">
              <a:buNone/>
              <a:defRPr/>
            </a:pPr>
            <a:r>
              <a:rPr lang="nb-NO" altLang="nb-NO" sz="2000" b="1" dirty="0" smtClean="0"/>
              <a:t>Intensive </a:t>
            </a:r>
            <a:r>
              <a:rPr lang="nb-NO" altLang="nb-NO" sz="2000" b="1" dirty="0"/>
              <a:t>tilbud </a:t>
            </a:r>
            <a:r>
              <a:rPr lang="nb-NO" altLang="nb-NO" sz="2000" b="1" dirty="0" smtClean="0"/>
              <a:t>er nå under etablering i alle </a:t>
            </a:r>
            <a:r>
              <a:rPr lang="nb-NO" altLang="nb-NO" sz="2000" b="1" dirty="0"/>
              <a:t>N</a:t>
            </a:r>
            <a:r>
              <a:rPr lang="nb-NO" altLang="nb-NO" sz="2000" b="1" dirty="0" smtClean="0"/>
              <a:t>orges helseregioner</a:t>
            </a:r>
            <a:endParaRPr lang="nb-NO" altLang="nb-NO" sz="2000" b="1" dirty="0"/>
          </a:p>
          <a:p>
            <a:pPr marL="0" indent="0">
              <a:buNone/>
              <a:defRPr/>
            </a:pPr>
            <a:endParaRPr lang="nb-NO" altLang="nb-NO" sz="2000" b="1" dirty="0" smtClean="0"/>
          </a:p>
          <a:p>
            <a:pPr marL="0" indent="0">
              <a:buNone/>
              <a:defRPr/>
            </a:pPr>
            <a:r>
              <a:rPr lang="nb-NO" altLang="nb-NO" sz="2000" b="1" dirty="0" smtClean="0"/>
              <a:t>Rekruttering </a:t>
            </a:r>
            <a:r>
              <a:rPr lang="nb-NO" altLang="nb-NO" sz="2000" b="1" dirty="0"/>
              <a:t>av </a:t>
            </a:r>
            <a:r>
              <a:rPr lang="nb-NO" altLang="nb-NO" sz="2000" b="1" dirty="0" smtClean="0"/>
              <a:t>barn til behandlingstilbudene og studien </a:t>
            </a:r>
            <a:r>
              <a:rPr lang="nb-NO" altLang="nb-NO" sz="2000" b="1" dirty="0"/>
              <a:t>i </a:t>
            </a:r>
            <a:r>
              <a:rPr lang="nb-NO" altLang="nb-NO" sz="2000" b="1" dirty="0" smtClean="0"/>
              <a:t>årene 2021 – 2023</a:t>
            </a:r>
          </a:p>
          <a:p>
            <a:pPr marL="0" indent="0">
              <a:buNone/>
              <a:defRPr/>
            </a:pPr>
            <a:endParaRPr lang="nb-NO" altLang="nb-NO" sz="2000" b="1" dirty="0"/>
          </a:p>
          <a:p>
            <a:pPr marL="0" indent="0">
              <a:buNone/>
              <a:defRPr/>
            </a:pPr>
            <a:r>
              <a:rPr lang="nb-NO" altLang="nb-NO" sz="2000" b="1" dirty="0" smtClean="0"/>
              <a:t>Henvisning til behandling og studie går gjennom barnets </a:t>
            </a:r>
            <a:r>
              <a:rPr lang="nb-NO" altLang="nb-NO" sz="2000" b="1" dirty="0" err="1" smtClean="0"/>
              <a:t>habiliteringstjeneste</a:t>
            </a:r>
            <a:endParaRPr lang="nb-NO" altLang="nb-NO" sz="2000" b="1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441" y="4159624"/>
            <a:ext cx="2425536" cy="1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/>
          </p:nvPr>
        </p:nvSpPr>
        <p:spPr>
          <a:xfrm>
            <a:off x="163513" y="260898"/>
            <a:ext cx="7632700" cy="649288"/>
          </a:xfrm>
        </p:spPr>
        <p:txBody>
          <a:bodyPr/>
          <a:lstStyle/>
          <a:p>
            <a:pPr algn="ctr"/>
            <a:r>
              <a:rPr lang="nb-NO" altLang="nb-NO" dirty="0" smtClean="0"/>
              <a:t>Prosjektorganisering</a:t>
            </a:r>
            <a:endParaRPr lang="nb-NO" altLang="nb-NO" i="1" dirty="0" smtClean="0"/>
          </a:p>
        </p:txBody>
      </p:sp>
      <p:sp>
        <p:nvSpPr>
          <p:cNvPr id="29699" name="Plassholder for innhold 2"/>
          <p:cNvSpPr>
            <a:spLocks noGrp="1"/>
          </p:cNvSpPr>
          <p:nvPr>
            <p:ph idx="1"/>
          </p:nvPr>
        </p:nvSpPr>
        <p:spPr>
          <a:xfrm>
            <a:off x="1016580" y="1063346"/>
            <a:ext cx="7632700" cy="4679950"/>
          </a:xfrm>
        </p:spPr>
        <p:txBody>
          <a:bodyPr/>
          <a:lstStyle/>
          <a:p>
            <a:pPr>
              <a:defRPr/>
            </a:pPr>
            <a:r>
              <a:rPr lang="nb-NO" altLang="nb-NO" sz="2000" dirty="0"/>
              <a:t>Prosjektleder: Jon Skranes</a:t>
            </a:r>
          </a:p>
          <a:p>
            <a:pPr>
              <a:defRPr/>
            </a:pPr>
            <a:r>
              <a:rPr lang="nb-NO" altLang="nb-NO" sz="1800" dirty="0" smtClean="0"/>
              <a:t>Ass. prosjektleder </a:t>
            </a:r>
            <a:r>
              <a:rPr lang="nb-NO" altLang="nb-NO" sz="1800" dirty="0"/>
              <a:t>(50% i 5 år): Ida Vestrheim</a:t>
            </a:r>
          </a:p>
          <a:p>
            <a:pPr>
              <a:defRPr/>
            </a:pPr>
            <a:r>
              <a:rPr lang="nb-NO" altLang="nb-NO" sz="1800" dirty="0" smtClean="0"/>
              <a:t>Prosjektkoordinator </a:t>
            </a:r>
            <a:r>
              <a:rPr lang="nb-NO" altLang="nb-NO" sz="1800" dirty="0"/>
              <a:t>(40% i 5 år</a:t>
            </a:r>
            <a:r>
              <a:rPr lang="nb-NO" altLang="nb-NO" sz="1800" dirty="0" smtClean="0"/>
              <a:t>): Anne Cecilie Tveiten</a:t>
            </a:r>
            <a:endParaRPr lang="nb-NO" altLang="nb-NO" sz="1800" dirty="0"/>
          </a:p>
          <a:p>
            <a:pPr>
              <a:defRPr/>
            </a:pPr>
            <a:r>
              <a:rPr lang="nb-NO" altLang="nb-NO" sz="1800" dirty="0"/>
              <a:t>2 PhD stipendiater (50% i 6 år):</a:t>
            </a:r>
          </a:p>
          <a:p>
            <a:pPr lvl="1">
              <a:defRPr/>
            </a:pPr>
            <a:r>
              <a:rPr lang="nb-NO" altLang="nb-NO" sz="1800" dirty="0"/>
              <a:t>Psykologspesialist Kristian Sørensen, RIB</a:t>
            </a:r>
          </a:p>
          <a:p>
            <a:pPr lvl="1">
              <a:defRPr/>
            </a:pPr>
            <a:r>
              <a:rPr lang="nb-NO" altLang="nb-NO" sz="1800" dirty="0" smtClean="0"/>
              <a:t>Spesialfysioterapeut </a:t>
            </a:r>
            <a:r>
              <a:rPr lang="nb-NO" altLang="nb-NO" sz="1800" dirty="0"/>
              <a:t>Siri Johnsen, RIB</a:t>
            </a:r>
          </a:p>
          <a:p>
            <a:pPr marL="0" indent="0">
              <a:buNone/>
              <a:defRPr/>
            </a:pPr>
            <a:r>
              <a:rPr lang="nb-NO" altLang="nb-NO" sz="2000" dirty="0"/>
              <a:t>Prosjektmedarbeider St Olav: </a:t>
            </a:r>
            <a:r>
              <a:rPr lang="nb-NO" altLang="nb-NO" sz="1800" dirty="0"/>
              <a:t>60% stilling i 4 år</a:t>
            </a:r>
          </a:p>
          <a:p>
            <a:pPr marL="0" indent="0">
              <a:buNone/>
              <a:defRPr/>
            </a:pPr>
            <a:r>
              <a:rPr lang="nb-NO" altLang="nb-NO" sz="2000" dirty="0"/>
              <a:t>Prosjektmedarbeider Haukeland</a:t>
            </a:r>
            <a:r>
              <a:rPr lang="nb-NO" altLang="nb-NO" sz="2200" dirty="0"/>
              <a:t>: </a:t>
            </a:r>
            <a:r>
              <a:rPr lang="nb-NO" altLang="nb-NO" sz="1800" dirty="0"/>
              <a:t>60% stilling i 4 år</a:t>
            </a:r>
          </a:p>
          <a:p>
            <a:pPr marL="0" indent="0">
              <a:buNone/>
              <a:defRPr/>
            </a:pPr>
            <a:r>
              <a:rPr lang="nb-NO" altLang="nb-NO" sz="2000" dirty="0"/>
              <a:t>Prosjektmedarbeider UNN Tromsø</a:t>
            </a:r>
            <a:r>
              <a:rPr lang="nb-NO" altLang="nb-NO" sz="2200" dirty="0"/>
              <a:t>: </a:t>
            </a:r>
            <a:r>
              <a:rPr lang="nb-NO" altLang="nb-NO" sz="1800" dirty="0"/>
              <a:t>60% stilling i 4 år</a:t>
            </a:r>
          </a:p>
          <a:p>
            <a:pPr marL="0" indent="0">
              <a:buNone/>
              <a:defRPr/>
            </a:pPr>
            <a:r>
              <a:rPr lang="nb-NO" altLang="nb-NO" sz="2000" dirty="0"/>
              <a:t>- Ledergruppe</a:t>
            </a:r>
          </a:p>
          <a:p>
            <a:pPr marL="0" indent="0">
              <a:buNone/>
              <a:defRPr/>
            </a:pPr>
            <a:r>
              <a:rPr lang="nb-NO" altLang="nb-NO" sz="2000" dirty="0"/>
              <a:t>- Referansegruppe m/brukerrepresentant fra CP-foreningen</a:t>
            </a:r>
          </a:p>
          <a:p>
            <a:pPr marL="0" indent="0">
              <a:buNone/>
              <a:defRPr/>
            </a:pPr>
            <a:r>
              <a:rPr lang="nb-NO" altLang="nb-NO" sz="2000" dirty="0"/>
              <a:t>- Forskergruppe</a:t>
            </a:r>
          </a:p>
          <a:p>
            <a:pPr>
              <a:defRPr/>
            </a:pPr>
            <a:endParaRPr lang="nb-NO" altLang="nb-NO" sz="2000" dirty="0"/>
          </a:p>
        </p:txBody>
      </p:sp>
      <p:pic>
        <p:nvPicPr>
          <p:cNvPr id="3687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r="4715"/>
          <a:stretch/>
        </p:blipFill>
        <p:spPr bwMode="auto">
          <a:xfrm>
            <a:off x="8805956" y="330213"/>
            <a:ext cx="3054538" cy="11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b="8795"/>
          <a:stretch/>
        </p:blipFill>
        <p:spPr bwMode="auto">
          <a:xfrm>
            <a:off x="8805956" y="4905778"/>
            <a:ext cx="3054538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 b="13063"/>
          <a:stretch/>
        </p:blipFill>
        <p:spPr bwMode="auto">
          <a:xfrm>
            <a:off x="8805956" y="1749613"/>
            <a:ext cx="3054538" cy="12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580" y="3103285"/>
            <a:ext cx="6408738" cy="1150937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6"/>
          <a:srcRect t="7625"/>
          <a:stretch/>
        </p:blipFill>
        <p:spPr>
          <a:xfrm>
            <a:off x="8805956" y="3277538"/>
            <a:ext cx="3054538" cy="1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/>
          </p:nvPr>
        </p:nvSpPr>
        <p:spPr>
          <a:xfrm>
            <a:off x="2326056" y="577453"/>
            <a:ext cx="6395034" cy="649288"/>
          </a:xfrm>
        </p:spPr>
        <p:txBody>
          <a:bodyPr/>
          <a:lstStyle/>
          <a:p>
            <a:pPr algn="ctr"/>
            <a:r>
              <a:rPr lang="nb-NO" altLang="nb-NO" sz="3600" dirty="0" smtClean="0"/>
              <a:t>Kontakt oss gjerne!</a:t>
            </a:r>
            <a:endParaRPr lang="nb-NO" altLang="nb-NO" sz="3600" i="1" dirty="0" smtClean="0"/>
          </a:p>
        </p:txBody>
      </p:sp>
      <p:sp>
        <p:nvSpPr>
          <p:cNvPr id="29699" name="Plassholder for innhold 2"/>
          <p:cNvSpPr>
            <a:spLocks noGrp="1"/>
          </p:cNvSpPr>
          <p:nvPr>
            <p:ph idx="1"/>
          </p:nvPr>
        </p:nvSpPr>
        <p:spPr>
          <a:xfrm>
            <a:off x="1272223" y="1795463"/>
            <a:ext cx="7632700" cy="4679950"/>
          </a:xfrm>
        </p:spPr>
        <p:txBody>
          <a:bodyPr/>
          <a:lstStyle/>
          <a:p>
            <a:pPr marL="0" indent="0">
              <a:buNone/>
              <a:defRPr/>
            </a:pPr>
            <a:endParaRPr lang="nb-NO" altLang="nb-NO" sz="2000" b="1" dirty="0" smtClean="0"/>
          </a:p>
          <a:p>
            <a:pPr marL="0" indent="0">
              <a:buNone/>
              <a:defRPr/>
            </a:pPr>
            <a:r>
              <a:rPr lang="nb-NO" altLang="nb-NO" sz="2000" b="1" dirty="0" smtClean="0"/>
              <a:t>Ledergruppen PIH </a:t>
            </a:r>
            <a:r>
              <a:rPr lang="nb-NO" altLang="nb-NO" sz="2000" b="1" dirty="0" err="1" smtClean="0"/>
              <a:t>Multi</a:t>
            </a:r>
            <a:r>
              <a:rPr lang="nb-NO" altLang="nb-NO" sz="2000" b="1" dirty="0" smtClean="0"/>
              <a:t> studien:</a:t>
            </a:r>
          </a:p>
          <a:p>
            <a:pPr marL="0" indent="0">
              <a:buNone/>
              <a:defRPr/>
            </a:pPr>
            <a:endParaRPr lang="nb-NO" altLang="nb-NO" sz="2000" dirty="0"/>
          </a:p>
          <a:p>
            <a:pPr marL="0" indent="0">
              <a:buNone/>
              <a:defRPr/>
            </a:pPr>
            <a:r>
              <a:rPr lang="nb-NO" altLang="nb-NO" sz="2000" dirty="0" smtClean="0"/>
              <a:t>Prosjektleder, professor dr. med. Jon </a:t>
            </a:r>
            <a:r>
              <a:rPr lang="nb-NO" altLang="nb-NO" sz="2000" dirty="0" err="1" smtClean="0"/>
              <a:t>Skranes</a:t>
            </a:r>
            <a:endParaRPr lang="nb-NO" altLang="nb-NO" sz="2000" dirty="0" smtClean="0"/>
          </a:p>
          <a:p>
            <a:pPr marL="0" indent="0">
              <a:buNone/>
              <a:defRPr/>
            </a:pPr>
            <a:r>
              <a:rPr lang="nb-NO" altLang="nb-NO" sz="2000" dirty="0" smtClean="0">
                <a:hlinkClick r:id="rId3"/>
              </a:rPr>
              <a:t>jon.skranes@sshf.no</a:t>
            </a:r>
            <a:endParaRPr lang="nb-NO" altLang="nb-NO" sz="2000" dirty="0"/>
          </a:p>
          <a:p>
            <a:pPr marL="0" indent="0">
              <a:buNone/>
              <a:defRPr/>
            </a:pPr>
            <a:endParaRPr lang="nb-NO" altLang="nb-NO" sz="2000" dirty="0" smtClean="0"/>
          </a:p>
          <a:p>
            <a:pPr marL="0" indent="0">
              <a:buNone/>
              <a:defRPr/>
            </a:pPr>
            <a:r>
              <a:rPr lang="nb-NO" altLang="nb-NO" sz="2000" dirty="0" smtClean="0"/>
              <a:t>Assisterende prosjektleder, Ida Vestrheim</a:t>
            </a:r>
          </a:p>
          <a:p>
            <a:pPr marL="0" indent="0">
              <a:buNone/>
              <a:defRPr/>
            </a:pPr>
            <a:r>
              <a:rPr lang="nb-NO" altLang="nb-NO" sz="2000" dirty="0">
                <a:hlinkClick r:id="rId4"/>
              </a:rPr>
              <a:t>i</a:t>
            </a:r>
            <a:r>
              <a:rPr lang="nb-NO" altLang="nb-NO" sz="2000" dirty="0" smtClean="0">
                <a:hlinkClick r:id="rId4"/>
              </a:rPr>
              <a:t>da.vestrheim@sshf.no</a:t>
            </a:r>
            <a:endParaRPr lang="nb-NO" altLang="nb-NO" sz="2000" dirty="0" smtClean="0"/>
          </a:p>
          <a:p>
            <a:pPr marL="0" indent="0">
              <a:buNone/>
              <a:defRPr/>
            </a:pPr>
            <a:endParaRPr lang="nb-NO" altLang="nb-NO" sz="2000" dirty="0" smtClean="0"/>
          </a:p>
          <a:p>
            <a:pPr marL="0" indent="0">
              <a:buNone/>
              <a:defRPr/>
            </a:pPr>
            <a:r>
              <a:rPr lang="nb-NO" altLang="nb-NO" sz="2000" dirty="0"/>
              <a:t>Enhetsleder </a:t>
            </a:r>
            <a:r>
              <a:rPr lang="nb-NO" altLang="nb-NO" sz="2000" dirty="0" smtClean="0"/>
              <a:t>RIB, Kristian </a:t>
            </a:r>
            <a:r>
              <a:rPr lang="nb-NO" altLang="nb-NO" sz="2000" dirty="0"/>
              <a:t>Sørensen</a:t>
            </a:r>
            <a:endParaRPr lang="nb-NO" altLang="nb-NO" sz="2000" dirty="0" smtClean="0"/>
          </a:p>
          <a:p>
            <a:pPr marL="0" indent="0">
              <a:buNone/>
              <a:defRPr/>
            </a:pPr>
            <a:r>
              <a:rPr lang="nb-NO" altLang="nb-NO" sz="2000" dirty="0">
                <a:hlinkClick r:id="rId5"/>
              </a:rPr>
              <a:t>k</a:t>
            </a:r>
            <a:r>
              <a:rPr lang="nb-NO" altLang="nb-NO" sz="2000" dirty="0" smtClean="0">
                <a:hlinkClick r:id="rId5"/>
              </a:rPr>
              <a:t>ristian.sorensen@sshf.no</a:t>
            </a:r>
            <a:endParaRPr lang="nb-NO" altLang="nb-NO" sz="2000" dirty="0" smtClean="0"/>
          </a:p>
          <a:p>
            <a:pPr marL="0" indent="0">
              <a:buNone/>
              <a:defRPr/>
            </a:pPr>
            <a:endParaRPr lang="nb-NO" alt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897" y="1043501"/>
            <a:ext cx="3086100" cy="181140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6860" y="3918434"/>
            <a:ext cx="1712068" cy="16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>
          <a:xfrm>
            <a:off x="1125855" y="491176"/>
            <a:ext cx="9704069" cy="650875"/>
          </a:xfrm>
        </p:spPr>
        <p:txBody>
          <a:bodyPr/>
          <a:lstStyle/>
          <a:p>
            <a:r>
              <a:rPr lang="nb-NO" dirty="0" smtClean="0"/>
              <a:t>PIH </a:t>
            </a:r>
            <a:r>
              <a:rPr lang="nb-NO" dirty="0" err="1" smtClean="0"/>
              <a:t>Multi</a:t>
            </a:r>
            <a:endParaRPr lang="nb-NO" altLang="nb-NO" dirty="0" smtClean="0"/>
          </a:p>
        </p:txBody>
      </p:sp>
      <p:sp>
        <p:nvSpPr>
          <p:cNvPr id="23555" name="Plassholder for innhold 2"/>
          <p:cNvSpPr>
            <a:spLocks noGrp="1"/>
          </p:cNvSpPr>
          <p:nvPr>
            <p:ph idx="1"/>
          </p:nvPr>
        </p:nvSpPr>
        <p:spPr>
          <a:xfrm>
            <a:off x="971550" y="1395414"/>
            <a:ext cx="10012680" cy="4679950"/>
          </a:xfrm>
        </p:spPr>
        <p:txBody>
          <a:bodyPr/>
          <a:lstStyle/>
          <a:p>
            <a:pPr lvl="1"/>
            <a:r>
              <a:rPr lang="nb-NO" dirty="0" smtClean="0"/>
              <a:t>Tverrfaglig program</a:t>
            </a:r>
          </a:p>
          <a:p>
            <a:pPr lvl="1"/>
            <a:r>
              <a:rPr lang="nb-NO" dirty="0" smtClean="0"/>
              <a:t>Intensiv </a:t>
            </a:r>
            <a:r>
              <a:rPr lang="nb-NO" dirty="0"/>
              <a:t>trening for </a:t>
            </a:r>
            <a:r>
              <a:rPr lang="nb-NO" dirty="0" smtClean="0"/>
              <a:t>barn</a:t>
            </a:r>
          </a:p>
          <a:p>
            <a:pPr lvl="1"/>
            <a:r>
              <a:rPr lang="nb-NO" dirty="0" smtClean="0"/>
              <a:t>Opplæring av foreldre </a:t>
            </a:r>
            <a:endParaRPr lang="nb-NO" dirty="0"/>
          </a:p>
          <a:p>
            <a:pPr lvl="1"/>
            <a:r>
              <a:rPr lang="nb-NO" dirty="0" smtClean="0"/>
              <a:t>Egen </a:t>
            </a:r>
            <a:r>
              <a:rPr lang="nb-NO" dirty="0"/>
              <a:t>oppfølging av foreldre og bistand til deres mestring i </a:t>
            </a:r>
            <a:r>
              <a:rPr lang="nb-NO" dirty="0" smtClean="0"/>
              <a:t>familiesituasjonen</a:t>
            </a:r>
          </a:p>
          <a:p>
            <a:pPr lvl="1"/>
            <a:r>
              <a:rPr lang="nb-NO" dirty="0" smtClean="0"/>
              <a:t>Foreldre til foreldre</a:t>
            </a:r>
          </a:p>
          <a:p>
            <a:pPr lvl="1"/>
            <a:r>
              <a:rPr lang="nb-NO" dirty="0"/>
              <a:t>Veiledning til barnets lokale fagpersoner</a:t>
            </a:r>
          </a:p>
          <a:p>
            <a:pPr lvl="1"/>
            <a:r>
              <a:rPr lang="nb-NO" dirty="0" smtClean="0"/>
              <a:t>Støtte til kvalitetssikring av lokalt samarbeid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sz="1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12" y="5499242"/>
            <a:ext cx="196308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PIH </a:t>
            </a:r>
            <a:r>
              <a:rPr lang="nb-NO" dirty="0" err="1" smtClean="0"/>
              <a:t>Multi</a:t>
            </a:r>
            <a:r>
              <a:rPr lang="nb-NO" dirty="0" smtClean="0"/>
              <a:t> - målgruppe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6600" y="1341056"/>
            <a:ext cx="11638800" cy="5167379"/>
          </a:xfrm>
        </p:spPr>
        <p:txBody>
          <a:bodyPr/>
          <a:lstStyle/>
          <a:p>
            <a:r>
              <a:rPr lang="nb-NO" dirty="0" smtClean="0"/>
              <a:t>Alder 2-6 år</a:t>
            </a:r>
            <a:endParaRPr lang="nb-NO" dirty="0"/>
          </a:p>
          <a:p>
            <a:r>
              <a:rPr lang="nb-NO" dirty="0" smtClean="0"/>
              <a:t>CP </a:t>
            </a:r>
            <a:r>
              <a:rPr lang="nb-NO" dirty="0"/>
              <a:t>eller </a:t>
            </a:r>
            <a:r>
              <a:rPr lang="nb-NO" dirty="0" smtClean="0"/>
              <a:t>annen sammensatt funksjonsnedsettelse, GMFCS </a:t>
            </a:r>
            <a:r>
              <a:rPr lang="nb-NO" dirty="0"/>
              <a:t>nivå </a:t>
            </a:r>
            <a:r>
              <a:rPr lang="nb-NO" dirty="0" smtClean="0"/>
              <a:t>III-V</a:t>
            </a:r>
            <a:endParaRPr lang="nb-NO" dirty="0"/>
          </a:p>
          <a:p>
            <a:r>
              <a:rPr lang="nb-NO" dirty="0" smtClean="0"/>
              <a:t>Motiverte </a:t>
            </a:r>
            <a:r>
              <a:rPr lang="nb-NO" dirty="0"/>
              <a:t>foreldre, minst en må snakke godt norsk eller engelsk</a:t>
            </a:r>
          </a:p>
          <a:p>
            <a:pPr marL="0" indent="0">
              <a:buNone/>
            </a:pPr>
            <a:endParaRPr lang="nb-NO" strike="sngStrike" dirty="0"/>
          </a:p>
          <a:p>
            <a:r>
              <a:rPr lang="nb-NO" dirty="0" smtClean="0"/>
              <a:t>Eksklusjonskriterier:</a:t>
            </a:r>
          </a:p>
          <a:p>
            <a:r>
              <a:rPr lang="nb-NO" dirty="0" smtClean="0"/>
              <a:t>Progressiv </a:t>
            </a:r>
            <a:r>
              <a:rPr lang="nb-NO" dirty="0"/>
              <a:t>lidelse</a:t>
            </a:r>
          </a:p>
          <a:p>
            <a:r>
              <a:rPr lang="nb-NO" dirty="0" smtClean="0"/>
              <a:t>Alvorlig </a:t>
            </a:r>
            <a:r>
              <a:rPr lang="nb-NO" dirty="0"/>
              <a:t>sansetap eller a</a:t>
            </a:r>
            <a:r>
              <a:rPr lang="nb-NO" dirty="0" smtClean="0"/>
              <a:t>utismespekterforstyrrelse som hoveddiagnose</a:t>
            </a:r>
          </a:p>
          <a:p>
            <a:r>
              <a:rPr lang="nb-NO" dirty="0"/>
              <a:t>E</a:t>
            </a:r>
            <a:r>
              <a:rPr lang="nb-NO" dirty="0" smtClean="0"/>
              <a:t>pilepsi som ikke lar seg behandle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202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Innhold og organisering PIH </a:t>
            </a:r>
            <a:r>
              <a:rPr lang="nb-NO" dirty="0" err="1" smtClean="0"/>
              <a:t>Multi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852" y="1921093"/>
            <a:ext cx="8143114" cy="33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PIH </a:t>
            </a:r>
            <a:r>
              <a:rPr lang="nb-NO" dirty="0" err="1"/>
              <a:t>M</a:t>
            </a:r>
            <a:r>
              <a:rPr lang="nb-NO" dirty="0" err="1" smtClean="0"/>
              <a:t>ulti</a:t>
            </a:r>
            <a:r>
              <a:rPr lang="nb-NO" dirty="0" smtClean="0"/>
              <a:t> </a:t>
            </a:r>
            <a:r>
              <a:rPr lang="nb-NO" dirty="0"/>
              <a:t>modellen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23" y="1520426"/>
            <a:ext cx="7910114" cy="41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6600" y="470881"/>
            <a:ext cx="11638800" cy="622801"/>
          </a:xfrm>
        </p:spPr>
        <p:txBody>
          <a:bodyPr>
            <a:normAutofit/>
          </a:bodyPr>
          <a:lstStyle/>
          <a:p>
            <a:r>
              <a:rPr lang="nb-NO" dirty="0" smtClean="0"/>
              <a:t>Kartlegging og dokumentasjon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6600" y="1512505"/>
            <a:ext cx="11638800" cy="4625406"/>
          </a:xfrm>
        </p:spPr>
        <p:txBody>
          <a:bodyPr/>
          <a:lstStyle/>
          <a:p>
            <a:r>
              <a:rPr lang="nb-NO" dirty="0" smtClean="0"/>
              <a:t>Det benyttes ulike verktøy for kartlegging av hhv. motorikk, kommunikasjon</a:t>
            </a:r>
            <a:r>
              <a:rPr lang="nb-NO" dirty="0"/>
              <a:t> </a:t>
            </a:r>
            <a:r>
              <a:rPr lang="nb-NO" dirty="0" smtClean="0"/>
              <a:t>og egenledelse</a:t>
            </a:r>
          </a:p>
          <a:p>
            <a:r>
              <a:rPr lang="nb-NO" dirty="0" smtClean="0"/>
              <a:t>Kartlegging av stress og belastning hos foreldre</a:t>
            </a:r>
          </a:p>
          <a:p>
            <a:r>
              <a:rPr lang="nb-NO" dirty="0" smtClean="0"/>
              <a:t>Foreldre og lokale fagfolk får tilbakemelding på progresjon underveis og utfyllende rapporter med anbefalinger om tiltak etter hvert gruppeopphold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b="9406"/>
          <a:stretch/>
        </p:blipFill>
        <p:spPr>
          <a:xfrm>
            <a:off x="4998985" y="4267669"/>
            <a:ext cx="2859272" cy="25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Oppholdene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4363" y="124186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Dagtid: </a:t>
            </a:r>
          </a:p>
          <a:p>
            <a:pPr lvl="1"/>
            <a:r>
              <a:rPr lang="nb-NO" dirty="0"/>
              <a:t>Barna i aktivitet i sal </a:t>
            </a:r>
          </a:p>
          <a:p>
            <a:pPr lvl="1"/>
            <a:r>
              <a:rPr lang="nb-NO" dirty="0"/>
              <a:t>Foreldre enten i sal med barna eller undervisning/  gruppesamtaler / individuelle samtaler</a:t>
            </a:r>
          </a:p>
          <a:p>
            <a:pPr lvl="1"/>
            <a:r>
              <a:rPr lang="nb-NO" dirty="0" smtClean="0"/>
              <a:t>Observasjon </a:t>
            </a:r>
            <a:r>
              <a:rPr lang="nb-NO" dirty="0"/>
              <a:t>og drøfting med lokale </a:t>
            </a:r>
            <a:r>
              <a:rPr lang="nb-NO" dirty="0" smtClean="0"/>
              <a:t>fagfolk</a:t>
            </a:r>
            <a:endParaRPr lang="nb-NO" dirty="0"/>
          </a:p>
          <a:p>
            <a:r>
              <a:rPr lang="nb-NO" dirty="0" smtClean="0"/>
              <a:t>Kveldstid:</a:t>
            </a:r>
            <a:endParaRPr lang="nb-NO" dirty="0"/>
          </a:p>
          <a:p>
            <a:pPr lvl="1"/>
            <a:r>
              <a:rPr lang="nb-NO" dirty="0"/>
              <a:t>Organiserte foreldresamtaler med et valgt tema og </a:t>
            </a:r>
            <a:r>
              <a:rPr lang="nb-NO" dirty="0" smtClean="0"/>
              <a:t>erfaringsutveksling eller uformelle foreldretreff uten fagfolk</a:t>
            </a:r>
            <a:endParaRPr lang="nb-NO" dirty="0"/>
          </a:p>
          <a:p>
            <a:r>
              <a:rPr lang="nb-NO" dirty="0"/>
              <a:t>Samarbeidsmøter: </a:t>
            </a:r>
          </a:p>
          <a:p>
            <a:pPr lvl="1"/>
            <a:r>
              <a:rPr lang="nb-NO" dirty="0"/>
              <a:t>Foreldre, lokale </a:t>
            </a:r>
            <a:r>
              <a:rPr lang="nb-NO" dirty="0" smtClean="0"/>
              <a:t>fagfolk</a:t>
            </a:r>
            <a:endParaRPr lang="nb-NO" dirty="0"/>
          </a:p>
          <a:p>
            <a:pPr lvl="1"/>
            <a:r>
              <a:rPr lang="nb-NO" dirty="0"/>
              <a:t>Undervisning og drøfting av mål/tiltak </a:t>
            </a:r>
          </a:p>
          <a:p>
            <a:pPr lvl="1">
              <a:buNone/>
            </a:pPr>
            <a:r>
              <a:rPr lang="nb-NO" dirty="0"/>
              <a:t>	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29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76492" y="301266"/>
            <a:ext cx="7189341" cy="1253226"/>
          </a:xfrm>
        </p:spPr>
        <p:txBody>
          <a:bodyPr/>
          <a:lstStyle/>
          <a:p>
            <a:pPr algn="l" eaLnBrk="1" hangingPunct="1"/>
            <a:r>
              <a:rPr lang="nb-NO" sz="3600" dirty="0"/>
              <a:t>Praktiske forhold under oppholdene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95603" y="2024617"/>
            <a:ext cx="5681080" cy="3578324"/>
          </a:xfrm>
        </p:spPr>
        <p:txBody>
          <a:bodyPr/>
          <a:lstStyle/>
          <a:p>
            <a:pPr eaLnBrk="1" hangingPunct="1"/>
            <a:r>
              <a:rPr lang="nb-NO" sz="2400" dirty="0"/>
              <a:t>Overnatting for familier </a:t>
            </a:r>
            <a:endParaRPr lang="nb-NO" sz="2000" dirty="0" smtClean="0"/>
          </a:p>
          <a:p>
            <a:pPr eaLnBrk="1" hangingPunct="1"/>
            <a:r>
              <a:rPr lang="nb-NO" sz="2400" dirty="0" smtClean="0"/>
              <a:t>Økonomi</a:t>
            </a:r>
          </a:p>
          <a:p>
            <a:pPr lvl="1" eaLnBrk="1" hangingPunct="1"/>
            <a:r>
              <a:rPr lang="nb-NO" sz="2000" dirty="0" smtClean="0"/>
              <a:t>Opplæringspenger</a:t>
            </a:r>
            <a:endParaRPr lang="nb-NO" sz="2000" dirty="0"/>
          </a:p>
          <a:p>
            <a:pPr lvl="1" eaLnBrk="1" hangingPunct="1"/>
            <a:r>
              <a:rPr lang="nb-NO" sz="2000" dirty="0"/>
              <a:t>Transport - </a:t>
            </a:r>
            <a:r>
              <a:rPr lang="nb-NO" sz="2000" dirty="0" smtClean="0"/>
              <a:t>reisegodtgjørelse</a:t>
            </a:r>
            <a:endParaRPr lang="nb-NO" sz="2400" dirty="0"/>
          </a:p>
          <a:p>
            <a:pPr eaLnBrk="1" hangingPunct="1"/>
            <a:r>
              <a:rPr lang="nb-NO" sz="2400" dirty="0" smtClean="0"/>
              <a:t>Hjelpemidler</a:t>
            </a:r>
          </a:p>
          <a:p>
            <a:pPr eaLnBrk="1" hangingPunct="1"/>
            <a:r>
              <a:rPr lang="nb-NO" sz="2400" dirty="0" smtClean="0"/>
              <a:t>Søsken</a:t>
            </a:r>
            <a:endParaRPr lang="nb-NO" sz="2400" dirty="0"/>
          </a:p>
        </p:txBody>
      </p:sp>
      <p:pic>
        <p:nvPicPr>
          <p:cNvPr id="10" name="Bilde 9" descr="habu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8048" y="2348880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81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PIH </a:t>
            </a:r>
            <a:r>
              <a:rPr lang="nb-NO" sz="3600" dirty="0" err="1" smtClean="0"/>
              <a:t>Multi</a:t>
            </a:r>
            <a:r>
              <a:rPr lang="nb-NO" sz="3600" dirty="0" smtClean="0"/>
              <a:t> studien</a:t>
            </a:r>
            <a:endParaRPr lang="nb-NO" sz="36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03" y="1541181"/>
            <a:ext cx="5843411" cy="46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12623"/>
      </p:ext>
    </p:extLst>
  </p:cSld>
  <p:clrMapOvr>
    <a:masterClrMapping/>
  </p:clrMapOvr>
</p:sld>
</file>

<file path=ppt/theme/theme1.xml><?xml version="1.0" encoding="utf-8"?>
<a:theme xmlns:a="http://schemas.openxmlformats.org/drawingml/2006/main" name="SSHF Friskv2019 16,9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HF Friskv2019 16,9" id="{0CDDDF01-15F5-4782-AB91-85D26708BE6A}" vid="{6842EE3E-1104-4F68-8D95-16147977E198}"/>
    </a:ext>
  </a:extLst>
</a:theme>
</file>

<file path=ppt/theme/theme2.xml><?xml version="1.0" encoding="utf-8"?>
<a:theme xmlns:a="http://schemas.openxmlformats.org/drawingml/2006/main" name="SSHF Turkis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4015F9C8-D53A-463D-AD25-10CAEE2809A6}" vid="{0FF4550E-A530-4520-8EB7-AAC6B7C73230}"/>
    </a:ext>
  </a:extLst>
</a:theme>
</file>

<file path=ppt/theme/theme3.xml><?xml version="1.0" encoding="utf-8"?>
<a:theme xmlns:a="http://schemas.openxmlformats.org/drawingml/2006/main" name="SSHF lilla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4015F9C8-D53A-463D-AD25-10CAEE2809A6}" vid="{3A87D6D2-5A38-4499-99FC-C5C82AAE7C3A}"/>
    </a:ext>
  </a:extLst>
</a:theme>
</file>

<file path=ppt/theme/theme4.xml><?xml version="1.0" encoding="utf-8"?>
<a:theme xmlns:a="http://schemas.openxmlformats.org/drawingml/2006/main" name="SSHF logo mørkeblå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4015F9C8-D53A-463D-AD25-10CAEE2809A6}" vid="{C755A5EB-E5B8-40D2-AB8E-43F44C60DF0B}"/>
    </a:ext>
  </a:extLst>
</a:theme>
</file>

<file path=ppt/theme/theme5.xml><?xml version="1.0" encoding="utf-8"?>
<a:theme xmlns:a="http://schemas.openxmlformats.org/drawingml/2006/main" name="SSHF hvit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4015F9C8-D53A-463D-AD25-10CAEE2809A6}" vid="{182FF76D-D65C-4D84-88D0-062F9C0EB4C0}"/>
    </a:ext>
  </a:extLst>
</a:theme>
</file>

<file path=ppt/theme/theme6.xml><?xml version="1.0" encoding="utf-8"?>
<a:theme xmlns:a="http://schemas.openxmlformats.org/drawingml/2006/main" name="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SSHF Friskv2019 16,9</Template>
  <TotalTime>902</TotalTime>
  <Words>799</Words>
  <Application>Microsoft Office PowerPoint</Application>
  <PresentationFormat>Widescreen</PresentationFormat>
  <Paragraphs>134</Paragraphs>
  <Slides>19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19</vt:i4>
      </vt:variant>
    </vt:vector>
  </HeadingPairs>
  <TitlesOfParts>
    <vt:vector size="28" baseType="lpstr">
      <vt:lpstr>Arial</vt:lpstr>
      <vt:lpstr>Calibri</vt:lpstr>
      <vt:lpstr>ScalaSans</vt:lpstr>
      <vt:lpstr>SSHF Friskv2019 16,9</vt:lpstr>
      <vt:lpstr>SSHF Turkis</vt:lpstr>
      <vt:lpstr>SSHF lilla</vt:lpstr>
      <vt:lpstr>SSHF logo mørkeblå</vt:lpstr>
      <vt:lpstr>SSHF hvit</vt:lpstr>
      <vt:lpstr>blank</vt:lpstr>
      <vt:lpstr>PowerPoint-presentasjon</vt:lpstr>
      <vt:lpstr>PIH Multi</vt:lpstr>
      <vt:lpstr>PIH Multi - målgruppe</vt:lpstr>
      <vt:lpstr>Innhold og organisering PIH Multi</vt:lpstr>
      <vt:lpstr>PIH Multi modellen</vt:lpstr>
      <vt:lpstr>Kartlegging og dokumentasjon</vt:lpstr>
      <vt:lpstr>Oppholdene</vt:lpstr>
      <vt:lpstr>Praktiske forhold under oppholdene</vt:lpstr>
      <vt:lpstr>PIH Multi studien</vt:lpstr>
      <vt:lpstr>Klinisk behandlingsforskning - KlinBeForsk</vt:lpstr>
      <vt:lpstr>KlinBeForsk: Føringer for søknader 2020</vt:lpstr>
      <vt:lpstr>Tildeling til PIH Multi studien v/ RIB, SSHF</vt:lpstr>
      <vt:lpstr>Samarbeid og gjennomføring</vt:lpstr>
      <vt:lpstr>Forskningsprosjektet</vt:lpstr>
      <vt:lpstr> Målområder</vt:lpstr>
      <vt:lpstr>Studiedesign</vt:lpstr>
      <vt:lpstr> Studien – endring og muligheter!</vt:lpstr>
      <vt:lpstr>Prosjektorganisering</vt:lpstr>
      <vt:lpstr>Kontakt oss gjerne!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Siri Johnsen (Habu Intensivert Habilitering)</dc:creator>
  <cp:lastModifiedBy>Kristian Sørensen</cp:lastModifiedBy>
  <cp:revision>79</cp:revision>
  <cp:lastPrinted>2021-02-12T06:58:48Z</cp:lastPrinted>
  <dcterms:created xsi:type="dcterms:W3CDTF">2021-01-26T19:11:54Z</dcterms:created>
  <dcterms:modified xsi:type="dcterms:W3CDTF">2022-03-16T14:00:16Z</dcterms:modified>
</cp:coreProperties>
</file>