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sldIdLst>
    <p:sldId id="259" r:id="rId2"/>
    <p:sldId id="392" r:id="rId3"/>
    <p:sldId id="394" r:id="rId4"/>
    <p:sldId id="393" r:id="rId5"/>
    <p:sldId id="406" r:id="rId6"/>
    <p:sldId id="349" r:id="rId7"/>
    <p:sldId id="374" r:id="rId8"/>
    <p:sldId id="380" r:id="rId9"/>
    <p:sldId id="395" r:id="rId10"/>
    <p:sldId id="324" r:id="rId11"/>
    <p:sldId id="375" r:id="rId12"/>
    <p:sldId id="391" r:id="rId13"/>
    <p:sldId id="400" r:id="rId14"/>
    <p:sldId id="397" r:id="rId15"/>
    <p:sldId id="401" r:id="rId16"/>
    <p:sldId id="399" r:id="rId17"/>
    <p:sldId id="398" r:id="rId18"/>
    <p:sldId id="383" r:id="rId19"/>
    <p:sldId id="408" r:id="rId20"/>
    <p:sldId id="409" r:id="rId21"/>
    <p:sldId id="415" r:id="rId22"/>
    <p:sldId id="416" r:id="rId23"/>
    <p:sldId id="418" r:id="rId24"/>
    <p:sldId id="410" r:id="rId25"/>
    <p:sldId id="411" r:id="rId26"/>
    <p:sldId id="420" r:id="rId27"/>
    <p:sldId id="422" r:id="rId28"/>
    <p:sldId id="413" r:id="rId29"/>
    <p:sldId id="414" r:id="rId30"/>
    <p:sldId id="419" r:id="rId31"/>
    <p:sldId id="350" r:id="rId32"/>
    <p:sldId id="407" r:id="rId33"/>
    <p:sldId id="404" r:id="rId34"/>
    <p:sldId id="405" r:id="rId35"/>
  </p:sldIdLst>
  <p:sldSz cx="12192000" cy="6858000"/>
  <p:notesSz cx="6858000" cy="9144000"/>
  <p:defaultTextStyle>
    <a:defPPr>
      <a:defRPr lang="sv-SE"/>
    </a:defPPr>
    <a:lvl1pPr algn="l" rtl="0" fontAlgn="base">
      <a:spcBef>
        <a:spcPct val="0"/>
      </a:spcBef>
      <a:spcAft>
        <a:spcPct val="0"/>
      </a:spcAft>
      <a:defRPr sz="2400" kern="1200">
        <a:solidFill>
          <a:schemeClr val="tx1"/>
        </a:solidFill>
        <a:latin typeface="Times"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pitchFamily="18" charset="0"/>
        <a:ea typeface="+mn-ea"/>
        <a:cs typeface="Arial" pitchFamily="34" charset="0"/>
      </a:defRPr>
    </a:lvl5pPr>
    <a:lvl6pPr marL="2286000" algn="l" defTabSz="914400" rtl="0" eaLnBrk="1" latinLnBrk="0" hangingPunct="1">
      <a:defRPr sz="2400" kern="1200">
        <a:solidFill>
          <a:schemeClr val="tx1"/>
        </a:solidFill>
        <a:latin typeface="Times" pitchFamily="18" charset="0"/>
        <a:ea typeface="+mn-ea"/>
        <a:cs typeface="Arial" pitchFamily="34" charset="0"/>
      </a:defRPr>
    </a:lvl6pPr>
    <a:lvl7pPr marL="2743200" algn="l" defTabSz="914400" rtl="0" eaLnBrk="1" latinLnBrk="0" hangingPunct="1">
      <a:defRPr sz="2400" kern="1200">
        <a:solidFill>
          <a:schemeClr val="tx1"/>
        </a:solidFill>
        <a:latin typeface="Times" pitchFamily="18" charset="0"/>
        <a:ea typeface="+mn-ea"/>
        <a:cs typeface="Arial" pitchFamily="34" charset="0"/>
      </a:defRPr>
    </a:lvl7pPr>
    <a:lvl8pPr marL="3200400" algn="l" defTabSz="914400" rtl="0" eaLnBrk="1" latinLnBrk="0" hangingPunct="1">
      <a:defRPr sz="2400" kern="1200">
        <a:solidFill>
          <a:schemeClr val="tx1"/>
        </a:solidFill>
        <a:latin typeface="Times" pitchFamily="18" charset="0"/>
        <a:ea typeface="+mn-ea"/>
        <a:cs typeface="Arial" pitchFamily="34" charset="0"/>
      </a:defRPr>
    </a:lvl8pPr>
    <a:lvl9pPr marL="3657600" algn="l" defTabSz="914400" rtl="0" eaLnBrk="1" latinLnBrk="0" hangingPunct="1">
      <a:defRPr sz="2400" kern="1200">
        <a:solidFill>
          <a:schemeClr val="tx1"/>
        </a:solidFill>
        <a:latin typeface="Times"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0889" autoAdjust="0"/>
  </p:normalViewPr>
  <p:slideViewPr>
    <p:cSldViewPr>
      <p:cViewPr varScale="1">
        <p:scale>
          <a:sx n="60" d="100"/>
          <a:sy n="60" d="100"/>
        </p:scale>
        <p:origin x="440" y="56"/>
      </p:cViewPr>
      <p:guideLst>
        <p:guide orient="horz" pos="2160"/>
        <p:guide pos="3840"/>
      </p:guideLst>
    </p:cSldViewPr>
  </p:slideViewPr>
  <p:outlineViewPr>
    <p:cViewPr>
      <p:scale>
        <a:sx n="33" d="100"/>
        <a:sy n="33" d="100"/>
      </p:scale>
      <p:origin x="54" y="13992"/>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F4845-915C-4FCC-90EE-EE83CA673D4F}" type="doc">
      <dgm:prSet loTypeId="urn:microsoft.com/office/officeart/2005/8/layout/hProcess11" loCatId="process" qsTypeId="urn:microsoft.com/office/officeart/2005/8/quickstyle/simple1" qsCatId="simple" csTypeId="urn:microsoft.com/office/officeart/2005/8/colors/accent1_2" csCatId="accent1" phldr="1"/>
      <dgm:spPr/>
    </dgm:pt>
    <dgm:pt modelId="{85EE025F-4DBE-4AE4-8FCF-CCBD826F2C29}">
      <dgm:prSet phldrT="[Text]" custT="1"/>
      <dgm:spPr/>
      <dgm:t>
        <a:bodyPr/>
        <a:lstStyle/>
        <a:p>
          <a:r>
            <a:rPr lang="sv-SE" sz="1400" b="1" dirty="0"/>
            <a:t>1830 Little</a:t>
          </a:r>
        </a:p>
      </dgm:t>
    </dgm:pt>
    <dgm:pt modelId="{0771B664-1A50-45D9-A43D-35600998C950}" type="parTrans" cxnId="{3C29AA3C-DF87-4C11-87A5-1F702A031C5E}">
      <dgm:prSet/>
      <dgm:spPr/>
      <dgm:t>
        <a:bodyPr/>
        <a:lstStyle/>
        <a:p>
          <a:endParaRPr lang="sv-SE"/>
        </a:p>
      </dgm:t>
    </dgm:pt>
    <dgm:pt modelId="{7C8BF388-4E74-48CB-9317-D2886CE1AE4E}" type="sibTrans" cxnId="{3C29AA3C-DF87-4C11-87A5-1F702A031C5E}">
      <dgm:prSet/>
      <dgm:spPr/>
      <dgm:t>
        <a:bodyPr/>
        <a:lstStyle/>
        <a:p>
          <a:endParaRPr lang="sv-SE"/>
        </a:p>
      </dgm:t>
    </dgm:pt>
    <dgm:pt modelId="{6138BC24-E4B1-4C6E-84CC-199F136C9DA8}">
      <dgm:prSet phldrT="[Text]" custT="1"/>
      <dgm:spPr/>
      <dgm:t>
        <a:bodyPr/>
        <a:lstStyle/>
        <a:p>
          <a:r>
            <a:rPr lang="sv-SE" sz="1400" b="1" dirty="0"/>
            <a:t>1900 Freud</a:t>
          </a:r>
        </a:p>
      </dgm:t>
    </dgm:pt>
    <dgm:pt modelId="{AE36D663-35CB-460B-AD3F-45D0D03ED3B1}" type="parTrans" cxnId="{28D11246-FB35-4B49-B6BE-5EE564638F08}">
      <dgm:prSet/>
      <dgm:spPr/>
      <dgm:t>
        <a:bodyPr/>
        <a:lstStyle/>
        <a:p>
          <a:endParaRPr lang="sv-SE"/>
        </a:p>
      </dgm:t>
    </dgm:pt>
    <dgm:pt modelId="{7DC9EE64-49B8-467A-ABFB-4F231384C0AA}" type="sibTrans" cxnId="{28D11246-FB35-4B49-B6BE-5EE564638F08}">
      <dgm:prSet/>
      <dgm:spPr/>
      <dgm:t>
        <a:bodyPr/>
        <a:lstStyle/>
        <a:p>
          <a:endParaRPr lang="sv-SE"/>
        </a:p>
      </dgm:t>
    </dgm:pt>
    <dgm:pt modelId="{99ED837F-396A-4B86-AAFB-89712B30EB33}">
      <dgm:prSet phldrT="[Text]" custT="1"/>
      <dgm:spPr/>
      <dgm:t>
        <a:bodyPr/>
        <a:lstStyle/>
        <a:p>
          <a:r>
            <a:rPr lang="sv-SE" sz="1400" b="1" dirty="0"/>
            <a:t>1997-Smärta</a:t>
          </a:r>
          <a:endParaRPr lang="sv-SE" sz="1200" dirty="0"/>
        </a:p>
      </dgm:t>
    </dgm:pt>
    <dgm:pt modelId="{12156471-4A31-4FF1-A61E-D58FFE30CA77}" type="parTrans" cxnId="{CAD06DE6-FD5B-4445-A65D-50C13DBDCA7E}">
      <dgm:prSet/>
      <dgm:spPr/>
      <dgm:t>
        <a:bodyPr/>
        <a:lstStyle/>
        <a:p>
          <a:endParaRPr lang="sv-SE"/>
        </a:p>
      </dgm:t>
    </dgm:pt>
    <dgm:pt modelId="{D2D18FD6-B3AC-4EC1-8964-553CFC8ABE2E}" type="sibTrans" cxnId="{CAD06DE6-FD5B-4445-A65D-50C13DBDCA7E}">
      <dgm:prSet/>
      <dgm:spPr/>
      <dgm:t>
        <a:bodyPr/>
        <a:lstStyle/>
        <a:p>
          <a:endParaRPr lang="sv-SE"/>
        </a:p>
      </dgm:t>
    </dgm:pt>
    <dgm:pt modelId="{21B49FD3-EB46-49D8-81E7-DF4212E00FE1}">
      <dgm:prSet phldrT="[Text]"/>
      <dgm:spPr/>
      <dgm:t>
        <a:bodyPr/>
        <a:lstStyle/>
        <a:p>
          <a:endParaRPr lang="sv-SE" dirty="0"/>
        </a:p>
      </dgm:t>
    </dgm:pt>
    <dgm:pt modelId="{D35C4A70-AF35-44ED-B623-57847581CF4F}" type="parTrans" cxnId="{5130944E-A273-4961-9CDE-ECAF88CD1757}">
      <dgm:prSet/>
      <dgm:spPr/>
      <dgm:t>
        <a:bodyPr/>
        <a:lstStyle/>
        <a:p>
          <a:endParaRPr lang="sv-SE"/>
        </a:p>
      </dgm:t>
    </dgm:pt>
    <dgm:pt modelId="{0AC37C7A-0ECF-4589-A22A-B709C80F9C85}" type="sibTrans" cxnId="{5130944E-A273-4961-9CDE-ECAF88CD1757}">
      <dgm:prSet/>
      <dgm:spPr/>
      <dgm:t>
        <a:bodyPr/>
        <a:lstStyle/>
        <a:p>
          <a:endParaRPr lang="sv-SE"/>
        </a:p>
      </dgm:t>
    </dgm:pt>
    <dgm:pt modelId="{388507C7-8621-486D-89FD-5FA8A7A655C0}">
      <dgm:prSet phldrT="[Text]" custT="1"/>
      <dgm:spPr/>
      <dgm:t>
        <a:bodyPr/>
        <a:lstStyle/>
        <a:p>
          <a:r>
            <a:rPr lang="sv-SE" sz="1400" b="1" dirty="0"/>
            <a:t>WW</a:t>
          </a:r>
        </a:p>
        <a:p>
          <a:r>
            <a:rPr lang="sv-SE" sz="1400" b="1" dirty="0"/>
            <a:t>II</a:t>
          </a:r>
        </a:p>
      </dgm:t>
    </dgm:pt>
    <dgm:pt modelId="{BA24E0B7-99EE-463C-AAD7-C421724FEF33}" type="parTrans" cxnId="{9A133BF0-2758-4677-8294-0938D8068D1E}">
      <dgm:prSet/>
      <dgm:spPr/>
      <dgm:t>
        <a:bodyPr/>
        <a:lstStyle/>
        <a:p>
          <a:endParaRPr lang="sv-SE"/>
        </a:p>
      </dgm:t>
    </dgm:pt>
    <dgm:pt modelId="{EF9C0133-2ACE-4538-99B7-D31D58AB9FAF}" type="sibTrans" cxnId="{9A133BF0-2758-4677-8294-0938D8068D1E}">
      <dgm:prSet/>
      <dgm:spPr/>
      <dgm:t>
        <a:bodyPr/>
        <a:lstStyle/>
        <a:p>
          <a:endParaRPr lang="sv-SE"/>
        </a:p>
      </dgm:t>
    </dgm:pt>
    <dgm:pt modelId="{5C1F44F8-4211-4AE4-8B3D-44545A4A08CB}">
      <dgm:prSet phldrT="[Text]"/>
      <dgm:spPr/>
      <dgm:t>
        <a:bodyPr/>
        <a:lstStyle/>
        <a:p>
          <a:endParaRPr lang="sv-SE" dirty="0"/>
        </a:p>
      </dgm:t>
    </dgm:pt>
    <dgm:pt modelId="{DAE2295D-E3F4-466C-BBCF-9BF760C0EA93}" type="parTrans" cxnId="{ED9E4D59-A1BE-46E1-BCDB-0145534D6576}">
      <dgm:prSet/>
      <dgm:spPr/>
      <dgm:t>
        <a:bodyPr/>
        <a:lstStyle/>
        <a:p>
          <a:endParaRPr lang="sv-SE"/>
        </a:p>
      </dgm:t>
    </dgm:pt>
    <dgm:pt modelId="{E33F4FC6-987C-411B-9807-A0BD92C6ECE4}" type="sibTrans" cxnId="{ED9E4D59-A1BE-46E1-BCDB-0145534D6576}">
      <dgm:prSet/>
      <dgm:spPr/>
      <dgm:t>
        <a:bodyPr/>
        <a:lstStyle/>
        <a:p>
          <a:endParaRPr lang="sv-SE"/>
        </a:p>
      </dgm:t>
    </dgm:pt>
    <dgm:pt modelId="{E8538E3D-8619-4550-8AB1-98964688D767}">
      <dgm:prSet phldrT="[Text]"/>
      <dgm:spPr/>
      <dgm:t>
        <a:bodyPr/>
        <a:lstStyle/>
        <a:p>
          <a:endParaRPr lang="sv-SE" dirty="0"/>
        </a:p>
      </dgm:t>
    </dgm:pt>
    <dgm:pt modelId="{569011B8-AF4D-4D50-B225-5B70AD984E33}" type="parTrans" cxnId="{98644977-9DEF-4EF7-AE64-9524A8AD7FEF}">
      <dgm:prSet/>
      <dgm:spPr/>
      <dgm:t>
        <a:bodyPr/>
        <a:lstStyle/>
        <a:p>
          <a:endParaRPr lang="sv-SE"/>
        </a:p>
      </dgm:t>
    </dgm:pt>
    <dgm:pt modelId="{A31DB7F4-AA6D-48AD-B278-9B487CCCDA7E}" type="sibTrans" cxnId="{98644977-9DEF-4EF7-AE64-9524A8AD7FEF}">
      <dgm:prSet/>
      <dgm:spPr/>
      <dgm:t>
        <a:bodyPr/>
        <a:lstStyle/>
        <a:p>
          <a:endParaRPr lang="sv-SE"/>
        </a:p>
      </dgm:t>
    </dgm:pt>
    <dgm:pt modelId="{54EA24A3-9AE5-4996-9AA4-479C15C7F340}">
      <dgm:prSet phldrT="[Text]" custT="1"/>
      <dgm:spPr/>
      <dgm:t>
        <a:bodyPr/>
        <a:lstStyle/>
        <a:p>
          <a:r>
            <a:rPr lang="sv-SE" sz="1400" b="1" dirty="0"/>
            <a:t>2010 talet, ny </a:t>
          </a:r>
          <a:r>
            <a:rPr lang="sv-SE" sz="1400" b="1" dirty="0" err="1"/>
            <a:t>def</a:t>
          </a:r>
          <a:endParaRPr lang="sv-SE" sz="1400" b="1" dirty="0"/>
        </a:p>
      </dgm:t>
    </dgm:pt>
    <dgm:pt modelId="{484AE7D1-5CEA-4193-91F6-8409D7A64B35}" type="parTrans" cxnId="{FACD8118-952F-4B0A-9F35-364BA3773C21}">
      <dgm:prSet/>
      <dgm:spPr/>
      <dgm:t>
        <a:bodyPr/>
        <a:lstStyle/>
        <a:p>
          <a:endParaRPr lang="sv-SE"/>
        </a:p>
      </dgm:t>
    </dgm:pt>
    <dgm:pt modelId="{1A66D74F-8D4A-4F8D-B0E2-2C8F693E5BDA}" type="sibTrans" cxnId="{FACD8118-952F-4B0A-9F35-364BA3773C21}">
      <dgm:prSet/>
      <dgm:spPr/>
      <dgm:t>
        <a:bodyPr/>
        <a:lstStyle/>
        <a:p>
          <a:endParaRPr lang="sv-SE"/>
        </a:p>
      </dgm:t>
    </dgm:pt>
    <dgm:pt modelId="{A1BF34E5-D376-4C43-BD9C-8F2C2FF469EB}">
      <dgm:prSet phldrT="[Text]"/>
      <dgm:spPr/>
      <dgm:t>
        <a:bodyPr/>
        <a:lstStyle/>
        <a:p>
          <a:endParaRPr lang="sv-SE" dirty="0"/>
        </a:p>
      </dgm:t>
    </dgm:pt>
    <dgm:pt modelId="{902B68A0-090C-4F04-8BFA-33F61DFFF80D}" type="sibTrans" cxnId="{21418BCB-D012-468F-8DD7-FC876A8C3267}">
      <dgm:prSet/>
      <dgm:spPr/>
      <dgm:t>
        <a:bodyPr/>
        <a:lstStyle/>
        <a:p>
          <a:endParaRPr lang="sv-SE"/>
        </a:p>
      </dgm:t>
    </dgm:pt>
    <dgm:pt modelId="{E5F6F659-6BDA-4342-8CE7-62C6F9AB03F5}" type="parTrans" cxnId="{21418BCB-D012-468F-8DD7-FC876A8C3267}">
      <dgm:prSet/>
      <dgm:spPr/>
      <dgm:t>
        <a:bodyPr/>
        <a:lstStyle/>
        <a:p>
          <a:endParaRPr lang="sv-SE"/>
        </a:p>
      </dgm:t>
    </dgm:pt>
    <dgm:pt modelId="{A0D6C452-80C2-4E41-8309-D65E43BC4192}" type="pres">
      <dgm:prSet presAssocID="{DD1F4845-915C-4FCC-90EE-EE83CA673D4F}" presName="Name0" presStyleCnt="0">
        <dgm:presLayoutVars>
          <dgm:dir/>
          <dgm:resizeHandles val="exact"/>
        </dgm:presLayoutVars>
      </dgm:prSet>
      <dgm:spPr/>
    </dgm:pt>
    <dgm:pt modelId="{F8F4E8DD-3557-48E7-845F-2D19F97ECBEB}" type="pres">
      <dgm:prSet presAssocID="{DD1F4845-915C-4FCC-90EE-EE83CA673D4F}" presName="arrow" presStyleLbl="bgShp" presStyleIdx="0" presStyleCnt="1"/>
      <dgm:spPr/>
    </dgm:pt>
    <dgm:pt modelId="{EDF4D41B-5203-46C5-80B9-95D376477057}" type="pres">
      <dgm:prSet presAssocID="{DD1F4845-915C-4FCC-90EE-EE83CA673D4F}" presName="points" presStyleCnt="0"/>
      <dgm:spPr/>
    </dgm:pt>
    <dgm:pt modelId="{7FB821EA-9BFD-4D66-A783-334844A85B26}" type="pres">
      <dgm:prSet presAssocID="{85EE025F-4DBE-4AE4-8FCF-CCBD826F2C29}" presName="compositeA" presStyleCnt="0"/>
      <dgm:spPr/>
    </dgm:pt>
    <dgm:pt modelId="{717EB88E-7601-4AD7-B034-50FC06001B4D}" type="pres">
      <dgm:prSet presAssocID="{85EE025F-4DBE-4AE4-8FCF-CCBD826F2C29}" presName="textA" presStyleLbl="revTx" presStyleIdx="0" presStyleCnt="9" custScaleX="147612">
        <dgm:presLayoutVars>
          <dgm:bulletEnabled val="1"/>
        </dgm:presLayoutVars>
      </dgm:prSet>
      <dgm:spPr/>
    </dgm:pt>
    <dgm:pt modelId="{19C957FC-9B55-4319-BE6E-B8E61B17ACBD}" type="pres">
      <dgm:prSet presAssocID="{85EE025F-4DBE-4AE4-8FCF-CCBD826F2C29}" presName="circleA" presStyleLbl="node1" presStyleIdx="0" presStyleCnt="9"/>
      <dgm:spPr/>
    </dgm:pt>
    <dgm:pt modelId="{E14D7E71-46E6-400F-95EE-DD2A15C5DF63}" type="pres">
      <dgm:prSet presAssocID="{85EE025F-4DBE-4AE4-8FCF-CCBD826F2C29}" presName="spaceA" presStyleCnt="0"/>
      <dgm:spPr/>
    </dgm:pt>
    <dgm:pt modelId="{BF65AEB3-D84D-4559-9559-304CDB8DE09C}" type="pres">
      <dgm:prSet presAssocID="{7C8BF388-4E74-48CB-9317-D2886CE1AE4E}" presName="space" presStyleCnt="0"/>
      <dgm:spPr/>
    </dgm:pt>
    <dgm:pt modelId="{C8D2A8A4-4195-4E17-80B5-ABCEA25BD5FD}" type="pres">
      <dgm:prSet presAssocID="{E8538E3D-8619-4550-8AB1-98964688D767}" presName="compositeB" presStyleCnt="0"/>
      <dgm:spPr/>
    </dgm:pt>
    <dgm:pt modelId="{3E1C672A-8CDD-49A9-A761-7FD90F82DA85}" type="pres">
      <dgm:prSet presAssocID="{E8538E3D-8619-4550-8AB1-98964688D767}" presName="textB" presStyleLbl="revTx" presStyleIdx="1" presStyleCnt="9">
        <dgm:presLayoutVars>
          <dgm:bulletEnabled val="1"/>
        </dgm:presLayoutVars>
      </dgm:prSet>
      <dgm:spPr/>
    </dgm:pt>
    <dgm:pt modelId="{5CB1CAA0-DC3C-443C-8075-68C512D27F67}" type="pres">
      <dgm:prSet presAssocID="{E8538E3D-8619-4550-8AB1-98964688D767}" presName="circleB" presStyleLbl="node1" presStyleIdx="1" presStyleCnt="9"/>
      <dgm:spPr/>
    </dgm:pt>
    <dgm:pt modelId="{023D6FFF-1D81-449B-A8BB-73F378F641F2}" type="pres">
      <dgm:prSet presAssocID="{E8538E3D-8619-4550-8AB1-98964688D767}" presName="spaceB" presStyleCnt="0"/>
      <dgm:spPr/>
    </dgm:pt>
    <dgm:pt modelId="{C9D908F2-E58E-4FC1-86FC-F33254E00879}" type="pres">
      <dgm:prSet presAssocID="{A31DB7F4-AA6D-48AD-B278-9B487CCCDA7E}" presName="space" presStyleCnt="0"/>
      <dgm:spPr/>
    </dgm:pt>
    <dgm:pt modelId="{1DB912AC-686D-47B7-94C5-F9D7963F27B1}" type="pres">
      <dgm:prSet presAssocID="{6138BC24-E4B1-4C6E-84CC-199F136C9DA8}" presName="compositeA" presStyleCnt="0"/>
      <dgm:spPr/>
    </dgm:pt>
    <dgm:pt modelId="{51637666-0015-4432-B4B8-EFF8A5022668}" type="pres">
      <dgm:prSet presAssocID="{6138BC24-E4B1-4C6E-84CC-199F136C9DA8}" presName="textA" presStyleLbl="revTx" presStyleIdx="2" presStyleCnt="9" custScaleX="127233">
        <dgm:presLayoutVars>
          <dgm:bulletEnabled val="1"/>
        </dgm:presLayoutVars>
      </dgm:prSet>
      <dgm:spPr/>
    </dgm:pt>
    <dgm:pt modelId="{05F820CF-A1FD-4D2F-8E85-9F02DD4383EE}" type="pres">
      <dgm:prSet presAssocID="{6138BC24-E4B1-4C6E-84CC-199F136C9DA8}" presName="circleA" presStyleLbl="node1" presStyleIdx="2" presStyleCnt="9"/>
      <dgm:spPr/>
    </dgm:pt>
    <dgm:pt modelId="{223BFA83-C0FD-4BE8-BE53-AEC44B8A1F8A}" type="pres">
      <dgm:prSet presAssocID="{6138BC24-E4B1-4C6E-84CC-199F136C9DA8}" presName="spaceA" presStyleCnt="0"/>
      <dgm:spPr/>
    </dgm:pt>
    <dgm:pt modelId="{BA26BEB3-EF0C-47E6-A6EE-B1183DF2264A}" type="pres">
      <dgm:prSet presAssocID="{7DC9EE64-49B8-467A-ABFB-4F231384C0AA}" presName="space" presStyleCnt="0"/>
      <dgm:spPr/>
    </dgm:pt>
    <dgm:pt modelId="{75C4ECBD-6C40-41CB-AEF7-CB23E5581EE7}" type="pres">
      <dgm:prSet presAssocID="{21B49FD3-EB46-49D8-81E7-DF4212E00FE1}" presName="compositeB" presStyleCnt="0"/>
      <dgm:spPr/>
    </dgm:pt>
    <dgm:pt modelId="{2E650900-409B-4020-9CFD-AD3B16887673}" type="pres">
      <dgm:prSet presAssocID="{21B49FD3-EB46-49D8-81E7-DF4212E00FE1}" presName="textB" presStyleLbl="revTx" presStyleIdx="3" presStyleCnt="9">
        <dgm:presLayoutVars>
          <dgm:bulletEnabled val="1"/>
        </dgm:presLayoutVars>
      </dgm:prSet>
      <dgm:spPr/>
    </dgm:pt>
    <dgm:pt modelId="{96C8F175-F5B9-49FA-8EB1-F1089CD6FA50}" type="pres">
      <dgm:prSet presAssocID="{21B49FD3-EB46-49D8-81E7-DF4212E00FE1}" presName="circleB" presStyleLbl="node1" presStyleIdx="3" presStyleCnt="9"/>
      <dgm:spPr/>
    </dgm:pt>
    <dgm:pt modelId="{7B652279-D562-4E58-926E-FDCA5AFF4D9A}" type="pres">
      <dgm:prSet presAssocID="{21B49FD3-EB46-49D8-81E7-DF4212E00FE1}" presName="spaceB" presStyleCnt="0"/>
      <dgm:spPr/>
    </dgm:pt>
    <dgm:pt modelId="{B09FE583-CB4C-4508-ADD0-BBF599353B75}" type="pres">
      <dgm:prSet presAssocID="{0AC37C7A-0ECF-4589-A22A-B709C80F9C85}" presName="space" presStyleCnt="0"/>
      <dgm:spPr/>
    </dgm:pt>
    <dgm:pt modelId="{1F0D99E5-A69B-41C6-96A0-EE75CDC1CCAA}" type="pres">
      <dgm:prSet presAssocID="{388507C7-8621-486D-89FD-5FA8A7A655C0}" presName="compositeA" presStyleCnt="0"/>
      <dgm:spPr/>
    </dgm:pt>
    <dgm:pt modelId="{DB91181B-C1BE-4340-BB55-0A80174D9CBF}" type="pres">
      <dgm:prSet presAssocID="{388507C7-8621-486D-89FD-5FA8A7A655C0}" presName="textA" presStyleLbl="revTx" presStyleIdx="4" presStyleCnt="9" custScaleX="183089">
        <dgm:presLayoutVars>
          <dgm:bulletEnabled val="1"/>
        </dgm:presLayoutVars>
      </dgm:prSet>
      <dgm:spPr/>
    </dgm:pt>
    <dgm:pt modelId="{03EEB9B1-65AE-4361-946D-F023706CDD77}" type="pres">
      <dgm:prSet presAssocID="{388507C7-8621-486D-89FD-5FA8A7A655C0}" presName="circleA" presStyleLbl="node1" presStyleIdx="4" presStyleCnt="9"/>
      <dgm:spPr/>
    </dgm:pt>
    <dgm:pt modelId="{D552C03D-10BA-4BEF-AD4B-B55DAD4C2F51}" type="pres">
      <dgm:prSet presAssocID="{388507C7-8621-486D-89FD-5FA8A7A655C0}" presName="spaceA" presStyleCnt="0"/>
      <dgm:spPr/>
    </dgm:pt>
    <dgm:pt modelId="{CDFF6E65-FC59-4987-83A0-DF1DD121B4C5}" type="pres">
      <dgm:prSet presAssocID="{EF9C0133-2ACE-4538-99B7-D31D58AB9FAF}" presName="space" presStyleCnt="0"/>
      <dgm:spPr/>
    </dgm:pt>
    <dgm:pt modelId="{7D78369F-1312-4169-BFBB-D8D4F689E7B2}" type="pres">
      <dgm:prSet presAssocID="{A1BF34E5-D376-4C43-BD9C-8F2C2FF469EB}" presName="compositeB" presStyleCnt="0"/>
      <dgm:spPr/>
    </dgm:pt>
    <dgm:pt modelId="{C17949C7-0FFB-4F1D-A149-5C7D09B83430}" type="pres">
      <dgm:prSet presAssocID="{A1BF34E5-D376-4C43-BD9C-8F2C2FF469EB}" presName="textB" presStyleLbl="revTx" presStyleIdx="5" presStyleCnt="9">
        <dgm:presLayoutVars>
          <dgm:bulletEnabled val="1"/>
        </dgm:presLayoutVars>
      </dgm:prSet>
      <dgm:spPr/>
    </dgm:pt>
    <dgm:pt modelId="{C6B141D8-8AD5-45BE-923E-C40DFB779AAB}" type="pres">
      <dgm:prSet presAssocID="{A1BF34E5-D376-4C43-BD9C-8F2C2FF469EB}" presName="circleB" presStyleLbl="node1" presStyleIdx="5" presStyleCnt="9"/>
      <dgm:spPr/>
    </dgm:pt>
    <dgm:pt modelId="{4D919908-B9F0-48F0-8593-675EB358B84B}" type="pres">
      <dgm:prSet presAssocID="{A1BF34E5-D376-4C43-BD9C-8F2C2FF469EB}" presName="spaceB" presStyleCnt="0"/>
      <dgm:spPr/>
    </dgm:pt>
    <dgm:pt modelId="{1FC732E4-1772-4963-896D-1F8BBE813094}" type="pres">
      <dgm:prSet presAssocID="{902B68A0-090C-4F04-8BFA-33F61DFFF80D}" presName="space" presStyleCnt="0"/>
      <dgm:spPr/>
    </dgm:pt>
    <dgm:pt modelId="{EA383178-6406-4B51-A7F3-F43DAFDC4545}" type="pres">
      <dgm:prSet presAssocID="{5C1F44F8-4211-4AE4-8B3D-44545A4A08CB}" presName="compositeA" presStyleCnt="0"/>
      <dgm:spPr/>
    </dgm:pt>
    <dgm:pt modelId="{3E870BE4-086A-4012-9BA5-0FEE92FEB58B}" type="pres">
      <dgm:prSet presAssocID="{5C1F44F8-4211-4AE4-8B3D-44545A4A08CB}" presName="textA" presStyleLbl="revTx" presStyleIdx="6" presStyleCnt="9">
        <dgm:presLayoutVars>
          <dgm:bulletEnabled val="1"/>
        </dgm:presLayoutVars>
      </dgm:prSet>
      <dgm:spPr/>
    </dgm:pt>
    <dgm:pt modelId="{0856338E-4569-42A0-8171-03346168CDCF}" type="pres">
      <dgm:prSet presAssocID="{5C1F44F8-4211-4AE4-8B3D-44545A4A08CB}" presName="circleA" presStyleLbl="node1" presStyleIdx="6" presStyleCnt="9"/>
      <dgm:spPr/>
    </dgm:pt>
    <dgm:pt modelId="{8C67F3F4-FF69-48CB-BDF1-B81993B2BF68}" type="pres">
      <dgm:prSet presAssocID="{5C1F44F8-4211-4AE4-8B3D-44545A4A08CB}" presName="spaceA" presStyleCnt="0"/>
      <dgm:spPr/>
    </dgm:pt>
    <dgm:pt modelId="{28498069-39F9-454B-B456-01051245B0BF}" type="pres">
      <dgm:prSet presAssocID="{E33F4FC6-987C-411B-9807-A0BD92C6ECE4}" presName="space" presStyleCnt="0"/>
      <dgm:spPr/>
    </dgm:pt>
    <dgm:pt modelId="{56DE8867-F79B-41A3-B81F-0EC5C32EE158}" type="pres">
      <dgm:prSet presAssocID="{99ED837F-396A-4B86-AAFB-89712B30EB33}" presName="compositeB" presStyleCnt="0"/>
      <dgm:spPr/>
    </dgm:pt>
    <dgm:pt modelId="{E86EA44D-F732-420E-AED1-95EBCA59A01F}" type="pres">
      <dgm:prSet presAssocID="{99ED837F-396A-4B86-AAFB-89712B30EB33}" presName="textB" presStyleLbl="revTx" presStyleIdx="7" presStyleCnt="9" custScaleX="186876">
        <dgm:presLayoutVars>
          <dgm:bulletEnabled val="1"/>
        </dgm:presLayoutVars>
      </dgm:prSet>
      <dgm:spPr/>
    </dgm:pt>
    <dgm:pt modelId="{409D6936-0539-45DB-8755-42FACE72C4FD}" type="pres">
      <dgm:prSet presAssocID="{99ED837F-396A-4B86-AAFB-89712B30EB33}" presName="circleB" presStyleLbl="node1" presStyleIdx="7" presStyleCnt="9"/>
      <dgm:spPr/>
    </dgm:pt>
    <dgm:pt modelId="{79DB63A5-E4C3-4287-90CD-D0C9218F4939}" type="pres">
      <dgm:prSet presAssocID="{99ED837F-396A-4B86-AAFB-89712B30EB33}" presName="spaceB" presStyleCnt="0"/>
      <dgm:spPr/>
    </dgm:pt>
    <dgm:pt modelId="{D594DEAD-2C9A-4F49-B342-5F6A31C3C0CA}" type="pres">
      <dgm:prSet presAssocID="{D2D18FD6-B3AC-4EC1-8964-553CFC8ABE2E}" presName="space" presStyleCnt="0"/>
      <dgm:spPr/>
    </dgm:pt>
    <dgm:pt modelId="{B25A9CBB-2653-445B-8B9B-F03E7FDC7DEF}" type="pres">
      <dgm:prSet presAssocID="{54EA24A3-9AE5-4996-9AA4-479C15C7F340}" presName="compositeA" presStyleCnt="0"/>
      <dgm:spPr/>
    </dgm:pt>
    <dgm:pt modelId="{1200D662-74C0-438D-92F5-3D36D038FDAE}" type="pres">
      <dgm:prSet presAssocID="{54EA24A3-9AE5-4996-9AA4-479C15C7F340}" presName="textA" presStyleLbl="revTx" presStyleIdx="8" presStyleCnt="9" custScaleX="165583">
        <dgm:presLayoutVars>
          <dgm:bulletEnabled val="1"/>
        </dgm:presLayoutVars>
      </dgm:prSet>
      <dgm:spPr/>
    </dgm:pt>
    <dgm:pt modelId="{7391DC7C-4F25-4DAC-B3B8-1F9F83ED9BB3}" type="pres">
      <dgm:prSet presAssocID="{54EA24A3-9AE5-4996-9AA4-479C15C7F340}" presName="circleA" presStyleLbl="node1" presStyleIdx="8" presStyleCnt="9"/>
      <dgm:spPr/>
    </dgm:pt>
    <dgm:pt modelId="{3EA7202A-4030-4ADE-9550-985D640F7A63}" type="pres">
      <dgm:prSet presAssocID="{54EA24A3-9AE5-4996-9AA4-479C15C7F340}" presName="spaceA" presStyleCnt="0"/>
      <dgm:spPr/>
    </dgm:pt>
  </dgm:ptLst>
  <dgm:cxnLst>
    <dgm:cxn modelId="{FACD8118-952F-4B0A-9F35-364BA3773C21}" srcId="{DD1F4845-915C-4FCC-90EE-EE83CA673D4F}" destId="{54EA24A3-9AE5-4996-9AA4-479C15C7F340}" srcOrd="8" destOrd="0" parTransId="{484AE7D1-5CEA-4193-91F6-8409D7A64B35}" sibTransId="{1A66D74F-8D4A-4F8D-B0E2-2C8F693E5BDA}"/>
    <dgm:cxn modelId="{F02F1E23-1068-4D20-A9E5-F8233D7F27AD}" type="presOf" srcId="{54EA24A3-9AE5-4996-9AA4-479C15C7F340}" destId="{1200D662-74C0-438D-92F5-3D36D038FDAE}" srcOrd="0" destOrd="0" presId="urn:microsoft.com/office/officeart/2005/8/layout/hProcess11"/>
    <dgm:cxn modelId="{8A3DDF2E-CB9E-4A81-8037-0BDA4A65A8CA}" type="presOf" srcId="{5C1F44F8-4211-4AE4-8B3D-44545A4A08CB}" destId="{3E870BE4-086A-4012-9BA5-0FEE92FEB58B}" srcOrd="0" destOrd="0" presId="urn:microsoft.com/office/officeart/2005/8/layout/hProcess11"/>
    <dgm:cxn modelId="{AD4C073B-03C1-4D29-B628-7F9C6318B2FB}" type="presOf" srcId="{DD1F4845-915C-4FCC-90EE-EE83CA673D4F}" destId="{A0D6C452-80C2-4E41-8309-D65E43BC4192}" srcOrd="0" destOrd="0" presId="urn:microsoft.com/office/officeart/2005/8/layout/hProcess11"/>
    <dgm:cxn modelId="{3C29AA3C-DF87-4C11-87A5-1F702A031C5E}" srcId="{DD1F4845-915C-4FCC-90EE-EE83CA673D4F}" destId="{85EE025F-4DBE-4AE4-8FCF-CCBD826F2C29}" srcOrd="0" destOrd="0" parTransId="{0771B664-1A50-45D9-A43D-35600998C950}" sibTransId="{7C8BF388-4E74-48CB-9317-D2886CE1AE4E}"/>
    <dgm:cxn modelId="{28D11246-FB35-4B49-B6BE-5EE564638F08}" srcId="{DD1F4845-915C-4FCC-90EE-EE83CA673D4F}" destId="{6138BC24-E4B1-4C6E-84CC-199F136C9DA8}" srcOrd="2" destOrd="0" parTransId="{AE36D663-35CB-460B-AD3F-45D0D03ED3B1}" sibTransId="{7DC9EE64-49B8-467A-ABFB-4F231384C0AA}"/>
    <dgm:cxn modelId="{5130944E-A273-4961-9CDE-ECAF88CD1757}" srcId="{DD1F4845-915C-4FCC-90EE-EE83CA673D4F}" destId="{21B49FD3-EB46-49D8-81E7-DF4212E00FE1}" srcOrd="3" destOrd="0" parTransId="{D35C4A70-AF35-44ED-B623-57847581CF4F}" sibTransId="{0AC37C7A-0ECF-4589-A22A-B709C80F9C85}"/>
    <dgm:cxn modelId="{DE55A055-C7E2-41AF-9273-4AC3EBC345DB}" type="presOf" srcId="{E8538E3D-8619-4550-8AB1-98964688D767}" destId="{3E1C672A-8CDD-49A9-A761-7FD90F82DA85}" srcOrd="0" destOrd="0" presId="urn:microsoft.com/office/officeart/2005/8/layout/hProcess11"/>
    <dgm:cxn modelId="{98644977-9DEF-4EF7-AE64-9524A8AD7FEF}" srcId="{DD1F4845-915C-4FCC-90EE-EE83CA673D4F}" destId="{E8538E3D-8619-4550-8AB1-98964688D767}" srcOrd="1" destOrd="0" parTransId="{569011B8-AF4D-4D50-B225-5B70AD984E33}" sibTransId="{A31DB7F4-AA6D-48AD-B278-9B487CCCDA7E}"/>
    <dgm:cxn modelId="{ED9E4D59-A1BE-46E1-BCDB-0145534D6576}" srcId="{DD1F4845-915C-4FCC-90EE-EE83CA673D4F}" destId="{5C1F44F8-4211-4AE4-8B3D-44545A4A08CB}" srcOrd="6" destOrd="0" parTransId="{DAE2295D-E3F4-466C-BBCF-9BF760C0EA93}" sibTransId="{E33F4FC6-987C-411B-9807-A0BD92C6ECE4}"/>
    <dgm:cxn modelId="{497B1390-2F5E-4D95-A2FF-DE13754FAB68}" type="presOf" srcId="{388507C7-8621-486D-89FD-5FA8A7A655C0}" destId="{DB91181B-C1BE-4340-BB55-0A80174D9CBF}" srcOrd="0" destOrd="0" presId="urn:microsoft.com/office/officeart/2005/8/layout/hProcess11"/>
    <dgm:cxn modelId="{E2E3AD9D-697E-4071-A35F-8739AAED3356}" type="presOf" srcId="{85EE025F-4DBE-4AE4-8FCF-CCBD826F2C29}" destId="{717EB88E-7601-4AD7-B034-50FC06001B4D}" srcOrd="0" destOrd="0" presId="urn:microsoft.com/office/officeart/2005/8/layout/hProcess11"/>
    <dgm:cxn modelId="{21418BCB-D012-468F-8DD7-FC876A8C3267}" srcId="{DD1F4845-915C-4FCC-90EE-EE83CA673D4F}" destId="{A1BF34E5-D376-4C43-BD9C-8F2C2FF469EB}" srcOrd="5" destOrd="0" parTransId="{E5F6F659-6BDA-4342-8CE7-62C6F9AB03F5}" sibTransId="{902B68A0-090C-4F04-8BFA-33F61DFFF80D}"/>
    <dgm:cxn modelId="{EBE5B0CD-1227-431A-AA20-1DBF614625DF}" type="presOf" srcId="{A1BF34E5-D376-4C43-BD9C-8F2C2FF469EB}" destId="{C17949C7-0FFB-4F1D-A149-5C7D09B83430}" srcOrd="0" destOrd="0" presId="urn:microsoft.com/office/officeart/2005/8/layout/hProcess11"/>
    <dgm:cxn modelId="{14F0ABE1-F2EE-4688-99AF-6CC63045495D}" type="presOf" srcId="{21B49FD3-EB46-49D8-81E7-DF4212E00FE1}" destId="{2E650900-409B-4020-9CFD-AD3B16887673}" srcOrd="0" destOrd="0" presId="urn:microsoft.com/office/officeart/2005/8/layout/hProcess11"/>
    <dgm:cxn modelId="{CAD06DE6-FD5B-4445-A65D-50C13DBDCA7E}" srcId="{DD1F4845-915C-4FCC-90EE-EE83CA673D4F}" destId="{99ED837F-396A-4B86-AAFB-89712B30EB33}" srcOrd="7" destOrd="0" parTransId="{12156471-4A31-4FF1-A61E-D58FFE30CA77}" sibTransId="{D2D18FD6-B3AC-4EC1-8964-553CFC8ABE2E}"/>
    <dgm:cxn modelId="{05854FEE-56E8-4027-9141-8676974A88D6}" type="presOf" srcId="{6138BC24-E4B1-4C6E-84CC-199F136C9DA8}" destId="{51637666-0015-4432-B4B8-EFF8A5022668}" srcOrd="0" destOrd="0" presId="urn:microsoft.com/office/officeart/2005/8/layout/hProcess11"/>
    <dgm:cxn modelId="{9A133BF0-2758-4677-8294-0938D8068D1E}" srcId="{DD1F4845-915C-4FCC-90EE-EE83CA673D4F}" destId="{388507C7-8621-486D-89FD-5FA8A7A655C0}" srcOrd="4" destOrd="0" parTransId="{BA24E0B7-99EE-463C-AAD7-C421724FEF33}" sibTransId="{EF9C0133-2ACE-4538-99B7-D31D58AB9FAF}"/>
    <dgm:cxn modelId="{57A4F3F6-4CCF-4F11-BB2D-49FCF6FD5999}" type="presOf" srcId="{99ED837F-396A-4B86-AAFB-89712B30EB33}" destId="{E86EA44D-F732-420E-AED1-95EBCA59A01F}" srcOrd="0" destOrd="0" presId="urn:microsoft.com/office/officeart/2005/8/layout/hProcess11"/>
    <dgm:cxn modelId="{3D181DFD-A78E-4243-A26C-A4B1B443A749}" type="presParOf" srcId="{A0D6C452-80C2-4E41-8309-D65E43BC4192}" destId="{F8F4E8DD-3557-48E7-845F-2D19F97ECBEB}" srcOrd="0" destOrd="0" presId="urn:microsoft.com/office/officeart/2005/8/layout/hProcess11"/>
    <dgm:cxn modelId="{EBE08B8C-B5EA-4E36-AECB-C0FB37B1E85F}" type="presParOf" srcId="{A0D6C452-80C2-4E41-8309-D65E43BC4192}" destId="{EDF4D41B-5203-46C5-80B9-95D376477057}" srcOrd="1" destOrd="0" presId="urn:microsoft.com/office/officeart/2005/8/layout/hProcess11"/>
    <dgm:cxn modelId="{A06488D4-E99E-4637-9B62-6DB8650549C1}" type="presParOf" srcId="{EDF4D41B-5203-46C5-80B9-95D376477057}" destId="{7FB821EA-9BFD-4D66-A783-334844A85B26}" srcOrd="0" destOrd="0" presId="urn:microsoft.com/office/officeart/2005/8/layout/hProcess11"/>
    <dgm:cxn modelId="{C51B1856-A200-4E5A-98C6-7C14E7C7BED4}" type="presParOf" srcId="{7FB821EA-9BFD-4D66-A783-334844A85B26}" destId="{717EB88E-7601-4AD7-B034-50FC06001B4D}" srcOrd="0" destOrd="0" presId="urn:microsoft.com/office/officeart/2005/8/layout/hProcess11"/>
    <dgm:cxn modelId="{41072087-365E-4DE4-B201-773F9CE9B037}" type="presParOf" srcId="{7FB821EA-9BFD-4D66-A783-334844A85B26}" destId="{19C957FC-9B55-4319-BE6E-B8E61B17ACBD}" srcOrd="1" destOrd="0" presId="urn:microsoft.com/office/officeart/2005/8/layout/hProcess11"/>
    <dgm:cxn modelId="{A5E0DE8D-C6F6-4DCE-BAA7-8D844A9DDCE3}" type="presParOf" srcId="{7FB821EA-9BFD-4D66-A783-334844A85B26}" destId="{E14D7E71-46E6-400F-95EE-DD2A15C5DF63}" srcOrd="2" destOrd="0" presId="urn:microsoft.com/office/officeart/2005/8/layout/hProcess11"/>
    <dgm:cxn modelId="{BFE95A14-F0F0-434B-90FA-8A1D791C7AED}" type="presParOf" srcId="{EDF4D41B-5203-46C5-80B9-95D376477057}" destId="{BF65AEB3-D84D-4559-9559-304CDB8DE09C}" srcOrd="1" destOrd="0" presId="urn:microsoft.com/office/officeart/2005/8/layout/hProcess11"/>
    <dgm:cxn modelId="{1E896341-5E76-4671-9F4D-31446E55EFD4}" type="presParOf" srcId="{EDF4D41B-5203-46C5-80B9-95D376477057}" destId="{C8D2A8A4-4195-4E17-80B5-ABCEA25BD5FD}" srcOrd="2" destOrd="0" presId="urn:microsoft.com/office/officeart/2005/8/layout/hProcess11"/>
    <dgm:cxn modelId="{958FBFDF-9984-4869-A046-509E30AD57AD}" type="presParOf" srcId="{C8D2A8A4-4195-4E17-80B5-ABCEA25BD5FD}" destId="{3E1C672A-8CDD-49A9-A761-7FD90F82DA85}" srcOrd="0" destOrd="0" presId="urn:microsoft.com/office/officeart/2005/8/layout/hProcess11"/>
    <dgm:cxn modelId="{973F9BE2-C8C8-449B-BCDD-E6AC716DFDED}" type="presParOf" srcId="{C8D2A8A4-4195-4E17-80B5-ABCEA25BD5FD}" destId="{5CB1CAA0-DC3C-443C-8075-68C512D27F67}" srcOrd="1" destOrd="0" presId="urn:microsoft.com/office/officeart/2005/8/layout/hProcess11"/>
    <dgm:cxn modelId="{B4629A37-3186-4842-9F4D-C887E3F14188}" type="presParOf" srcId="{C8D2A8A4-4195-4E17-80B5-ABCEA25BD5FD}" destId="{023D6FFF-1D81-449B-A8BB-73F378F641F2}" srcOrd="2" destOrd="0" presId="urn:microsoft.com/office/officeart/2005/8/layout/hProcess11"/>
    <dgm:cxn modelId="{B7ED7AF9-EAB6-4B53-B0CD-184BD3C48F30}" type="presParOf" srcId="{EDF4D41B-5203-46C5-80B9-95D376477057}" destId="{C9D908F2-E58E-4FC1-86FC-F33254E00879}" srcOrd="3" destOrd="0" presId="urn:microsoft.com/office/officeart/2005/8/layout/hProcess11"/>
    <dgm:cxn modelId="{AD3F0E7B-F3E4-45E0-9489-B7A0D7C6404D}" type="presParOf" srcId="{EDF4D41B-5203-46C5-80B9-95D376477057}" destId="{1DB912AC-686D-47B7-94C5-F9D7963F27B1}" srcOrd="4" destOrd="0" presId="urn:microsoft.com/office/officeart/2005/8/layout/hProcess11"/>
    <dgm:cxn modelId="{1E8035BC-B51A-417D-91D5-464A985B95EE}" type="presParOf" srcId="{1DB912AC-686D-47B7-94C5-F9D7963F27B1}" destId="{51637666-0015-4432-B4B8-EFF8A5022668}" srcOrd="0" destOrd="0" presId="urn:microsoft.com/office/officeart/2005/8/layout/hProcess11"/>
    <dgm:cxn modelId="{22668E09-7587-45C1-8744-2600B28B13FC}" type="presParOf" srcId="{1DB912AC-686D-47B7-94C5-F9D7963F27B1}" destId="{05F820CF-A1FD-4D2F-8E85-9F02DD4383EE}" srcOrd="1" destOrd="0" presId="urn:microsoft.com/office/officeart/2005/8/layout/hProcess11"/>
    <dgm:cxn modelId="{962A1C70-904B-42C3-BDC4-2C5451FC8EB0}" type="presParOf" srcId="{1DB912AC-686D-47B7-94C5-F9D7963F27B1}" destId="{223BFA83-C0FD-4BE8-BE53-AEC44B8A1F8A}" srcOrd="2" destOrd="0" presId="urn:microsoft.com/office/officeart/2005/8/layout/hProcess11"/>
    <dgm:cxn modelId="{11FD5C2D-89A0-4818-B526-23325A380077}" type="presParOf" srcId="{EDF4D41B-5203-46C5-80B9-95D376477057}" destId="{BA26BEB3-EF0C-47E6-A6EE-B1183DF2264A}" srcOrd="5" destOrd="0" presId="urn:microsoft.com/office/officeart/2005/8/layout/hProcess11"/>
    <dgm:cxn modelId="{18739C25-9CE7-4D75-8E51-15AEDD2FBFA5}" type="presParOf" srcId="{EDF4D41B-5203-46C5-80B9-95D376477057}" destId="{75C4ECBD-6C40-41CB-AEF7-CB23E5581EE7}" srcOrd="6" destOrd="0" presId="urn:microsoft.com/office/officeart/2005/8/layout/hProcess11"/>
    <dgm:cxn modelId="{5CAA949E-1DF1-44A2-A717-49BC72BDD19C}" type="presParOf" srcId="{75C4ECBD-6C40-41CB-AEF7-CB23E5581EE7}" destId="{2E650900-409B-4020-9CFD-AD3B16887673}" srcOrd="0" destOrd="0" presId="urn:microsoft.com/office/officeart/2005/8/layout/hProcess11"/>
    <dgm:cxn modelId="{81189C52-D519-4786-A7AD-168A70414D9D}" type="presParOf" srcId="{75C4ECBD-6C40-41CB-AEF7-CB23E5581EE7}" destId="{96C8F175-F5B9-49FA-8EB1-F1089CD6FA50}" srcOrd="1" destOrd="0" presId="urn:microsoft.com/office/officeart/2005/8/layout/hProcess11"/>
    <dgm:cxn modelId="{827DE9BB-3F12-49C1-B41E-3CDD492ACCDC}" type="presParOf" srcId="{75C4ECBD-6C40-41CB-AEF7-CB23E5581EE7}" destId="{7B652279-D562-4E58-926E-FDCA5AFF4D9A}" srcOrd="2" destOrd="0" presId="urn:microsoft.com/office/officeart/2005/8/layout/hProcess11"/>
    <dgm:cxn modelId="{FF065E38-5263-4576-BB9B-3CA441AF9B59}" type="presParOf" srcId="{EDF4D41B-5203-46C5-80B9-95D376477057}" destId="{B09FE583-CB4C-4508-ADD0-BBF599353B75}" srcOrd="7" destOrd="0" presId="urn:microsoft.com/office/officeart/2005/8/layout/hProcess11"/>
    <dgm:cxn modelId="{CC06940F-ED32-414C-A04B-45DC6063819D}" type="presParOf" srcId="{EDF4D41B-5203-46C5-80B9-95D376477057}" destId="{1F0D99E5-A69B-41C6-96A0-EE75CDC1CCAA}" srcOrd="8" destOrd="0" presId="urn:microsoft.com/office/officeart/2005/8/layout/hProcess11"/>
    <dgm:cxn modelId="{D7C557A9-5530-4ADC-A76E-62371F2F283F}" type="presParOf" srcId="{1F0D99E5-A69B-41C6-96A0-EE75CDC1CCAA}" destId="{DB91181B-C1BE-4340-BB55-0A80174D9CBF}" srcOrd="0" destOrd="0" presId="urn:microsoft.com/office/officeart/2005/8/layout/hProcess11"/>
    <dgm:cxn modelId="{43402013-BFF7-4EFF-A4DB-9A1143E6D1F1}" type="presParOf" srcId="{1F0D99E5-A69B-41C6-96A0-EE75CDC1CCAA}" destId="{03EEB9B1-65AE-4361-946D-F023706CDD77}" srcOrd="1" destOrd="0" presId="urn:microsoft.com/office/officeart/2005/8/layout/hProcess11"/>
    <dgm:cxn modelId="{E1EFE522-3A2D-4BDB-834B-86EC9195FC71}" type="presParOf" srcId="{1F0D99E5-A69B-41C6-96A0-EE75CDC1CCAA}" destId="{D552C03D-10BA-4BEF-AD4B-B55DAD4C2F51}" srcOrd="2" destOrd="0" presId="urn:microsoft.com/office/officeart/2005/8/layout/hProcess11"/>
    <dgm:cxn modelId="{6690EE5F-9802-4BD7-BB94-393A8EFF87F5}" type="presParOf" srcId="{EDF4D41B-5203-46C5-80B9-95D376477057}" destId="{CDFF6E65-FC59-4987-83A0-DF1DD121B4C5}" srcOrd="9" destOrd="0" presId="urn:microsoft.com/office/officeart/2005/8/layout/hProcess11"/>
    <dgm:cxn modelId="{F3C35B28-0761-4722-BDAE-7F594CA6B568}" type="presParOf" srcId="{EDF4D41B-5203-46C5-80B9-95D376477057}" destId="{7D78369F-1312-4169-BFBB-D8D4F689E7B2}" srcOrd="10" destOrd="0" presId="urn:microsoft.com/office/officeart/2005/8/layout/hProcess11"/>
    <dgm:cxn modelId="{C02D8BEF-E273-4AF2-BD8F-53D1FD4B2243}" type="presParOf" srcId="{7D78369F-1312-4169-BFBB-D8D4F689E7B2}" destId="{C17949C7-0FFB-4F1D-A149-5C7D09B83430}" srcOrd="0" destOrd="0" presId="urn:microsoft.com/office/officeart/2005/8/layout/hProcess11"/>
    <dgm:cxn modelId="{B494C6F2-1A78-4233-AFB8-30D9BDC6764A}" type="presParOf" srcId="{7D78369F-1312-4169-BFBB-D8D4F689E7B2}" destId="{C6B141D8-8AD5-45BE-923E-C40DFB779AAB}" srcOrd="1" destOrd="0" presId="urn:microsoft.com/office/officeart/2005/8/layout/hProcess11"/>
    <dgm:cxn modelId="{2F9098D8-7022-44EA-A61C-1CAB5717D148}" type="presParOf" srcId="{7D78369F-1312-4169-BFBB-D8D4F689E7B2}" destId="{4D919908-B9F0-48F0-8593-675EB358B84B}" srcOrd="2" destOrd="0" presId="urn:microsoft.com/office/officeart/2005/8/layout/hProcess11"/>
    <dgm:cxn modelId="{EDDB3D1E-4F87-404E-9A69-3E4967B3BC41}" type="presParOf" srcId="{EDF4D41B-5203-46C5-80B9-95D376477057}" destId="{1FC732E4-1772-4963-896D-1F8BBE813094}" srcOrd="11" destOrd="0" presId="urn:microsoft.com/office/officeart/2005/8/layout/hProcess11"/>
    <dgm:cxn modelId="{CAB36636-307E-427F-A93B-BE3464DF9A01}" type="presParOf" srcId="{EDF4D41B-5203-46C5-80B9-95D376477057}" destId="{EA383178-6406-4B51-A7F3-F43DAFDC4545}" srcOrd="12" destOrd="0" presId="urn:microsoft.com/office/officeart/2005/8/layout/hProcess11"/>
    <dgm:cxn modelId="{B76B3560-D92E-404B-ABAC-223491F1E8A1}" type="presParOf" srcId="{EA383178-6406-4B51-A7F3-F43DAFDC4545}" destId="{3E870BE4-086A-4012-9BA5-0FEE92FEB58B}" srcOrd="0" destOrd="0" presId="urn:microsoft.com/office/officeart/2005/8/layout/hProcess11"/>
    <dgm:cxn modelId="{D03C7DD5-16D6-455C-99AC-BCF2D13CCCC7}" type="presParOf" srcId="{EA383178-6406-4B51-A7F3-F43DAFDC4545}" destId="{0856338E-4569-42A0-8171-03346168CDCF}" srcOrd="1" destOrd="0" presId="urn:microsoft.com/office/officeart/2005/8/layout/hProcess11"/>
    <dgm:cxn modelId="{CA2C4A84-D612-486E-A484-F96C1BBDB173}" type="presParOf" srcId="{EA383178-6406-4B51-A7F3-F43DAFDC4545}" destId="{8C67F3F4-FF69-48CB-BDF1-B81993B2BF68}" srcOrd="2" destOrd="0" presId="urn:microsoft.com/office/officeart/2005/8/layout/hProcess11"/>
    <dgm:cxn modelId="{692500FF-5FD9-4733-A8E7-76B274D1E8A2}" type="presParOf" srcId="{EDF4D41B-5203-46C5-80B9-95D376477057}" destId="{28498069-39F9-454B-B456-01051245B0BF}" srcOrd="13" destOrd="0" presId="urn:microsoft.com/office/officeart/2005/8/layout/hProcess11"/>
    <dgm:cxn modelId="{2D80C228-6718-4EA1-B7AF-52E1AA9AAA12}" type="presParOf" srcId="{EDF4D41B-5203-46C5-80B9-95D376477057}" destId="{56DE8867-F79B-41A3-B81F-0EC5C32EE158}" srcOrd="14" destOrd="0" presId="urn:microsoft.com/office/officeart/2005/8/layout/hProcess11"/>
    <dgm:cxn modelId="{9717CD73-B86B-49D4-A95F-A45FF6DA9AC9}" type="presParOf" srcId="{56DE8867-F79B-41A3-B81F-0EC5C32EE158}" destId="{E86EA44D-F732-420E-AED1-95EBCA59A01F}" srcOrd="0" destOrd="0" presId="urn:microsoft.com/office/officeart/2005/8/layout/hProcess11"/>
    <dgm:cxn modelId="{E6205FCA-F9D0-4B1A-9CCA-A65FFE3A031F}" type="presParOf" srcId="{56DE8867-F79B-41A3-B81F-0EC5C32EE158}" destId="{409D6936-0539-45DB-8755-42FACE72C4FD}" srcOrd="1" destOrd="0" presId="urn:microsoft.com/office/officeart/2005/8/layout/hProcess11"/>
    <dgm:cxn modelId="{059DE026-36EE-42DF-9797-C45A770B656C}" type="presParOf" srcId="{56DE8867-F79B-41A3-B81F-0EC5C32EE158}" destId="{79DB63A5-E4C3-4287-90CD-D0C9218F4939}" srcOrd="2" destOrd="0" presId="urn:microsoft.com/office/officeart/2005/8/layout/hProcess11"/>
    <dgm:cxn modelId="{14E6A063-D6A6-4862-A367-0A82327C4C4F}" type="presParOf" srcId="{EDF4D41B-5203-46C5-80B9-95D376477057}" destId="{D594DEAD-2C9A-4F49-B342-5F6A31C3C0CA}" srcOrd="15" destOrd="0" presId="urn:microsoft.com/office/officeart/2005/8/layout/hProcess11"/>
    <dgm:cxn modelId="{BBCC3C1C-2D3C-455E-AC03-4BBFFAC2F09C}" type="presParOf" srcId="{EDF4D41B-5203-46C5-80B9-95D376477057}" destId="{B25A9CBB-2653-445B-8B9B-F03E7FDC7DEF}" srcOrd="16" destOrd="0" presId="urn:microsoft.com/office/officeart/2005/8/layout/hProcess11"/>
    <dgm:cxn modelId="{111CE4F6-CCF4-4D89-8243-4CA80CBB51B5}" type="presParOf" srcId="{B25A9CBB-2653-445B-8B9B-F03E7FDC7DEF}" destId="{1200D662-74C0-438D-92F5-3D36D038FDAE}" srcOrd="0" destOrd="0" presId="urn:microsoft.com/office/officeart/2005/8/layout/hProcess11"/>
    <dgm:cxn modelId="{83226D47-3D83-4AD9-977B-C2CC98B22308}" type="presParOf" srcId="{B25A9CBB-2653-445B-8B9B-F03E7FDC7DEF}" destId="{7391DC7C-4F25-4DAC-B3B8-1F9F83ED9BB3}" srcOrd="1" destOrd="0" presId="urn:microsoft.com/office/officeart/2005/8/layout/hProcess11"/>
    <dgm:cxn modelId="{0465E8E0-2435-4227-B662-4A2ADB9031E1}" type="presParOf" srcId="{B25A9CBB-2653-445B-8B9B-F03E7FDC7DEF}" destId="{3EA7202A-4030-4ADE-9550-985D640F7A6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4E8DD-3557-48E7-845F-2D19F97ECBEB}">
      <dsp:nvSpPr>
        <dsp:cNvPr id="0" name=""/>
        <dsp:cNvSpPr/>
      </dsp:nvSpPr>
      <dsp:spPr>
        <a:xfrm>
          <a:off x="0" y="1219199"/>
          <a:ext cx="6864424"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EB88E-7601-4AD7-B034-50FC06001B4D}">
      <dsp:nvSpPr>
        <dsp:cNvPr id="0" name=""/>
        <dsp:cNvSpPr/>
      </dsp:nvSpPr>
      <dsp:spPr>
        <a:xfrm>
          <a:off x="726" y="0"/>
          <a:ext cx="729154"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sv-SE" sz="1400" b="1" kern="1200" dirty="0"/>
            <a:t>1830 Little</a:t>
          </a:r>
        </a:p>
      </dsp:txBody>
      <dsp:txXfrm>
        <a:off x="726" y="0"/>
        <a:ext cx="729154" cy="1625600"/>
      </dsp:txXfrm>
    </dsp:sp>
    <dsp:sp modelId="{19C957FC-9B55-4319-BE6E-B8E61B17ACBD}">
      <dsp:nvSpPr>
        <dsp:cNvPr id="0" name=""/>
        <dsp:cNvSpPr/>
      </dsp:nvSpPr>
      <dsp:spPr>
        <a:xfrm>
          <a:off x="16210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C672A-8CDD-49A9-A761-7FD90F82DA85}">
      <dsp:nvSpPr>
        <dsp:cNvPr id="0" name=""/>
        <dsp:cNvSpPr/>
      </dsp:nvSpPr>
      <dsp:spPr>
        <a:xfrm>
          <a:off x="754579" y="2438399"/>
          <a:ext cx="49396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t" anchorCtr="0">
          <a:noAutofit/>
        </a:bodyPr>
        <a:lstStyle/>
        <a:p>
          <a:pPr marL="0" lvl="0" indent="0" algn="ctr" defTabSz="2622550">
            <a:lnSpc>
              <a:spcPct val="90000"/>
            </a:lnSpc>
            <a:spcBef>
              <a:spcPct val="0"/>
            </a:spcBef>
            <a:spcAft>
              <a:spcPct val="35000"/>
            </a:spcAft>
            <a:buNone/>
          </a:pPr>
          <a:endParaRPr lang="sv-SE" sz="5900" kern="1200" dirty="0"/>
        </a:p>
      </dsp:txBody>
      <dsp:txXfrm>
        <a:off x="754579" y="2438399"/>
        <a:ext cx="493967" cy="1625600"/>
      </dsp:txXfrm>
    </dsp:sp>
    <dsp:sp modelId="{5CB1CAA0-DC3C-443C-8075-68C512D27F67}">
      <dsp:nvSpPr>
        <dsp:cNvPr id="0" name=""/>
        <dsp:cNvSpPr/>
      </dsp:nvSpPr>
      <dsp:spPr>
        <a:xfrm>
          <a:off x="798362"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37666-0015-4432-B4B8-EFF8A5022668}">
      <dsp:nvSpPr>
        <dsp:cNvPr id="0" name=""/>
        <dsp:cNvSpPr/>
      </dsp:nvSpPr>
      <dsp:spPr>
        <a:xfrm>
          <a:off x="1273244" y="0"/>
          <a:ext cx="62848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sv-SE" sz="1400" b="1" kern="1200" dirty="0"/>
            <a:t>1900 Freud</a:t>
          </a:r>
        </a:p>
      </dsp:txBody>
      <dsp:txXfrm>
        <a:off x="1273244" y="0"/>
        <a:ext cx="628489" cy="1625600"/>
      </dsp:txXfrm>
    </dsp:sp>
    <dsp:sp modelId="{05F820CF-A1FD-4D2F-8E85-9F02DD4383EE}">
      <dsp:nvSpPr>
        <dsp:cNvPr id="0" name=""/>
        <dsp:cNvSpPr/>
      </dsp:nvSpPr>
      <dsp:spPr>
        <a:xfrm>
          <a:off x="138428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50900-409B-4020-9CFD-AD3B16887673}">
      <dsp:nvSpPr>
        <dsp:cNvPr id="0" name=""/>
        <dsp:cNvSpPr/>
      </dsp:nvSpPr>
      <dsp:spPr>
        <a:xfrm>
          <a:off x="1926431" y="2438399"/>
          <a:ext cx="49396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t" anchorCtr="0">
          <a:noAutofit/>
        </a:bodyPr>
        <a:lstStyle/>
        <a:p>
          <a:pPr marL="0" lvl="0" indent="0" algn="ctr" defTabSz="2622550">
            <a:lnSpc>
              <a:spcPct val="90000"/>
            </a:lnSpc>
            <a:spcBef>
              <a:spcPct val="0"/>
            </a:spcBef>
            <a:spcAft>
              <a:spcPct val="35000"/>
            </a:spcAft>
            <a:buNone/>
          </a:pPr>
          <a:endParaRPr lang="sv-SE" sz="5900" kern="1200" dirty="0"/>
        </a:p>
      </dsp:txBody>
      <dsp:txXfrm>
        <a:off x="1926431" y="2438399"/>
        <a:ext cx="493967" cy="1625600"/>
      </dsp:txXfrm>
    </dsp:sp>
    <dsp:sp modelId="{96C8F175-F5B9-49FA-8EB1-F1089CD6FA50}">
      <dsp:nvSpPr>
        <dsp:cNvPr id="0" name=""/>
        <dsp:cNvSpPr/>
      </dsp:nvSpPr>
      <dsp:spPr>
        <a:xfrm>
          <a:off x="197021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1181B-C1BE-4340-BB55-0A80174D9CBF}">
      <dsp:nvSpPr>
        <dsp:cNvPr id="0" name=""/>
        <dsp:cNvSpPr/>
      </dsp:nvSpPr>
      <dsp:spPr>
        <a:xfrm>
          <a:off x="2445097" y="0"/>
          <a:ext cx="9043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sv-SE" sz="1400" b="1" kern="1200" dirty="0"/>
            <a:t>WW</a:t>
          </a:r>
        </a:p>
        <a:p>
          <a:pPr marL="0" lvl="0" indent="0" algn="ctr" defTabSz="622300">
            <a:lnSpc>
              <a:spcPct val="90000"/>
            </a:lnSpc>
            <a:spcBef>
              <a:spcPct val="0"/>
            </a:spcBef>
            <a:spcAft>
              <a:spcPct val="35000"/>
            </a:spcAft>
            <a:buNone/>
          </a:pPr>
          <a:r>
            <a:rPr lang="sv-SE" sz="1400" b="1" kern="1200" dirty="0"/>
            <a:t>II</a:t>
          </a:r>
        </a:p>
      </dsp:txBody>
      <dsp:txXfrm>
        <a:off x="2445097" y="0"/>
        <a:ext cx="904399" cy="1625600"/>
      </dsp:txXfrm>
    </dsp:sp>
    <dsp:sp modelId="{03EEB9B1-65AE-4361-946D-F023706CDD77}">
      <dsp:nvSpPr>
        <dsp:cNvPr id="0" name=""/>
        <dsp:cNvSpPr/>
      </dsp:nvSpPr>
      <dsp:spPr>
        <a:xfrm>
          <a:off x="2694097"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949C7-0FFB-4F1D-A149-5C7D09B83430}">
      <dsp:nvSpPr>
        <dsp:cNvPr id="0" name=""/>
        <dsp:cNvSpPr/>
      </dsp:nvSpPr>
      <dsp:spPr>
        <a:xfrm>
          <a:off x="3374195" y="2438399"/>
          <a:ext cx="49396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t" anchorCtr="0">
          <a:noAutofit/>
        </a:bodyPr>
        <a:lstStyle/>
        <a:p>
          <a:pPr marL="0" lvl="0" indent="0" algn="ctr" defTabSz="2622550">
            <a:lnSpc>
              <a:spcPct val="90000"/>
            </a:lnSpc>
            <a:spcBef>
              <a:spcPct val="0"/>
            </a:spcBef>
            <a:spcAft>
              <a:spcPct val="35000"/>
            </a:spcAft>
            <a:buNone/>
          </a:pPr>
          <a:endParaRPr lang="sv-SE" sz="5900" kern="1200" dirty="0"/>
        </a:p>
      </dsp:txBody>
      <dsp:txXfrm>
        <a:off x="3374195" y="2438399"/>
        <a:ext cx="493967" cy="1625600"/>
      </dsp:txXfrm>
    </dsp:sp>
    <dsp:sp modelId="{C6B141D8-8AD5-45BE-923E-C40DFB779AAB}">
      <dsp:nvSpPr>
        <dsp:cNvPr id="0" name=""/>
        <dsp:cNvSpPr/>
      </dsp:nvSpPr>
      <dsp:spPr>
        <a:xfrm>
          <a:off x="341797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70BE4-086A-4012-9BA5-0FEE92FEB58B}">
      <dsp:nvSpPr>
        <dsp:cNvPr id="0" name=""/>
        <dsp:cNvSpPr/>
      </dsp:nvSpPr>
      <dsp:spPr>
        <a:xfrm>
          <a:off x="3892860" y="0"/>
          <a:ext cx="49396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b" anchorCtr="0">
          <a:noAutofit/>
        </a:bodyPr>
        <a:lstStyle/>
        <a:p>
          <a:pPr marL="0" lvl="0" indent="0" algn="ctr" defTabSz="2622550">
            <a:lnSpc>
              <a:spcPct val="90000"/>
            </a:lnSpc>
            <a:spcBef>
              <a:spcPct val="0"/>
            </a:spcBef>
            <a:spcAft>
              <a:spcPct val="35000"/>
            </a:spcAft>
            <a:buNone/>
          </a:pPr>
          <a:endParaRPr lang="sv-SE" sz="5900" kern="1200" dirty="0"/>
        </a:p>
      </dsp:txBody>
      <dsp:txXfrm>
        <a:off x="3892860" y="0"/>
        <a:ext cx="493967" cy="1625600"/>
      </dsp:txXfrm>
    </dsp:sp>
    <dsp:sp modelId="{0856338E-4569-42A0-8171-03346168CDCF}">
      <dsp:nvSpPr>
        <dsp:cNvPr id="0" name=""/>
        <dsp:cNvSpPr/>
      </dsp:nvSpPr>
      <dsp:spPr>
        <a:xfrm>
          <a:off x="393664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EA44D-F732-420E-AED1-95EBCA59A01F}">
      <dsp:nvSpPr>
        <dsp:cNvPr id="0" name=""/>
        <dsp:cNvSpPr/>
      </dsp:nvSpPr>
      <dsp:spPr>
        <a:xfrm>
          <a:off x="4411525" y="2438399"/>
          <a:ext cx="92310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sv-SE" sz="1400" b="1" kern="1200" dirty="0"/>
            <a:t>1997-Smärta</a:t>
          </a:r>
          <a:endParaRPr lang="sv-SE" sz="1200" kern="1200" dirty="0"/>
        </a:p>
      </dsp:txBody>
      <dsp:txXfrm>
        <a:off x="4411525" y="2438399"/>
        <a:ext cx="923105" cy="1625600"/>
      </dsp:txXfrm>
    </dsp:sp>
    <dsp:sp modelId="{409D6936-0539-45DB-8755-42FACE72C4FD}">
      <dsp:nvSpPr>
        <dsp:cNvPr id="0" name=""/>
        <dsp:cNvSpPr/>
      </dsp:nvSpPr>
      <dsp:spPr>
        <a:xfrm>
          <a:off x="466987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D662-74C0-438D-92F5-3D36D038FDAE}">
      <dsp:nvSpPr>
        <dsp:cNvPr id="0" name=""/>
        <dsp:cNvSpPr/>
      </dsp:nvSpPr>
      <dsp:spPr>
        <a:xfrm>
          <a:off x="5359329" y="0"/>
          <a:ext cx="8179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sv-SE" sz="1400" b="1" kern="1200" dirty="0"/>
            <a:t>2010 talet, ny </a:t>
          </a:r>
          <a:r>
            <a:rPr lang="sv-SE" sz="1400" b="1" kern="1200" dirty="0" err="1"/>
            <a:t>def</a:t>
          </a:r>
          <a:endParaRPr lang="sv-SE" sz="1400" b="1" kern="1200" dirty="0"/>
        </a:p>
      </dsp:txBody>
      <dsp:txXfrm>
        <a:off x="5359329" y="0"/>
        <a:ext cx="817925" cy="1625600"/>
      </dsp:txXfrm>
    </dsp:sp>
    <dsp:sp modelId="{7391DC7C-4F25-4DAC-B3B8-1F9F83ED9BB3}">
      <dsp:nvSpPr>
        <dsp:cNvPr id="0" name=""/>
        <dsp:cNvSpPr/>
      </dsp:nvSpPr>
      <dsp:spPr>
        <a:xfrm>
          <a:off x="5565092"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cs typeface="+mn-cs"/>
              </a:defRPr>
            </a:lvl1pPr>
          </a:lstStyle>
          <a:p>
            <a:pPr>
              <a:defRPr/>
            </a:pPr>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cs typeface="+mn-cs"/>
              </a:defRPr>
            </a:lvl1pPr>
          </a:lstStyle>
          <a:p>
            <a:pPr>
              <a:defRPr/>
            </a:pPr>
            <a:endParaRPr lang="sv-SE"/>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cs typeface="+mn-cs"/>
              </a:defRPr>
            </a:lvl1pPr>
          </a:lstStyle>
          <a:p>
            <a:pPr>
              <a:defRPr/>
            </a:pPr>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cs typeface="+mn-cs"/>
              </a:defRPr>
            </a:lvl1pPr>
          </a:lstStyle>
          <a:p>
            <a:pPr>
              <a:defRPr/>
            </a:pPr>
            <a:fld id="{89F73570-4751-4E73-B6EE-E35E1355CB46}" type="slidenum">
              <a:rPr lang="sv-SE"/>
              <a:pPr>
                <a:defRPr/>
              </a:pPr>
              <a:t>‹#›</a:t>
            </a:fld>
            <a:endParaRPr lang="sv-SE"/>
          </a:p>
        </p:txBody>
      </p:sp>
    </p:spTree>
    <p:extLst>
      <p:ext uri="{BB962C8B-B14F-4D97-AF65-F5344CB8AC3E}">
        <p14:creationId xmlns:p14="http://schemas.microsoft.com/office/powerpoint/2010/main" val="3077588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p:cNvSpPr>
            <a:spLocks noGrp="1" noRot="1" noChangeAspect="1" noTextEdit="1"/>
          </p:cNvSpPr>
          <p:nvPr>
            <p:ph type="sldImg"/>
          </p:nvPr>
        </p:nvSpPr>
        <p:spPr>
          <a:xfrm>
            <a:off x="381000" y="685800"/>
            <a:ext cx="6096000" cy="3429000"/>
          </a:xfrm>
          <a:ln/>
        </p:spPr>
      </p:sp>
      <p:sp>
        <p:nvSpPr>
          <p:cNvPr id="4301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latin typeface="Times" pitchFamily="18" charset="0"/>
            </a:endParaRPr>
          </a:p>
        </p:txBody>
      </p:sp>
      <p:sp>
        <p:nvSpPr>
          <p:cNvPr id="39940" name="Platshållare för bild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fld id="{1B4BE7F6-996A-4B0A-8A14-0C8E8C618BB2}" type="slidenum">
              <a:rPr lang="sv-SE" altLang="sv-SE" sz="1200" smtClean="0"/>
              <a:pPr>
                <a:defRPr/>
              </a:pPr>
              <a:t>1</a:t>
            </a:fld>
            <a:endParaRPr lang="sv-SE" altLang="sv-S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US studien; Man jämförde knappt 4000 individer m cp diagnos men ingen smärt diagnos med 860 som fått en ny smärtdiagnos inom 1 år fr </a:t>
            </a:r>
            <a:r>
              <a:rPr lang="sv-SE" dirty="0" err="1"/>
              <a:t>cut</a:t>
            </a:r>
            <a:r>
              <a:rPr lang="sv-SE" dirty="0"/>
              <a:t> off och de som haft flera tidigare smärtdiagnoser- konsistens</a:t>
            </a:r>
            <a:r>
              <a:rPr lang="sv-SE" baseline="0" dirty="0"/>
              <a:t> pain 1300, man korrigerade för övriga utvecklingsrelaterade tillstånd tex NPF</a:t>
            </a:r>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17</a:t>
            </a:fld>
            <a:endParaRPr lang="sv-SE"/>
          </a:p>
        </p:txBody>
      </p:sp>
    </p:spTree>
    <p:extLst>
      <p:ext uri="{BB962C8B-B14F-4D97-AF65-F5344CB8AC3E}">
        <p14:creationId xmlns:p14="http://schemas.microsoft.com/office/powerpoint/2010/main" val="2097785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eaLnBrk="1" hangingPunct="1"/>
            <a:r>
              <a:rPr lang="sv-SE" altLang="sv-SE" dirty="0"/>
              <a:t>Class I </a:t>
            </a:r>
            <a:r>
              <a:rPr lang="sv-SE" altLang="sv-SE" dirty="0" err="1"/>
              <a:t>evidence</a:t>
            </a:r>
            <a:r>
              <a:rPr lang="sv-SE" altLang="sv-SE" dirty="0"/>
              <a:t> is </a:t>
            </a:r>
            <a:r>
              <a:rPr lang="sv-SE" altLang="sv-SE" dirty="0" err="1"/>
              <a:t>available</a:t>
            </a:r>
            <a:r>
              <a:rPr lang="sv-SE" altLang="sv-SE" dirty="0"/>
              <a:t> for the </a:t>
            </a:r>
            <a:r>
              <a:rPr lang="sv-SE" altLang="sv-SE" dirty="0" err="1"/>
              <a:t>treatment</a:t>
            </a:r>
            <a:r>
              <a:rPr lang="sv-SE" altLang="sv-SE" dirty="0"/>
              <a:t> </a:t>
            </a:r>
            <a:r>
              <a:rPr lang="sv-SE" altLang="sv-SE" dirty="0" err="1"/>
              <a:t>of</a:t>
            </a:r>
            <a:r>
              <a:rPr lang="sv-SE" altLang="sv-SE" dirty="0"/>
              <a:t> </a:t>
            </a:r>
            <a:r>
              <a:rPr lang="sv-SE" altLang="sv-SE" dirty="0" err="1"/>
              <a:t>chronic</a:t>
            </a:r>
            <a:r>
              <a:rPr lang="sv-SE" altLang="sv-SE" dirty="0"/>
              <a:t> </a:t>
            </a:r>
            <a:r>
              <a:rPr lang="sv-SE" altLang="sv-SE" dirty="0" err="1"/>
              <a:t>low</a:t>
            </a:r>
            <a:r>
              <a:rPr lang="sv-SE" altLang="sv-SE" dirty="0"/>
              <a:t> back pain, </a:t>
            </a:r>
            <a:r>
              <a:rPr lang="sv-SE" altLang="sv-SE" dirty="0" err="1"/>
              <a:t>piriformis</a:t>
            </a:r>
            <a:r>
              <a:rPr lang="sv-SE" altLang="sv-SE" dirty="0"/>
              <a:t> </a:t>
            </a:r>
            <a:r>
              <a:rPr lang="sv-SE" altLang="sv-SE" dirty="0" err="1"/>
              <a:t>syndrome</a:t>
            </a:r>
            <a:r>
              <a:rPr lang="sv-SE" altLang="sv-SE" dirty="0"/>
              <a:t>, </a:t>
            </a:r>
            <a:r>
              <a:rPr lang="sv-SE" altLang="sv-SE" dirty="0" err="1"/>
              <a:t>myofascial</a:t>
            </a:r>
            <a:r>
              <a:rPr lang="sv-SE" altLang="sv-SE" dirty="0"/>
              <a:t> pain, </a:t>
            </a:r>
            <a:r>
              <a:rPr lang="sv-SE" altLang="sv-SE" dirty="0" err="1"/>
              <a:t>facial</a:t>
            </a:r>
            <a:r>
              <a:rPr lang="sv-SE" altLang="sv-SE" dirty="0"/>
              <a:t> pain, </a:t>
            </a:r>
            <a:r>
              <a:rPr lang="sv-SE" altLang="sv-SE" dirty="0" err="1"/>
              <a:t>neuropathic</a:t>
            </a:r>
            <a:r>
              <a:rPr lang="sv-SE" altLang="sv-SE" dirty="0"/>
              <a:t> pain, </a:t>
            </a:r>
            <a:r>
              <a:rPr lang="sv-SE" altLang="sv-SE" dirty="0" err="1"/>
              <a:t>chronic</a:t>
            </a:r>
            <a:r>
              <a:rPr lang="sv-SE" altLang="sv-SE" dirty="0"/>
              <a:t> </a:t>
            </a:r>
            <a:r>
              <a:rPr lang="sv-SE" altLang="sv-SE" dirty="0" err="1"/>
              <a:t>migraine</a:t>
            </a:r>
            <a:r>
              <a:rPr lang="sv-SE" altLang="sv-SE" dirty="0"/>
              <a:t> and plantar </a:t>
            </a:r>
            <a:r>
              <a:rPr lang="sv-SE" altLang="sv-SE" dirty="0" err="1"/>
              <a:t>fasciitis</a:t>
            </a:r>
            <a:endParaRPr lang="sv-SE" altLang="sv-SE" dirty="0"/>
          </a:p>
          <a:p>
            <a:pPr eaLnBrk="1" hangingPunct="1"/>
            <a:endParaRPr lang="sv-SE" altLang="sv-SE" dirty="0"/>
          </a:p>
          <a:p>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20</a:t>
            </a:fld>
            <a:endParaRPr lang="sv-SE"/>
          </a:p>
        </p:txBody>
      </p:sp>
    </p:spTree>
    <p:extLst>
      <p:ext uri="{BB962C8B-B14F-4D97-AF65-F5344CB8AC3E}">
        <p14:creationId xmlns:p14="http://schemas.microsoft.com/office/powerpoint/2010/main" val="17365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21</a:t>
            </a:fld>
            <a:endParaRPr lang="sv-SE"/>
          </a:p>
        </p:txBody>
      </p:sp>
    </p:spTree>
    <p:extLst>
      <p:ext uri="{BB962C8B-B14F-4D97-AF65-F5344CB8AC3E}">
        <p14:creationId xmlns:p14="http://schemas.microsoft.com/office/powerpoint/2010/main" val="390190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Times"/>
                <a:ea typeface="+mn-ea"/>
                <a:cs typeface="+mn-cs"/>
              </a:rPr>
              <a:t>The study was an academically funded single-center, double-blind, parallel-group, randomized placebo-controlled trial</a:t>
            </a:r>
            <a:r>
              <a:rPr lang="sv-SE" sz="1200" kern="1200" dirty="0">
                <a:solidFill>
                  <a:schemeClr val="tx1"/>
                </a:solidFill>
                <a:effectLst/>
                <a:latin typeface="Times"/>
                <a:ea typeface="+mn-ea"/>
                <a:cs typeface="+mn-cs"/>
              </a:rPr>
              <a:t>. The intervention </a:t>
            </a:r>
            <a:r>
              <a:rPr lang="sv-SE" sz="1200" kern="1200" dirty="0" err="1">
                <a:solidFill>
                  <a:schemeClr val="tx1"/>
                </a:solidFill>
                <a:effectLst/>
                <a:latin typeface="Times"/>
                <a:ea typeface="+mn-ea"/>
                <a:cs typeface="+mn-cs"/>
              </a:rPr>
              <a:t>was</a:t>
            </a:r>
            <a:r>
              <a:rPr lang="sv-SE" sz="1200" kern="1200" dirty="0">
                <a:solidFill>
                  <a:schemeClr val="tx1"/>
                </a:solidFill>
                <a:effectLst/>
                <a:latin typeface="Times"/>
                <a:ea typeface="+mn-ea"/>
                <a:cs typeface="+mn-cs"/>
              </a:rPr>
              <a:t> a </a:t>
            </a:r>
            <a:r>
              <a:rPr lang="sv-SE" sz="1200" kern="1200" dirty="0" err="1">
                <a:solidFill>
                  <a:schemeClr val="tx1"/>
                </a:solidFill>
                <a:effectLst/>
                <a:latin typeface="Times"/>
                <a:ea typeface="+mn-ea"/>
                <a:cs typeface="+mn-cs"/>
              </a:rPr>
              <a:t>single</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cycle</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of</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injections</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with</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either</a:t>
            </a:r>
            <a:r>
              <a:rPr lang="sv-SE" sz="1200" kern="1200" dirty="0">
                <a:solidFill>
                  <a:schemeClr val="tx1"/>
                </a:solidFill>
                <a:effectLst/>
                <a:latin typeface="Times"/>
                <a:ea typeface="+mn-ea"/>
                <a:cs typeface="+mn-cs"/>
              </a:rPr>
              <a:t> Botulinum toxin-A or normosaline </a:t>
            </a:r>
            <a:r>
              <a:rPr lang="sv-SE" sz="1200" kern="1200" dirty="0" err="1">
                <a:solidFill>
                  <a:schemeClr val="tx1"/>
                </a:solidFill>
                <a:effectLst/>
                <a:latin typeface="Times"/>
                <a:ea typeface="+mn-ea"/>
                <a:cs typeface="+mn-cs"/>
              </a:rPr>
              <a:t>into</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spastic</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muscle</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with</a:t>
            </a:r>
            <a:r>
              <a:rPr lang="sv-SE" sz="1200" kern="1200" dirty="0">
                <a:solidFill>
                  <a:schemeClr val="tx1"/>
                </a:solidFill>
                <a:effectLst/>
                <a:latin typeface="Times"/>
                <a:ea typeface="+mn-ea"/>
                <a:cs typeface="+mn-cs"/>
              </a:rPr>
              <a:t> regional </a:t>
            </a:r>
            <a:r>
              <a:rPr lang="sv-SE" sz="1200" kern="1200" dirty="0" err="1">
                <a:solidFill>
                  <a:schemeClr val="tx1"/>
                </a:solidFill>
                <a:effectLst/>
                <a:latin typeface="Times"/>
                <a:ea typeface="+mn-ea"/>
                <a:cs typeface="+mn-cs"/>
              </a:rPr>
              <a:t>chronic</a:t>
            </a:r>
            <a:r>
              <a:rPr lang="sv-SE" sz="1200" kern="1200" dirty="0">
                <a:solidFill>
                  <a:schemeClr val="tx1"/>
                </a:solidFill>
                <a:effectLst/>
                <a:latin typeface="Times"/>
                <a:ea typeface="+mn-ea"/>
                <a:cs typeface="+mn-cs"/>
              </a:rPr>
              <a:t> pain. (Animera) The </a:t>
            </a:r>
            <a:r>
              <a:rPr lang="sv-SE" sz="1200" kern="1200" dirty="0" err="1">
                <a:solidFill>
                  <a:schemeClr val="tx1"/>
                </a:solidFill>
                <a:effectLst/>
                <a:latin typeface="Times"/>
                <a:ea typeface="+mn-ea"/>
                <a:cs typeface="+mn-cs"/>
              </a:rPr>
              <a:t>primary</a:t>
            </a:r>
            <a:r>
              <a:rPr lang="sv-SE" sz="1200" kern="1200" dirty="0">
                <a:solidFill>
                  <a:schemeClr val="tx1"/>
                </a:solidFill>
                <a:effectLst/>
                <a:latin typeface="Times"/>
                <a:ea typeface="+mn-ea"/>
                <a:cs typeface="+mn-cs"/>
              </a:rPr>
              <a:t> endpoint </a:t>
            </a:r>
            <a:r>
              <a:rPr lang="sv-SE" sz="1200" kern="1200" dirty="0" err="1">
                <a:solidFill>
                  <a:schemeClr val="tx1"/>
                </a:solidFill>
                <a:effectLst/>
                <a:latin typeface="Times"/>
                <a:ea typeface="+mn-ea"/>
                <a:cs typeface="+mn-cs"/>
              </a:rPr>
              <a:t>was</a:t>
            </a:r>
            <a:r>
              <a:rPr lang="sv-SE" sz="1200" kern="1200" dirty="0">
                <a:solidFill>
                  <a:schemeClr val="tx1"/>
                </a:solidFill>
                <a:effectLst/>
                <a:latin typeface="Times"/>
                <a:ea typeface="+mn-ea"/>
                <a:cs typeface="+mn-cs"/>
              </a:rPr>
              <a:t> at </a:t>
            </a:r>
            <a:r>
              <a:rPr lang="sv-SE" sz="1200" kern="1200" dirty="0" err="1">
                <a:solidFill>
                  <a:schemeClr val="tx1"/>
                </a:solidFill>
                <a:effectLst/>
                <a:latin typeface="Times"/>
                <a:ea typeface="+mn-ea"/>
                <a:cs typeface="+mn-cs"/>
              </a:rPr>
              <a:t>six</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weeks</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after</a:t>
            </a:r>
            <a:r>
              <a:rPr lang="sv-SE" sz="1200" kern="1200" dirty="0">
                <a:solidFill>
                  <a:schemeClr val="tx1"/>
                </a:solidFill>
                <a:effectLst/>
                <a:latin typeface="Times"/>
                <a:ea typeface="+mn-ea"/>
                <a:cs typeface="+mn-cs"/>
              </a:rPr>
              <a:t> </a:t>
            </a:r>
            <a:r>
              <a:rPr lang="sv-SE" sz="1200" kern="1200" dirty="0" err="1">
                <a:solidFill>
                  <a:schemeClr val="tx1"/>
                </a:solidFill>
                <a:effectLst/>
                <a:latin typeface="Times"/>
                <a:ea typeface="+mn-ea"/>
                <a:cs typeface="+mn-cs"/>
              </a:rPr>
              <a:t>treatment</a:t>
            </a:r>
            <a:r>
              <a:rPr lang="sv-SE" sz="1200" kern="1200" dirty="0">
                <a:solidFill>
                  <a:schemeClr val="tx1"/>
                </a:solidFill>
                <a:effectLst/>
                <a:latin typeface="Times"/>
                <a:ea typeface="+mn-ea"/>
                <a:cs typeface="+mn-cs"/>
              </a:rPr>
              <a:t>.</a:t>
            </a:r>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23</a:t>
            </a:fld>
            <a:endParaRPr lang="sv-SE"/>
          </a:p>
        </p:txBody>
      </p:sp>
    </p:spTree>
    <p:extLst>
      <p:ext uri="{BB962C8B-B14F-4D97-AF65-F5344CB8AC3E}">
        <p14:creationId xmlns:p14="http://schemas.microsoft.com/office/powerpoint/2010/main" val="303252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err="1"/>
              <a:t>When</a:t>
            </a:r>
            <a:r>
              <a:rPr lang="sv-SE" dirty="0"/>
              <a:t> the </a:t>
            </a:r>
            <a:r>
              <a:rPr lang="sv-SE" dirty="0" err="1"/>
              <a:t>study</a:t>
            </a:r>
            <a:r>
              <a:rPr lang="sv-SE" dirty="0"/>
              <a:t> </a:t>
            </a:r>
            <a:r>
              <a:rPr lang="sv-SE" dirty="0" err="1"/>
              <a:t>was</a:t>
            </a:r>
            <a:r>
              <a:rPr lang="sv-SE" dirty="0"/>
              <a:t> </a:t>
            </a:r>
            <a:r>
              <a:rPr lang="sv-SE" dirty="0" err="1"/>
              <a:t>terminated</a:t>
            </a:r>
            <a:r>
              <a:rPr lang="sv-SE" dirty="0"/>
              <a:t> for </a:t>
            </a:r>
            <a:r>
              <a:rPr lang="sv-SE" dirty="0" err="1"/>
              <a:t>futility</a:t>
            </a:r>
            <a:r>
              <a:rPr lang="sv-SE" dirty="0"/>
              <a:t>, the </a:t>
            </a:r>
            <a:r>
              <a:rPr lang="sv-SE" dirty="0" err="1"/>
              <a:t>primary</a:t>
            </a:r>
            <a:r>
              <a:rPr lang="sv-SE" dirty="0"/>
              <a:t> </a:t>
            </a:r>
            <a:r>
              <a:rPr lang="sv-SE" dirty="0" err="1"/>
              <a:t>outcome</a:t>
            </a:r>
            <a:r>
              <a:rPr lang="sv-SE" dirty="0"/>
              <a:t> </a:t>
            </a:r>
            <a:r>
              <a:rPr lang="sv-SE" dirty="0" err="1"/>
              <a:t>of</a:t>
            </a:r>
            <a:r>
              <a:rPr lang="sv-SE" dirty="0"/>
              <a:t> pain </a:t>
            </a:r>
            <a:r>
              <a:rPr lang="sv-SE" dirty="0" err="1"/>
              <a:t>intensity</a:t>
            </a:r>
            <a:r>
              <a:rPr lang="sv-SE" dirty="0"/>
              <a:t> </a:t>
            </a:r>
            <a:r>
              <a:rPr lang="sv-SE" dirty="0" err="1"/>
              <a:t>showed</a:t>
            </a:r>
            <a:r>
              <a:rPr lang="sv-SE" dirty="0"/>
              <a:t> </a:t>
            </a:r>
            <a:r>
              <a:rPr lang="sv-SE" dirty="0" err="1"/>
              <a:t>that</a:t>
            </a:r>
            <a:r>
              <a:rPr lang="sv-SE" dirty="0"/>
              <a:t> the proportion </a:t>
            </a:r>
            <a:r>
              <a:rPr lang="sv-SE" dirty="0" err="1"/>
              <a:t>of</a:t>
            </a:r>
            <a:r>
              <a:rPr lang="sv-SE" dirty="0"/>
              <a:t> </a:t>
            </a:r>
            <a:r>
              <a:rPr lang="sv-SE" dirty="0" err="1"/>
              <a:t>treatment</a:t>
            </a:r>
            <a:r>
              <a:rPr lang="sv-SE" dirty="0"/>
              <a:t> </a:t>
            </a:r>
            <a:r>
              <a:rPr lang="sv-SE" dirty="0" err="1"/>
              <a:t>responders</a:t>
            </a:r>
            <a:r>
              <a:rPr lang="sv-SE" dirty="0"/>
              <a:t>, </a:t>
            </a:r>
            <a:r>
              <a:rPr lang="sv-SE" dirty="0" err="1"/>
              <a:t>meaning</a:t>
            </a:r>
            <a:r>
              <a:rPr lang="sv-SE" dirty="0"/>
              <a:t> </a:t>
            </a:r>
            <a:r>
              <a:rPr lang="sv-SE" dirty="0" err="1"/>
              <a:t>participants</a:t>
            </a:r>
            <a:r>
              <a:rPr lang="sv-SE" dirty="0"/>
              <a:t> </a:t>
            </a:r>
            <a:r>
              <a:rPr lang="sv-SE" dirty="0" err="1"/>
              <a:t>whose</a:t>
            </a:r>
            <a:r>
              <a:rPr lang="sv-SE" dirty="0"/>
              <a:t> pain </a:t>
            </a:r>
            <a:r>
              <a:rPr lang="sv-SE" dirty="0" err="1"/>
              <a:t>decreased</a:t>
            </a:r>
            <a:r>
              <a:rPr lang="sv-SE" dirty="0"/>
              <a:t> by at </a:t>
            </a:r>
            <a:r>
              <a:rPr lang="sv-SE" dirty="0" err="1"/>
              <a:t>least</a:t>
            </a:r>
            <a:r>
              <a:rPr lang="sv-SE" dirty="0"/>
              <a:t> 2 on the NRS, and non-</a:t>
            </a:r>
            <a:r>
              <a:rPr lang="sv-SE" dirty="0" err="1"/>
              <a:t>responders</a:t>
            </a:r>
            <a:r>
              <a:rPr lang="sv-SE" dirty="0"/>
              <a:t> in the botulinum toxin </a:t>
            </a:r>
            <a:r>
              <a:rPr lang="sv-SE" dirty="0" err="1"/>
              <a:t>group</a:t>
            </a:r>
            <a:r>
              <a:rPr lang="sv-SE" dirty="0"/>
              <a:t> </a:t>
            </a:r>
            <a:r>
              <a:rPr lang="sv-SE" dirty="0" err="1"/>
              <a:t>were</a:t>
            </a:r>
            <a:r>
              <a:rPr lang="sv-SE" dirty="0"/>
              <a:t> </a:t>
            </a:r>
            <a:r>
              <a:rPr lang="sv-SE" dirty="0" err="1"/>
              <a:t>equal</a:t>
            </a:r>
            <a:r>
              <a:rPr lang="sv-SE" dirty="0"/>
              <a:t> and, </a:t>
            </a:r>
            <a:r>
              <a:rPr lang="sv-SE" dirty="0" err="1"/>
              <a:t>actually</a:t>
            </a:r>
            <a:r>
              <a:rPr lang="sv-SE" dirty="0"/>
              <a:t>, </a:t>
            </a:r>
            <a:r>
              <a:rPr lang="sv-SE" dirty="0" err="1"/>
              <a:t>that</a:t>
            </a:r>
            <a:r>
              <a:rPr lang="sv-SE" dirty="0"/>
              <a:t> </a:t>
            </a:r>
            <a:r>
              <a:rPr lang="sv-SE" dirty="0" err="1"/>
              <a:t>there</a:t>
            </a:r>
            <a:r>
              <a:rPr lang="sv-SE" dirty="0"/>
              <a:t> </a:t>
            </a:r>
            <a:r>
              <a:rPr lang="sv-SE" dirty="0" err="1"/>
              <a:t>were</a:t>
            </a:r>
            <a:r>
              <a:rPr lang="sv-SE" dirty="0"/>
              <a:t> </a:t>
            </a:r>
            <a:r>
              <a:rPr lang="sv-SE" dirty="0" err="1"/>
              <a:t>more</a:t>
            </a:r>
            <a:r>
              <a:rPr lang="sv-SE" dirty="0"/>
              <a:t> </a:t>
            </a:r>
            <a:r>
              <a:rPr lang="sv-SE" dirty="0" err="1"/>
              <a:t>responders</a:t>
            </a:r>
            <a:r>
              <a:rPr lang="sv-SE" dirty="0"/>
              <a:t> in the placebo-</a:t>
            </a:r>
            <a:r>
              <a:rPr lang="sv-SE" dirty="0" err="1"/>
              <a:t>group</a:t>
            </a:r>
            <a:r>
              <a:rPr lang="sv-SE" dirty="0"/>
              <a:t>. </a:t>
            </a:r>
            <a:r>
              <a:rPr lang="sv-SE" dirty="0" err="1"/>
              <a:t>This</a:t>
            </a:r>
            <a:r>
              <a:rPr lang="sv-SE" dirty="0"/>
              <a:t> is the </a:t>
            </a:r>
            <a:r>
              <a:rPr lang="sv-SE" dirty="0" err="1"/>
              <a:t>reason</a:t>
            </a:r>
            <a:r>
              <a:rPr lang="sv-SE" dirty="0"/>
              <a:t> for the </a:t>
            </a:r>
            <a:r>
              <a:rPr lang="sv-SE" dirty="0" err="1"/>
              <a:t>early</a:t>
            </a:r>
            <a:r>
              <a:rPr lang="sv-SE" dirty="0"/>
              <a:t> termination </a:t>
            </a:r>
            <a:r>
              <a:rPr lang="sv-SE" dirty="0" err="1"/>
              <a:t>of</a:t>
            </a:r>
            <a:r>
              <a:rPr lang="sv-SE" dirty="0"/>
              <a:t> the </a:t>
            </a:r>
            <a:r>
              <a:rPr lang="sv-SE" dirty="0" err="1"/>
              <a:t>study</a:t>
            </a:r>
            <a:r>
              <a:rPr lang="sv-SE" dirty="0"/>
              <a:t>. </a:t>
            </a:r>
          </a:p>
          <a:p>
            <a:endParaRPr lang="sv-SE" dirty="0"/>
          </a:p>
          <a:p>
            <a:r>
              <a:rPr lang="sv-SE" dirty="0"/>
              <a:t>The </a:t>
            </a:r>
            <a:r>
              <a:rPr lang="sv-SE" dirty="0" err="1"/>
              <a:t>secondary</a:t>
            </a:r>
            <a:r>
              <a:rPr lang="sv-SE" dirty="0"/>
              <a:t> </a:t>
            </a:r>
            <a:r>
              <a:rPr lang="sv-SE" dirty="0" err="1"/>
              <a:t>outcome</a:t>
            </a:r>
            <a:r>
              <a:rPr lang="sv-SE" dirty="0"/>
              <a:t> </a:t>
            </a:r>
            <a:r>
              <a:rPr lang="sv-SE" dirty="0" err="1"/>
              <a:t>of</a:t>
            </a:r>
            <a:r>
              <a:rPr lang="sv-SE" dirty="0"/>
              <a:t> </a:t>
            </a:r>
            <a:r>
              <a:rPr lang="sv-SE" dirty="0" err="1"/>
              <a:t>parallel</a:t>
            </a:r>
            <a:r>
              <a:rPr lang="sv-SE" dirty="0"/>
              <a:t> </a:t>
            </a:r>
            <a:r>
              <a:rPr lang="sv-SE" dirty="0" err="1"/>
              <a:t>analgesic</a:t>
            </a:r>
            <a:r>
              <a:rPr lang="sv-SE" dirty="0"/>
              <a:t> </a:t>
            </a:r>
            <a:r>
              <a:rPr lang="sv-SE" dirty="0" err="1"/>
              <a:t>use</a:t>
            </a:r>
            <a:r>
              <a:rPr lang="sv-SE" dirty="0"/>
              <a:t> </a:t>
            </a:r>
            <a:r>
              <a:rPr lang="sv-SE" dirty="0" err="1"/>
              <a:t>showed</a:t>
            </a:r>
            <a:r>
              <a:rPr lang="sv-SE" dirty="0"/>
              <a:t> a </a:t>
            </a:r>
            <a:r>
              <a:rPr lang="sv-SE" dirty="0" err="1"/>
              <a:t>graphical</a:t>
            </a:r>
            <a:r>
              <a:rPr lang="sv-SE" dirty="0"/>
              <a:t> trend </a:t>
            </a:r>
            <a:r>
              <a:rPr lang="sv-SE" dirty="0" err="1"/>
              <a:t>that</a:t>
            </a:r>
            <a:r>
              <a:rPr lang="sv-SE" dirty="0"/>
              <a:t> less </a:t>
            </a:r>
            <a:r>
              <a:rPr lang="sv-SE" dirty="0" err="1"/>
              <a:t>analgesics</a:t>
            </a:r>
            <a:r>
              <a:rPr lang="sv-SE" dirty="0"/>
              <a:t> </a:t>
            </a:r>
            <a:r>
              <a:rPr lang="sv-SE" dirty="0" err="1"/>
              <a:t>were</a:t>
            </a:r>
            <a:r>
              <a:rPr lang="sv-SE" dirty="0"/>
              <a:t> </a:t>
            </a:r>
            <a:r>
              <a:rPr lang="sv-SE" dirty="0" err="1"/>
              <a:t>used</a:t>
            </a:r>
            <a:r>
              <a:rPr lang="sv-SE" dirty="0"/>
              <a:t> in the botulinum toxin </a:t>
            </a:r>
            <a:r>
              <a:rPr lang="sv-SE" dirty="0" err="1"/>
              <a:t>group</a:t>
            </a:r>
            <a:r>
              <a:rPr lang="sv-SE" dirty="0"/>
              <a:t>.</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26</a:t>
            </a:fld>
            <a:endParaRPr lang="sv-SE"/>
          </a:p>
        </p:txBody>
      </p:sp>
    </p:spTree>
    <p:extLst>
      <p:ext uri="{BB962C8B-B14F-4D97-AF65-F5344CB8AC3E}">
        <p14:creationId xmlns:p14="http://schemas.microsoft.com/office/powerpoint/2010/main" val="427568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In </a:t>
            </a:r>
            <a:r>
              <a:rPr lang="sv-SE" dirty="0" err="1"/>
              <a:t>exploratory</a:t>
            </a:r>
            <a:r>
              <a:rPr lang="sv-SE" dirty="0"/>
              <a:t> </a:t>
            </a:r>
            <a:r>
              <a:rPr lang="sv-SE" dirty="0" err="1"/>
              <a:t>analysis</a:t>
            </a:r>
            <a:r>
              <a:rPr lang="sv-SE" dirty="0"/>
              <a:t>, the </a:t>
            </a:r>
            <a:r>
              <a:rPr lang="sv-SE" dirty="0" err="1"/>
              <a:t>active</a:t>
            </a:r>
            <a:r>
              <a:rPr lang="sv-SE" dirty="0"/>
              <a:t> </a:t>
            </a:r>
            <a:r>
              <a:rPr lang="sv-SE" dirty="0" err="1"/>
              <a:t>treatment</a:t>
            </a:r>
            <a:r>
              <a:rPr lang="sv-SE" dirty="0"/>
              <a:t> </a:t>
            </a:r>
            <a:r>
              <a:rPr lang="sv-SE" dirty="0" err="1"/>
              <a:t>group</a:t>
            </a:r>
            <a:r>
              <a:rPr lang="sv-SE" dirty="0"/>
              <a:t> </a:t>
            </a:r>
            <a:r>
              <a:rPr lang="sv-SE" dirty="0" err="1"/>
              <a:t>mean</a:t>
            </a:r>
            <a:r>
              <a:rPr lang="sv-SE" dirty="0"/>
              <a:t> pain </a:t>
            </a:r>
            <a:r>
              <a:rPr lang="sv-SE" dirty="0" err="1"/>
              <a:t>intensity</a:t>
            </a:r>
            <a:r>
              <a:rPr lang="sv-SE" dirty="0"/>
              <a:t> </a:t>
            </a:r>
            <a:r>
              <a:rPr lang="sv-SE" dirty="0" err="1"/>
              <a:t>showed</a:t>
            </a:r>
            <a:r>
              <a:rPr lang="sv-SE" dirty="0"/>
              <a:t> a </a:t>
            </a:r>
            <a:r>
              <a:rPr lang="sv-SE" dirty="0" err="1"/>
              <a:t>decreasing</a:t>
            </a:r>
            <a:r>
              <a:rPr lang="sv-SE" dirty="0"/>
              <a:t> trend at the last </a:t>
            </a:r>
            <a:r>
              <a:rPr lang="sv-SE" dirty="0" err="1"/>
              <a:t>follow-up</a:t>
            </a:r>
            <a:r>
              <a:rPr lang="sv-SE" dirty="0"/>
              <a:t>, </a:t>
            </a:r>
            <a:r>
              <a:rPr lang="sv-SE" dirty="0" err="1"/>
              <a:t>while</a:t>
            </a:r>
            <a:r>
              <a:rPr lang="sv-SE" dirty="0"/>
              <a:t> in the placebo </a:t>
            </a:r>
            <a:r>
              <a:rPr lang="sv-SE" dirty="0" err="1"/>
              <a:t>group</a:t>
            </a:r>
            <a:r>
              <a:rPr lang="sv-SE" dirty="0"/>
              <a:t> </a:t>
            </a:r>
            <a:r>
              <a:rPr lang="sv-SE" dirty="0" err="1"/>
              <a:t>mean</a:t>
            </a:r>
            <a:r>
              <a:rPr lang="sv-SE" dirty="0"/>
              <a:t> pain </a:t>
            </a:r>
            <a:r>
              <a:rPr lang="sv-SE" dirty="0" err="1"/>
              <a:t>intensity</a:t>
            </a:r>
            <a:r>
              <a:rPr lang="sv-SE" dirty="0"/>
              <a:t> </a:t>
            </a:r>
            <a:r>
              <a:rPr lang="sv-SE" dirty="0" err="1"/>
              <a:t>returned</a:t>
            </a:r>
            <a:r>
              <a:rPr lang="sv-SE" dirty="0"/>
              <a:t> to </a:t>
            </a:r>
            <a:r>
              <a:rPr lang="sv-SE" dirty="0" err="1"/>
              <a:t>baseline</a:t>
            </a:r>
            <a:r>
              <a:rPr lang="sv-SE" dirty="0"/>
              <a:t>. </a:t>
            </a:r>
          </a:p>
          <a:p>
            <a:endParaRPr lang="sv-SE" dirty="0"/>
          </a:p>
          <a:p>
            <a:r>
              <a:rPr lang="sv-SE" dirty="0"/>
              <a:t>(Peka på </a:t>
            </a:r>
            <a:r>
              <a:rPr lang="sv-SE" dirty="0" err="1"/>
              <a:t>primary</a:t>
            </a:r>
            <a:r>
              <a:rPr lang="sv-SE" dirty="0"/>
              <a:t> endpoint och last </a:t>
            </a:r>
            <a:r>
              <a:rPr lang="sv-SE" dirty="0" err="1"/>
              <a:t>follow-up</a:t>
            </a:r>
            <a:r>
              <a:rPr lang="sv-SE" dirty="0"/>
              <a:t>)</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27</a:t>
            </a:fld>
            <a:endParaRPr lang="sv-SE"/>
          </a:p>
        </p:txBody>
      </p:sp>
    </p:spTree>
    <p:extLst>
      <p:ext uri="{BB962C8B-B14F-4D97-AF65-F5344CB8AC3E}">
        <p14:creationId xmlns:p14="http://schemas.microsoft.com/office/powerpoint/2010/main" val="394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The </a:t>
            </a:r>
            <a:r>
              <a:rPr lang="sv-SE" dirty="0" err="1"/>
              <a:t>conclusions</a:t>
            </a:r>
            <a:r>
              <a:rPr lang="sv-SE" dirty="0"/>
              <a:t> </a:t>
            </a:r>
            <a:r>
              <a:rPr lang="sv-SE" dirty="0" err="1"/>
              <a:t>drawn</a:t>
            </a:r>
            <a:r>
              <a:rPr lang="sv-SE" dirty="0"/>
              <a:t> from Paper IV </a:t>
            </a:r>
            <a:r>
              <a:rPr lang="sv-SE" dirty="0" err="1"/>
              <a:t>were</a:t>
            </a:r>
            <a:r>
              <a:rPr lang="sv-SE" dirty="0"/>
              <a:t> </a:t>
            </a:r>
            <a:r>
              <a:rPr lang="sv-SE" dirty="0" err="1"/>
              <a:t>that</a:t>
            </a:r>
            <a:r>
              <a:rPr lang="sv-SE" dirty="0"/>
              <a:t> </a:t>
            </a:r>
            <a:r>
              <a:rPr lang="en-US" sz="1200" dirty="0"/>
              <a:t>Botulinum toxin-A was not superior to placebo in reducing chronic muscle-related pain in adults with spastic CP at six weeks after treatment. Further trials of longer duration are however warranted, as the botulinum toxin group displayed a trend of continuous pain reduction at the last follow-up not seen in the placebo group. This study should be useful in the design of trials on pain in CP.</a:t>
            </a:r>
          </a:p>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30</a:t>
            </a:fld>
            <a:endParaRPr lang="sv-SE"/>
          </a:p>
        </p:txBody>
      </p:sp>
    </p:spTree>
    <p:extLst>
      <p:ext uri="{BB962C8B-B14F-4D97-AF65-F5344CB8AC3E}">
        <p14:creationId xmlns:p14="http://schemas.microsoft.com/office/powerpoint/2010/main" val="349092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xfrm>
            <a:off x="381000" y="685800"/>
            <a:ext cx="6096000" cy="3429000"/>
          </a:xfrm>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dirty="0"/>
              <a:t>50 vuxna ~40 år m CP jfr med normativa data</a:t>
            </a:r>
            <a:endParaRPr lang="en-US" sz="1200" b="1" dirty="0"/>
          </a:p>
          <a:p>
            <a:endParaRPr lang="en-US" altLang="sv-SE" dirty="0">
              <a:latin typeface="Times" pitchFamily="18" charset="0"/>
            </a:endParaRPr>
          </a:p>
        </p:txBody>
      </p:sp>
      <p:sp>
        <p:nvSpPr>
          <p:cNvPr id="48132" name="Platshållare för bild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fld id="{E26AFDA6-56DD-4A2D-8D8C-9A27DAB4779D}" type="slidenum">
              <a:rPr lang="sv-SE" altLang="sv-SE" sz="1200" smtClean="0"/>
              <a:pPr>
                <a:defRPr/>
              </a:pPr>
              <a:t>31</a:t>
            </a:fld>
            <a:endParaRPr lang="sv-SE" altLang="sv-S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a:xfrm>
            <a:off x="381000" y="685800"/>
            <a:ext cx="6096000" cy="3429000"/>
          </a:xfrm>
          <a:ln/>
        </p:spPr>
      </p:sp>
      <p:sp>
        <p:nvSpPr>
          <p:cNvPr id="5017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latin typeface="Times" panose="02020603050405020304" pitchFamily="18" charset="0"/>
            </a:endParaRPr>
          </a:p>
        </p:txBody>
      </p:sp>
      <p:sp>
        <p:nvSpPr>
          <p:cNvPr id="5018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3937554-84AF-4B0A-9BDC-C33D7A25BCE5}" type="slidenum">
              <a:rPr lang="sv-SE" altLang="sv-SE" smtClean="0"/>
              <a:pPr>
                <a:spcBef>
                  <a:spcPct val="0"/>
                </a:spcBef>
              </a:pPr>
              <a:t>34</a:t>
            </a:fld>
            <a:endParaRPr lang="sv-SE" altLang="sv-SE"/>
          </a:p>
        </p:txBody>
      </p:sp>
    </p:spTree>
    <p:extLst>
      <p:ext uri="{BB962C8B-B14F-4D97-AF65-F5344CB8AC3E}">
        <p14:creationId xmlns:p14="http://schemas.microsoft.com/office/powerpoint/2010/main" val="158108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Trots att det är en subjektiv upplevelse är de flesta säkra på vad som menas med smärta och individen vet och kan formulera när något är smärtsamt</a:t>
            </a:r>
          </a:p>
          <a:p>
            <a:r>
              <a:rPr lang="sv-SE" sz="1200" kern="1200" dirty="0">
                <a:solidFill>
                  <a:schemeClr val="tx1"/>
                </a:solidFill>
                <a:effectLst/>
                <a:latin typeface="Times" charset="0"/>
                <a:ea typeface="+mn-ea"/>
                <a:cs typeface="+mn-cs"/>
              </a:rPr>
              <a:t>Denna definition innebär att smärta är det </a:t>
            </a:r>
            <a:br>
              <a:rPr lang="sv-SE" dirty="0"/>
            </a:br>
            <a:r>
              <a:rPr lang="sv-SE" sz="1200" kern="1200" dirty="0">
                <a:solidFill>
                  <a:schemeClr val="tx1"/>
                </a:solidFill>
                <a:effectLst/>
                <a:latin typeface="Times" charset="0"/>
                <a:ea typeface="+mn-ea"/>
                <a:cs typeface="+mn-cs"/>
              </a:rPr>
              <a:t>som personen ifråga uppger att det är, och smärta existerar när personen uppger att den existerar; </a:t>
            </a:r>
            <a:br>
              <a:rPr lang="sv-SE" dirty="0"/>
            </a:br>
            <a:r>
              <a:rPr lang="sv-SE" sz="1200" kern="1200" dirty="0">
                <a:solidFill>
                  <a:schemeClr val="tx1"/>
                </a:solidFill>
                <a:effectLst/>
                <a:latin typeface="Times" charset="0"/>
                <a:ea typeface="+mn-ea"/>
                <a:cs typeface="+mn-cs"/>
              </a:rPr>
              <a:t>den är subjektiv. Definitionen understryker också att smärtan tolkas känslomässigt i hjärnan varje </a:t>
            </a:r>
            <a:br>
              <a:rPr lang="sv-SE" dirty="0"/>
            </a:br>
            <a:r>
              <a:rPr lang="sv-SE" sz="1200" kern="1200" dirty="0">
                <a:solidFill>
                  <a:schemeClr val="tx1"/>
                </a:solidFill>
                <a:effectLst/>
                <a:latin typeface="Times" charset="0"/>
                <a:ea typeface="+mn-ea"/>
                <a:cs typeface="+mn-cs"/>
              </a:rPr>
              <a:t>gång man har ont, utifrån tidigare erfarenheter och förväntningar.</a:t>
            </a:r>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2</a:t>
            </a:fld>
            <a:endParaRPr lang="sv-SE"/>
          </a:p>
        </p:txBody>
      </p:sp>
    </p:spTree>
    <p:extLst>
      <p:ext uri="{BB962C8B-B14F-4D97-AF65-F5344CB8AC3E}">
        <p14:creationId xmlns:p14="http://schemas.microsoft.com/office/powerpoint/2010/main" val="130185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Times" charset="0"/>
                <a:ea typeface="+mn-ea"/>
                <a:cs typeface="+mn-cs"/>
              </a:rPr>
              <a:t>Patienten graderar sin smärta längs en 10 cm lång, vertikal eller horisontell, linje genom att </a:t>
            </a:r>
            <a:br>
              <a:rPr lang="sv-SE" dirty="0"/>
            </a:br>
            <a:r>
              <a:rPr lang="sv-SE" sz="1200" kern="1200" dirty="0">
                <a:solidFill>
                  <a:schemeClr val="tx1"/>
                </a:solidFill>
                <a:effectLst/>
                <a:latin typeface="Times" charset="0"/>
                <a:ea typeface="+mn-ea"/>
                <a:cs typeface="+mn-cs"/>
              </a:rPr>
              <a:t>med hjälp av en markör ställa in aktuell smärtintensitet mellan 0 (ingen smärta) och 10 (värsta </a:t>
            </a:r>
            <a:br>
              <a:rPr lang="sv-SE" dirty="0"/>
            </a:br>
            <a:r>
              <a:rPr lang="sv-SE" sz="1200" kern="1200" dirty="0">
                <a:solidFill>
                  <a:schemeClr val="tx1"/>
                </a:solidFill>
                <a:effectLst/>
                <a:latin typeface="Times" charset="0"/>
                <a:ea typeface="+mn-ea"/>
                <a:cs typeface="+mn-cs"/>
              </a:rPr>
              <a:t>tänkbara smärta). </a:t>
            </a:r>
          </a:p>
          <a:p>
            <a:r>
              <a:rPr lang="sv-SE" sz="1200" kern="1200" dirty="0">
                <a:solidFill>
                  <a:schemeClr val="tx1"/>
                </a:solidFill>
                <a:effectLst/>
                <a:latin typeface="Times" charset="0"/>
                <a:ea typeface="+mn-ea"/>
                <a:cs typeface="+mn-cs"/>
              </a:rPr>
              <a:t>Med ett multidimensionellt instrument skildras en mer samlad bild av de </a:t>
            </a:r>
            <a:br>
              <a:rPr lang="sv-SE" dirty="0"/>
            </a:br>
            <a:r>
              <a:rPr lang="sv-SE" sz="1200" kern="1200" dirty="0">
                <a:solidFill>
                  <a:schemeClr val="tx1"/>
                </a:solidFill>
                <a:effectLst/>
                <a:latin typeface="Times" charset="0"/>
                <a:ea typeface="+mn-ea"/>
                <a:cs typeface="+mn-cs"/>
              </a:rPr>
              <a:t>olika dimensionerna och individens upplevelse av att leva </a:t>
            </a:r>
            <a:br>
              <a:rPr lang="sv-SE" dirty="0"/>
            </a:br>
            <a:r>
              <a:rPr lang="sv-SE" sz="1200" kern="1200" dirty="0">
                <a:solidFill>
                  <a:schemeClr val="tx1"/>
                </a:solidFill>
                <a:effectLst/>
                <a:latin typeface="Times" charset="0"/>
                <a:ea typeface="+mn-ea"/>
                <a:cs typeface="+mn-cs"/>
              </a:rPr>
              <a:t>med långvarig smärta.</a:t>
            </a:r>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4</a:t>
            </a:fld>
            <a:endParaRPr lang="sv-SE"/>
          </a:p>
        </p:txBody>
      </p:sp>
    </p:spTree>
    <p:extLst>
      <p:ext uri="{BB962C8B-B14F-4D97-AF65-F5344CB8AC3E}">
        <p14:creationId xmlns:p14="http://schemas.microsoft.com/office/powerpoint/2010/main" val="409500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I vårt klientel märkte vi att många inte skattade smärta så högt </a:t>
            </a:r>
            <a:r>
              <a:rPr lang="sv-SE" dirty="0" err="1"/>
              <a:t>trol</a:t>
            </a:r>
            <a:r>
              <a:rPr lang="sv-SE" dirty="0"/>
              <a:t> </a:t>
            </a:r>
            <a:r>
              <a:rPr lang="sv-SE" dirty="0" err="1"/>
              <a:t>pga</a:t>
            </a:r>
            <a:r>
              <a:rPr lang="sv-SE" dirty="0"/>
              <a:t> att de haft smärta länge och var </a:t>
            </a:r>
            <a:r>
              <a:rPr lang="sv-SE" dirty="0" err="1"/>
              <a:t>habituerade</a:t>
            </a:r>
            <a:r>
              <a:rPr lang="sv-SE" dirty="0"/>
              <a:t>. Men när de smärtlindrades sa en del anekdotiskt att de inte förstod hur ont de haft innan smärtlindringen.</a:t>
            </a:r>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5</a:t>
            </a:fld>
            <a:endParaRPr lang="sv-SE"/>
          </a:p>
        </p:txBody>
      </p:sp>
    </p:spTree>
    <p:extLst>
      <p:ext uri="{BB962C8B-B14F-4D97-AF65-F5344CB8AC3E}">
        <p14:creationId xmlns:p14="http://schemas.microsoft.com/office/powerpoint/2010/main" val="261487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Mellan 1830-1861 genomför John </a:t>
            </a:r>
            <a:r>
              <a:rPr lang="sv-SE" dirty="0" err="1"/>
              <a:t>little</a:t>
            </a:r>
            <a:r>
              <a:rPr lang="sv-SE" dirty="0"/>
              <a:t> en rad studier med syfte att klargöra</a:t>
            </a:r>
            <a:r>
              <a:rPr lang="sv-SE" baseline="0" dirty="0"/>
              <a:t> orsaken till och behandlingen av CP. Han presenterar också den första definitionen</a:t>
            </a:r>
          </a:p>
          <a:p>
            <a:endParaRPr lang="sv-SE" baseline="0" dirty="0"/>
          </a:p>
          <a:p>
            <a:r>
              <a:rPr lang="sv-SE" baseline="0" dirty="0"/>
              <a:t>Reflex seklerna utgör en mellan period som karakteriseras av en rad olika metoder som syftade till att via inhibering av primitiv eller neonatal reflexer och strävan att återskapa en normal kronologisk neurologisk motorisk utveckling erhålla förbättrad motorik. Vojta </a:t>
            </a:r>
            <a:r>
              <a:rPr lang="sv-SE" baseline="0" dirty="0" err="1"/>
              <a:t>petö</a:t>
            </a:r>
            <a:r>
              <a:rPr lang="sv-SE" baseline="0" dirty="0"/>
              <a:t>, </a:t>
            </a:r>
            <a:r>
              <a:rPr lang="sv-SE" baseline="0" dirty="0" err="1"/>
              <a:t>bobath</a:t>
            </a:r>
            <a:r>
              <a:rPr lang="sv-SE" baseline="0" dirty="0"/>
              <a:t> , varav många fortfarande används också inom länder med hög utbildningsnivå.</a:t>
            </a:r>
            <a:endParaRPr lang="sv-SE"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7</a:t>
            </a:fld>
            <a:endParaRPr lang="sv-SE"/>
          </a:p>
        </p:txBody>
      </p:sp>
    </p:spTree>
    <p:extLst>
      <p:ext uri="{BB962C8B-B14F-4D97-AF65-F5344CB8AC3E}">
        <p14:creationId xmlns:p14="http://schemas.microsoft.com/office/powerpoint/2010/main" val="197040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p:cNvSpPr>
            <a:spLocks noGrp="1" noRot="1" noChangeAspect="1" noTextEdit="1"/>
          </p:cNvSpPr>
          <p:nvPr>
            <p:ph type="sldImg"/>
          </p:nvPr>
        </p:nvSpPr>
        <p:spPr>
          <a:xfrm>
            <a:off x="381000" y="685800"/>
            <a:ext cx="6096000" cy="3429000"/>
          </a:xfrm>
          <a:ln/>
        </p:spPr>
      </p:sp>
      <p:sp>
        <p:nvSpPr>
          <p:cNvPr id="4608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v-SE">
                <a:latin typeface="Times" pitchFamily="18" charset="0"/>
              </a:rPr>
              <a:t>The first prevalence paper from 1997 and women only the second 1999 ! Quite astonishing</a:t>
            </a:r>
          </a:p>
        </p:txBody>
      </p:sp>
      <p:sp>
        <p:nvSpPr>
          <p:cNvPr id="43012" name="Platshållare för bild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fld id="{AA5E5736-A473-4A6F-A08C-9EF2DCBAFB29}" type="slidenum">
              <a:rPr lang="sv-SE" altLang="sv-SE" sz="1200" smtClean="0"/>
              <a:pPr>
                <a:defRPr/>
              </a:pPr>
              <a:t>10</a:t>
            </a:fld>
            <a:endParaRPr lang="sv-SE" altLang="sv-S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I den SÖ ingick 0 = no pain och 1= </a:t>
            </a:r>
            <a:r>
              <a:rPr lang="sv-SE" dirty="0" err="1"/>
              <a:t>current</a:t>
            </a:r>
            <a:r>
              <a:rPr lang="sv-SE" dirty="0"/>
              <a:t>, senaste</a:t>
            </a:r>
            <a:r>
              <a:rPr lang="sv-SE" baseline="0" dirty="0"/>
              <a:t> 4 veckorna eller upp till 3 månader eller längre. I individuella studier var prevalensen 38-89%</a:t>
            </a:r>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11</a:t>
            </a:fld>
            <a:endParaRPr lang="sv-SE"/>
          </a:p>
        </p:txBody>
      </p:sp>
    </p:spTree>
    <p:extLst>
      <p:ext uri="{BB962C8B-B14F-4D97-AF65-F5344CB8AC3E}">
        <p14:creationId xmlns:p14="http://schemas.microsoft.com/office/powerpoint/2010/main" val="141482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err="1"/>
              <a:t>CPQoL</a:t>
            </a:r>
            <a:r>
              <a:rPr lang="sv-SE" dirty="0"/>
              <a:t>: 61 patienter </a:t>
            </a:r>
            <a:r>
              <a:rPr lang="sv-SE" dirty="0" err="1"/>
              <a:t>mean</a:t>
            </a:r>
            <a:r>
              <a:rPr lang="sv-SE" dirty="0"/>
              <a:t> 21 år</a:t>
            </a:r>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12</a:t>
            </a:fld>
            <a:endParaRPr lang="sv-SE"/>
          </a:p>
        </p:txBody>
      </p:sp>
    </p:spTree>
    <p:extLst>
      <p:ext uri="{BB962C8B-B14F-4D97-AF65-F5344CB8AC3E}">
        <p14:creationId xmlns:p14="http://schemas.microsoft.com/office/powerpoint/2010/main" val="167260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Totalt 17 studier inkluderades</a:t>
            </a:r>
            <a:r>
              <a:rPr lang="sv-SE" baseline="0" dirty="0"/>
              <a:t> i SÖ men </a:t>
            </a:r>
            <a:r>
              <a:rPr lang="sv-SE" dirty="0" err="1"/>
              <a:t>Metananlys</a:t>
            </a:r>
            <a:r>
              <a:rPr lang="sv-SE" dirty="0"/>
              <a:t> kunde utföras på</a:t>
            </a:r>
            <a:r>
              <a:rPr lang="sv-SE" baseline="0" dirty="0"/>
              <a:t> 15 av studierna som hade inkluderat individ data.</a:t>
            </a:r>
            <a:endParaRPr lang="en-US" dirty="0"/>
          </a:p>
        </p:txBody>
      </p:sp>
      <p:sp>
        <p:nvSpPr>
          <p:cNvPr id="4" name="Platshållare för bildnummer 3"/>
          <p:cNvSpPr>
            <a:spLocks noGrp="1"/>
          </p:cNvSpPr>
          <p:nvPr>
            <p:ph type="sldNum" sz="quarter" idx="10"/>
          </p:nvPr>
        </p:nvSpPr>
        <p:spPr/>
        <p:txBody>
          <a:bodyPr/>
          <a:lstStyle/>
          <a:p>
            <a:pPr>
              <a:defRPr/>
            </a:pPr>
            <a:fld id="{89F73570-4751-4E73-B6EE-E35E1355CB46}" type="slidenum">
              <a:rPr lang="sv-SE" smtClean="0"/>
              <a:pPr>
                <a:defRPr/>
              </a:pPr>
              <a:t>14</a:t>
            </a:fld>
            <a:endParaRPr lang="sv-SE"/>
          </a:p>
        </p:txBody>
      </p:sp>
    </p:spTree>
    <p:extLst>
      <p:ext uri="{BB962C8B-B14F-4D97-AF65-F5344CB8AC3E}">
        <p14:creationId xmlns:p14="http://schemas.microsoft.com/office/powerpoint/2010/main" val="1661522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4" descr="KI-Logo_rgb_platta.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203200" y="152400"/>
            <a:ext cx="11785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676400"/>
            <a:ext cx="10363200" cy="1143000"/>
          </a:xfrm>
        </p:spPr>
        <p:txBody>
          <a:bodyPr anchor="ctr"/>
          <a:lstStyle>
            <a:lvl1pPr>
              <a:defRPr sz="3200">
                <a:solidFill>
                  <a:schemeClr val="bg1"/>
                </a:solidFill>
              </a:defRPr>
            </a:lvl1pPr>
          </a:lstStyle>
          <a:p>
            <a:r>
              <a:rPr lang="sv-SE"/>
              <a:t>Klicka här för att ändra format</a:t>
            </a:r>
          </a:p>
        </p:txBody>
      </p:sp>
      <p:sp>
        <p:nvSpPr>
          <p:cNvPr id="3075" name="Rectangle 3"/>
          <p:cNvSpPr>
            <a:spLocks noGrp="1" noChangeArrowheads="1"/>
          </p:cNvSpPr>
          <p:nvPr>
            <p:ph type="subTitle" idx="1"/>
          </p:nvPr>
        </p:nvSpPr>
        <p:spPr>
          <a:xfrm>
            <a:off x="914400" y="2743200"/>
            <a:ext cx="8534400" cy="1752600"/>
          </a:xfrm>
        </p:spPr>
        <p:txBody>
          <a:bodyPr/>
          <a:lstStyle>
            <a:lvl1pPr marL="0" indent="0">
              <a:buFont typeface="Wingdings" pitchFamily="2" charset="2"/>
              <a:buNone/>
              <a:defRPr sz="1800">
                <a:solidFill>
                  <a:schemeClr val="bg1"/>
                </a:solidFill>
              </a:defRPr>
            </a:lvl1pPr>
          </a:lstStyle>
          <a:p>
            <a:r>
              <a:rPr lang="sv-SE"/>
              <a:t>Klicka här för att ändra format på underrubrik i bakgrunden</a:t>
            </a:r>
          </a:p>
        </p:txBody>
      </p:sp>
    </p:spTree>
    <p:extLst>
      <p:ext uri="{BB962C8B-B14F-4D97-AF65-F5344CB8AC3E}">
        <p14:creationId xmlns:p14="http://schemas.microsoft.com/office/powerpoint/2010/main" val="244317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6" name="Rectangle 6"/>
          <p:cNvSpPr>
            <a:spLocks noGrp="1" noChangeArrowheads="1"/>
          </p:cNvSpPr>
          <p:nvPr>
            <p:ph type="sldNum" sz="quarter" idx="12"/>
          </p:nvPr>
        </p:nvSpPr>
        <p:spPr>
          <a:ln/>
        </p:spPr>
        <p:txBody>
          <a:bodyPr/>
          <a:lstStyle>
            <a:lvl1pPr>
              <a:defRPr/>
            </a:lvl1pPr>
          </a:lstStyle>
          <a:p>
            <a:pPr>
              <a:defRPr/>
            </a:pPr>
            <a:fld id="{8B9B0817-84F9-4DA6-BBEC-7297FA9FD6D6}" type="slidenum">
              <a:rPr lang="sv-SE"/>
              <a:pPr>
                <a:defRPr/>
              </a:pPr>
              <a:t>‹#›</a:t>
            </a:fld>
            <a:endParaRPr lang="sv-SE"/>
          </a:p>
        </p:txBody>
      </p:sp>
    </p:spTree>
    <p:extLst>
      <p:ext uri="{BB962C8B-B14F-4D97-AF65-F5344CB8AC3E}">
        <p14:creationId xmlns:p14="http://schemas.microsoft.com/office/powerpoint/2010/main" val="418196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492067" y="1054100"/>
            <a:ext cx="2590800" cy="5181600"/>
          </a:xfrm>
        </p:spPr>
        <p:txBody>
          <a:bodyPr vert="eaVert"/>
          <a:lstStyle/>
          <a:p>
            <a:r>
              <a:rPr lang="sv-SE"/>
              <a:t>Klicka här för att ändra format</a:t>
            </a:r>
            <a:endParaRPr lang="en-US"/>
          </a:p>
        </p:txBody>
      </p:sp>
      <p:sp>
        <p:nvSpPr>
          <p:cNvPr id="3" name="Platshållare för lodrät text 2"/>
          <p:cNvSpPr>
            <a:spLocks noGrp="1"/>
          </p:cNvSpPr>
          <p:nvPr>
            <p:ph type="body" orient="vert" idx="1"/>
          </p:nvPr>
        </p:nvSpPr>
        <p:spPr>
          <a:xfrm>
            <a:off x="719667" y="1054100"/>
            <a:ext cx="7569200" cy="5181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6" name="Rectangle 6"/>
          <p:cNvSpPr>
            <a:spLocks noGrp="1" noChangeArrowheads="1"/>
          </p:cNvSpPr>
          <p:nvPr>
            <p:ph type="sldNum" sz="quarter" idx="12"/>
          </p:nvPr>
        </p:nvSpPr>
        <p:spPr>
          <a:ln/>
        </p:spPr>
        <p:txBody>
          <a:bodyPr/>
          <a:lstStyle>
            <a:lvl1pPr>
              <a:defRPr/>
            </a:lvl1pPr>
          </a:lstStyle>
          <a:p>
            <a:pPr>
              <a:defRPr/>
            </a:pPr>
            <a:fld id="{BCE35644-F261-48B0-AA87-7486E72C79C1}" type="slidenum">
              <a:rPr lang="sv-SE"/>
              <a:pPr>
                <a:defRPr/>
              </a:pPr>
              <a:t>‹#›</a:t>
            </a:fld>
            <a:endParaRPr lang="sv-SE"/>
          </a:p>
        </p:txBody>
      </p:sp>
    </p:spTree>
    <p:extLst>
      <p:ext uri="{BB962C8B-B14F-4D97-AF65-F5344CB8AC3E}">
        <p14:creationId xmlns:p14="http://schemas.microsoft.com/office/powerpoint/2010/main" val="75674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CN-PRS-Title &amp;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815413" y="87660"/>
            <a:ext cx="11040000" cy="1143000"/>
          </a:xfrm>
          <a:prstGeom prst="rect">
            <a:avLst/>
          </a:prstGeom>
          <a:noFill/>
          <a:ln w="9525">
            <a:noFill/>
            <a:miter lim="800000"/>
            <a:headEnd/>
            <a:tailEnd/>
          </a:ln>
        </p:spPr>
        <p:txBody>
          <a:bodyPr lIns="0" rIns="0" bIns="36000" anchor="b"/>
          <a:lstStyle>
            <a:lvl1pPr>
              <a:lnSpc>
                <a:spcPts val="2800"/>
              </a:lnSpc>
              <a:defRPr/>
            </a:lvl1pPr>
          </a:lstStyle>
          <a:p>
            <a:pPr lvl="0"/>
            <a:r>
              <a:rPr lang="en-US" dirty="0"/>
              <a:t>Click to edit Master title style</a:t>
            </a:r>
          </a:p>
        </p:txBody>
      </p:sp>
      <p:sp>
        <p:nvSpPr>
          <p:cNvPr id="4" name="Content Placeholder 2"/>
          <p:cNvSpPr>
            <a:spLocks noGrp="1"/>
          </p:cNvSpPr>
          <p:nvPr>
            <p:ph idx="1"/>
          </p:nvPr>
        </p:nvSpPr>
        <p:spPr>
          <a:xfrm>
            <a:off x="814917" y="1555751"/>
            <a:ext cx="10081616" cy="4681562"/>
          </a:xfrm>
        </p:spPr>
        <p:txBody>
          <a:bodyPr/>
          <a:lstStyle>
            <a:lvl1pPr>
              <a:lnSpc>
                <a:spcPts val="2000"/>
              </a:lnSpc>
              <a:spcBef>
                <a:spcPts val="1200"/>
              </a:spcBef>
              <a:buClr>
                <a:schemeClr val="accent4"/>
              </a:buClr>
              <a:defRPr sz="1800">
                <a:solidFill>
                  <a:srgbClr val="333333"/>
                </a:solidFill>
              </a:defRPr>
            </a:lvl1pPr>
            <a:lvl2pPr>
              <a:lnSpc>
                <a:spcPts val="1800"/>
              </a:lnSpc>
              <a:spcBef>
                <a:spcPts val="300"/>
              </a:spcBef>
              <a:defRPr sz="1600">
                <a:solidFill>
                  <a:srgbClr val="333333"/>
                </a:solidFill>
              </a:defRPr>
            </a:lvl2pPr>
            <a:lvl3pPr>
              <a:lnSpc>
                <a:spcPts val="1600"/>
              </a:lnSpc>
              <a:spcBef>
                <a:spcPts val="300"/>
              </a:spcBef>
              <a:defRPr sz="1400">
                <a:solidFill>
                  <a:srgbClr val="333333"/>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0866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6" name="Rectangle 6"/>
          <p:cNvSpPr>
            <a:spLocks noGrp="1" noChangeArrowheads="1"/>
          </p:cNvSpPr>
          <p:nvPr>
            <p:ph type="sldNum" sz="quarter" idx="12"/>
          </p:nvPr>
        </p:nvSpPr>
        <p:spPr>
          <a:ln/>
        </p:spPr>
        <p:txBody>
          <a:bodyPr/>
          <a:lstStyle>
            <a:lvl1pPr>
              <a:defRPr/>
            </a:lvl1pPr>
          </a:lstStyle>
          <a:p>
            <a:pPr>
              <a:defRPr/>
            </a:pPr>
            <a:fld id="{4AE14FD1-76BE-4399-86E7-3AED98FC1DA2}" type="slidenum">
              <a:rPr lang="sv-SE"/>
              <a:pPr>
                <a:defRPr/>
              </a:pPr>
              <a:t>‹#›</a:t>
            </a:fld>
            <a:endParaRPr lang="sv-SE"/>
          </a:p>
        </p:txBody>
      </p:sp>
    </p:spTree>
    <p:extLst>
      <p:ext uri="{BB962C8B-B14F-4D97-AF65-F5344CB8AC3E}">
        <p14:creationId xmlns:p14="http://schemas.microsoft.com/office/powerpoint/2010/main" val="218295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lstStyle>
            <a:lvl1pPr algn="l">
              <a:defRPr sz="4000" b="1" cap="all"/>
            </a:lvl1pPr>
          </a:lstStyle>
          <a:p>
            <a:r>
              <a:rPr lang="sv-SE"/>
              <a:t>Klicka här för att ändra format</a:t>
            </a:r>
            <a:endParaRPr lang="en-US"/>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6" name="Rectangle 6"/>
          <p:cNvSpPr>
            <a:spLocks noGrp="1" noChangeArrowheads="1"/>
          </p:cNvSpPr>
          <p:nvPr>
            <p:ph type="sldNum" sz="quarter" idx="12"/>
          </p:nvPr>
        </p:nvSpPr>
        <p:spPr>
          <a:ln/>
        </p:spPr>
        <p:txBody>
          <a:bodyPr/>
          <a:lstStyle>
            <a:lvl1pPr>
              <a:defRPr/>
            </a:lvl1pPr>
          </a:lstStyle>
          <a:p>
            <a:pPr>
              <a:defRPr/>
            </a:pPr>
            <a:fld id="{619EBF93-C67B-4199-9576-EF8A3C98DFD8}" type="slidenum">
              <a:rPr lang="sv-SE"/>
              <a:pPr>
                <a:defRPr/>
              </a:pPr>
              <a:t>‹#›</a:t>
            </a:fld>
            <a:endParaRPr lang="sv-SE"/>
          </a:p>
        </p:txBody>
      </p:sp>
    </p:spTree>
    <p:extLst>
      <p:ext uri="{BB962C8B-B14F-4D97-AF65-F5344CB8AC3E}">
        <p14:creationId xmlns:p14="http://schemas.microsoft.com/office/powerpoint/2010/main" val="245956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sz="half" idx="1"/>
          </p:nvPr>
        </p:nvSpPr>
        <p:spPr>
          <a:xfrm>
            <a:off x="7196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60028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7" name="Rectangle 6"/>
          <p:cNvSpPr>
            <a:spLocks noGrp="1" noChangeArrowheads="1"/>
          </p:cNvSpPr>
          <p:nvPr>
            <p:ph type="sldNum" sz="quarter" idx="12"/>
          </p:nvPr>
        </p:nvSpPr>
        <p:spPr>
          <a:ln/>
        </p:spPr>
        <p:txBody>
          <a:bodyPr/>
          <a:lstStyle>
            <a:lvl1pPr>
              <a:defRPr/>
            </a:lvl1pPr>
          </a:lstStyle>
          <a:p>
            <a:pPr>
              <a:defRPr/>
            </a:pPr>
            <a:fld id="{E352E3B2-8E0D-4993-9638-C1B0BD5459B5}" type="slidenum">
              <a:rPr lang="sv-SE"/>
              <a:pPr>
                <a:defRPr/>
              </a:pPr>
              <a:t>‹#›</a:t>
            </a:fld>
            <a:endParaRPr lang="sv-SE"/>
          </a:p>
        </p:txBody>
      </p:sp>
    </p:spTree>
    <p:extLst>
      <p:ext uri="{BB962C8B-B14F-4D97-AF65-F5344CB8AC3E}">
        <p14:creationId xmlns:p14="http://schemas.microsoft.com/office/powerpoint/2010/main" val="325955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a:t>Klicka här för att ändra format</a:t>
            </a:r>
            <a:endParaRPr lang="en-US"/>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9" name="Rectangle 6"/>
          <p:cNvSpPr>
            <a:spLocks noGrp="1" noChangeArrowheads="1"/>
          </p:cNvSpPr>
          <p:nvPr>
            <p:ph type="sldNum" sz="quarter" idx="12"/>
          </p:nvPr>
        </p:nvSpPr>
        <p:spPr>
          <a:ln/>
        </p:spPr>
        <p:txBody>
          <a:bodyPr/>
          <a:lstStyle>
            <a:lvl1pPr>
              <a:defRPr/>
            </a:lvl1pPr>
          </a:lstStyle>
          <a:p>
            <a:pPr>
              <a:defRPr/>
            </a:pPr>
            <a:fld id="{88500C29-1DCE-4BE1-90AC-CF33C9B0343C}" type="slidenum">
              <a:rPr lang="sv-SE"/>
              <a:pPr>
                <a:defRPr/>
              </a:pPr>
              <a:t>‹#›</a:t>
            </a:fld>
            <a:endParaRPr lang="sv-SE"/>
          </a:p>
        </p:txBody>
      </p:sp>
    </p:spTree>
    <p:extLst>
      <p:ext uri="{BB962C8B-B14F-4D97-AF65-F5344CB8AC3E}">
        <p14:creationId xmlns:p14="http://schemas.microsoft.com/office/powerpoint/2010/main" val="11155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5" name="Rectangle 6"/>
          <p:cNvSpPr>
            <a:spLocks noGrp="1" noChangeArrowheads="1"/>
          </p:cNvSpPr>
          <p:nvPr>
            <p:ph type="sldNum" sz="quarter" idx="12"/>
          </p:nvPr>
        </p:nvSpPr>
        <p:spPr>
          <a:ln/>
        </p:spPr>
        <p:txBody>
          <a:bodyPr/>
          <a:lstStyle>
            <a:lvl1pPr>
              <a:defRPr/>
            </a:lvl1pPr>
          </a:lstStyle>
          <a:p>
            <a:pPr>
              <a:defRPr/>
            </a:pPr>
            <a:fld id="{51AFD50C-C44E-4F1F-85DF-875637E86D4A}" type="slidenum">
              <a:rPr lang="sv-SE"/>
              <a:pPr>
                <a:defRPr/>
              </a:pPr>
              <a:t>‹#›</a:t>
            </a:fld>
            <a:endParaRPr lang="sv-SE"/>
          </a:p>
        </p:txBody>
      </p:sp>
    </p:spTree>
    <p:extLst>
      <p:ext uri="{BB962C8B-B14F-4D97-AF65-F5344CB8AC3E}">
        <p14:creationId xmlns:p14="http://schemas.microsoft.com/office/powerpoint/2010/main" val="146583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4" name="Rectangle 6"/>
          <p:cNvSpPr>
            <a:spLocks noGrp="1" noChangeArrowheads="1"/>
          </p:cNvSpPr>
          <p:nvPr>
            <p:ph type="sldNum" sz="quarter" idx="12"/>
          </p:nvPr>
        </p:nvSpPr>
        <p:spPr>
          <a:ln/>
        </p:spPr>
        <p:txBody>
          <a:bodyPr/>
          <a:lstStyle>
            <a:lvl1pPr>
              <a:defRPr/>
            </a:lvl1pPr>
          </a:lstStyle>
          <a:p>
            <a:pPr>
              <a:defRPr/>
            </a:pPr>
            <a:fld id="{566D1A9F-07F4-4D1D-8752-D24FED11A869}" type="slidenum">
              <a:rPr lang="sv-SE"/>
              <a:pPr>
                <a:defRPr/>
              </a:pPr>
              <a:t>‹#›</a:t>
            </a:fld>
            <a:endParaRPr lang="sv-SE"/>
          </a:p>
        </p:txBody>
      </p:sp>
    </p:spTree>
    <p:extLst>
      <p:ext uri="{BB962C8B-B14F-4D97-AF65-F5344CB8AC3E}">
        <p14:creationId xmlns:p14="http://schemas.microsoft.com/office/powerpoint/2010/main" val="57174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endParaRPr lang="en-US"/>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7" name="Rectangle 6"/>
          <p:cNvSpPr>
            <a:spLocks noGrp="1" noChangeArrowheads="1"/>
          </p:cNvSpPr>
          <p:nvPr>
            <p:ph type="sldNum" sz="quarter" idx="12"/>
          </p:nvPr>
        </p:nvSpPr>
        <p:spPr>
          <a:ln/>
        </p:spPr>
        <p:txBody>
          <a:bodyPr/>
          <a:lstStyle>
            <a:lvl1pPr>
              <a:defRPr/>
            </a:lvl1pPr>
          </a:lstStyle>
          <a:p>
            <a:pPr>
              <a:defRPr/>
            </a:pPr>
            <a:fld id="{60338B7C-CD45-423A-9542-63C232909CC7}" type="slidenum">
              <a:rPr lang="sv-SE"/>
              <a:pPr>
                <a:defRPr/>
              </a:pPr>
              <a:t>‹#›</a:t>
            </a:fld>
            <a:endParaRPr lang="sv-SE"/>
          </a:p>
        </p:txBody>
      </p:sp>
    </p:spTree>
    <p:extLst>
      <p:ext uri="{BB962C8B-B14F-4D97-AF65-F5344CB8AC3E}">
        <p14:creationId xmlns:p14="http://schemas.microsoft.com/office/powerpoint/2010/main" val="388481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endParaRPr lang="en-US"/>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en-US"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r>
              <a:rPr lang="en-US"/>
              <a:t>11/10/2021</a:t>
            </a: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Kristina Tedroff</a:t>
            </a:r>
          </a:p>
        </p:txBody>
      </p:sp>
      <p:sp>
        <p:nvSpPr>
          <p:cNvPr id="7" name="Rectangle 6"/>
          <p:cNvSpPr>
            <a:spLocks noGrp="1" noChangeArrowheads="1"/>
          </p:cNvSpPr>
          <p:nvPr>
            <p:ph type="sldNum" sz="quarter" idx="12"/>
          </p:nvPr>
        </p:nvSpPr>
        <p:spPr>
          <a:ln/>
        </p:spPr>
        <p:txBody>
          <a:bodyPr/>
          <a:lstStyle>
            <a:lvl1pPr>
              <a:defRPr/>
            </a:lvl1pPr>
          </a:lstStyle>
          <a:p>
            <a:pPr>
              <a:defRPr/>
            </a:pPr>
            <a:fld id="{AB597925-A74D-4C2A-812E-382DD9B004D0}" type="slidenum">
              <a:rPr lang="sv-SE"/>
              <a:pPr>
                <a:defRPr/>
              </a:pPr>
              <a:t>‹#›</a:t>
            </a:fld>
            <a:endParaRPr lang="sv-SE"/>
          </a:p>
        </p:txBody>
      </p:sp>
    </p:spTree>
    <p:extLst>
      <p:ext uri="{BB962C8B-B14F-4D97-AF65-F5344CB8AC3E}">
        <p14:creationId xmlns:p14="http://schemas.microsoft.com/office/powerpoint/2010/main" val="195544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I-Logo_rgb.tif                                                001030A5Macintosh HD                   BBA748F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71567" y="182563"/>
            <a:ext cx="230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19667" y="10541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bakgrundsrubriken</a:t>
            </a:r>
          </a:p>
        </p:txBody>
      </p:sp>
      <p:sp>
        <p:nvSpPr>
          <p:cNvPr id="1028" name="Rectangle 3"/>
          <p:cNvSpPr>
            <a:spLocks noGrp="1" noChangeArrowheads="1"/>
          </p:cNvSpPr>
          <p:nvPr>
            <p:ph type="body" idx="1"/>
          </p:nvPr>
        </p:nvSpPr>
        <p:spPr bwMode="auto">
          <a:xfrm>
            <a:off x="719667" y="21209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 name="Rectangle 4"/>
          <p:cNvSpPr>
            <a:spLocks noGrp="1" noChangeArrowheads="1"/>
          </p:cNvSpPr>
          <p:nvPr>
            <p:ph type="dt" sz="half" idx="2"/>
          </p:nvPr>
        </p:nvSpPr>
        <p:spPr bwMode="auto">
          <a:xfrm>
            <a:off x="8737600" y="64770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chemeClr val="bg2"/>
                </a:solidFill>
                <a:latin typeface="+mn-lt"/>
                <a:cs typeface="+mn-cs"/>
              </a:defRPr>
            </a:lvl1pPr>
          </a:lstStyle>
          <a:p>
            <a:pPr>
              <a:defRPr/>
            </a:pPr>
            <a:r>
              <a:rPr lang="en-US"/>
              <a:t>11/10/2021</a:t>
            </a:r>
            <a:endParaRPr lang="sv-SE"/>
          </a:p>
        </p:txBody>
      </p:sp>
      <p:sp>
        <p:nvSpPr>
          <p:cNvPr id="1029" name="Rectangle 5"/>
          <p:cNvSpPr>
            <a:spLocks noGrp="1" noChangeArrowheads="1"/>
          </p:cNvSpPr>
          <p:nvPr>
            <p:ph type="ftr" sz="quarter" idx="3"/>
          </p:nvPr>
        </p:nvSpPr>
        <p:spPr bwMode="auto">
          <a:xfrm>
            <a:off x="609600" y="64770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mn-lt"/>
                <a:cs typeface="+mn-cs"/>
              </a:defRPr>
            </a:lvl1pPr>
          </a:lstStyle>
          <a:p>
            <a:pPr>
              <a:defRPr/>
            </a:pPr>
            <a:r>
              <a:rPr lang="sv-SE"/>
              <a:t>Kristina Tedroff</a:t>
            </a:r>
          </a:p>
        </p:txBody>
      </p:sp>
      <p:sp>
        <p:nvSpPr>
          <p:cNvPr id="1030" name="Rectangle 6"/>
          <p:cNvSpPr>
            <a:spLocks noGrp="1" noChangeArrowheads="1"/>
          </p:cNvSpPr>
          <p:nvPr>
            <p:ph type="sldNum" sz="quarter" idx="4"/>
          </p:nvPr>
        </p:nvSpPr>
        <p:spPr bwMode="auto">
          <a:xfrm>
            <a:off x="10972800" y="64770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b="1">
                <a:solidFill>
                  <a:schemeClr val="bg2"/>
                </a:solidFill>
                <a:latin typeface="+mn-lt"/>
                <a:cs typeface="+mn-cs"/>
              </a:defRPr>
            </a:lvl1pPr>
          </a:lstStyle>
          <a:p>
            <a:pPr>
              <a:defRPr/>
            </a:pPr>
            <a:fld id="{505FB688-56E5-445E-A542-D28A3A76B138}" type="slidenum">
              <a:rPr lang="sv-SE"/>
              <a:pPr>
                <a:defRPr/>
              </a:pPr>
              <a:t>‹#›</a:t>
            </a:fld>
            <a:endParaRPr lang="sv-SE"/>
          </a:p>
        </p:txBody>
      </p:sp>
      <p:sp>
        <p:nvSpPr>
          <p:cNvPr id="1032" name="Line 7"/>
          <p:cNvSpPr>
            <a:spLocks noChangeShapeType="1"/>
          </p:cNvSpPr>
          <p:nvPr/>
        </p:nvSpPr>
        <p:spPr bwMode="auto">
          <a:xfrm>
            <a:off x="711200" y="6400800"/>
            <a:ext cx="110744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sv-SE" sz="2400"/>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Lst>
  <p:hf hdr="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pitchFamily="34" charset="0"/>
        </a:defRPr>
      </a:lvl2pPr>
      <a:lvl3pPr algn="l" rtl="0" eaLnBrk="0" fontAlgn="base" hangingPunct="0">
        <a:spcBef>
          <a:spcPct val="0"/>
        </a:spcBef>
        <a:spcAft>
          <a:spcPct val="0"/>
        </a:spcAft>
        <a:defRPr sz="2800" b="1">
          <a:solidFill>
            <a:schemeClr val="accent1"/>
          </a:solidFill>
          <a:latin typeface="Arial" pitchFamily="34" charset="0"/>
        </a:defRPr>
      </a:lvl3pPr>
      <a:lvl4pPr algn="l" rtl="0" eaLnBrk="0" fontAlgn="base" hangingPunct="0">
        <a:spcBef>
          <a:spcPct val="0"/>
        </a:spcBef>
        <a:spcAft>
          <a:spcPct val="0"/>
        </a:spcAft>
        <a:defRPr sz="2800" b="1">
          <a:solidFill>
            <a:schemeClr val="accent1"/>
          </a:solidFill>
          <a:latin typeface="Arial" pitchFamily="34" charset="0"/>
        </a:defRPr>
      </a:lvl4pPr>
      <a:lvl5pPr algn="l" rtl="0" eaLnBrk="0" fontAlgn="base" hangingPunct="0">
        <a:spcBef>
          <a:spcPct val="0"/>
        </a:spcBef>
        <a:spcAft>
          <a:spcPct val="0"/>
        </a:spcAft>
        <a:defRPr sz="2800" b="1">
          <a:solidFill>
            <a:schemeClr val="accent1"/>
          </a:solidFill>
          <a:latin typeface="Arial" pitchFamily="34" charset="0"/>
        </a:defRPr>
      </a:lvl5pPr>
      <a:lvl6pPr marL="457200" algn="l" rtl="0" eaLnBrk="1" fontAlgn="base" hangingPunct="1">
        <a:spcBef>
          <a:spcPct val="0"/>
        </a:spcBef>
        <a:spcAft>
          <a:spcPct val="0"/>
        </a:spcAft>
        <a:defRPr sz="2800" b="1">
          <a:solidFill>
            <a:schemeClr val="accent1"/>
          </a:solidFill>
          <a:latin typeface="Arial" pitchFamily="34" charset="0"/>
        </a:defRPr>
      </a:lvl6pPr>
      <a:lvl7pPr marL="914400" algn="l" rtl="0" eaLnBrk="1" fontAlgn="base" hangingPunct="1">
        <a:spcBef>
          <a:spcPct val="0"/>
        </a:spcBef>
        <a:spcAft>
          <a:spcPct val="0"/>
        </a:spcAft>
        <a:defRPr sz="2800" b="1">
          <a:solidFill>
            <a:schemeClr val="accent1"/>
          </a:solidFill>
          <a:latin typeface="Arial" pitchFamily="34" charset="0"/>
        </a:defRPr>
      </a:lvl7pPr>
      <a:lvl8pPr marL="1371600" algn="l" rtl="0" eaLnBrk="1" fontAlgn="base" hangingPunct="1">
        <a:spcBef>
          <a:spcPct val="0"/>
        </a:spcBef>
        <a:spcAft>
          <a:spcPct val="0"/>
        </a:spcAft>
        <a:defRPr sz="2800" b="1">
          <a:solidFill>
            <a:schemeClr val="accent1"/>
          </a:solidFill>
          <a:latin typeface="Arial" pitchFamily="34" charset="0"/>
        </a:defRPr>
      </a:lvl8pPr>
      <a:lvl9pPr marL="1828800" algn="l" rtl="0" eaLnBrk="1" fontAlgn="base" hangingPunct="1">
        <a:spcBef>
          <a:spcPct val="0"/>
        </a:spcBef>
        <a:spcAft>
          <a:spcPct val="0"/>
        </a:spcAft>
        <a:defRPr sz="2800" b="1">
          <a:solidFill>
            <a:schemeClr val="accent1"/>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à"/>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
        <a:defRPr sz="1600">
          <a:solidFill>
            <a:schemeClr val="accent1"/>
          </a:solidFill>
          <a:latin typeface="+mn-lt"/>
        </a:defRPr>
      </a:lvl3pPr>
      <a:lvl4pPr marL="1600200" indent="-228600" algn="l" rtl="0" eaLnBrk="0" fontAlgn="base" hangingPunct="0">
        <a:spcBef>
          <a:spcPct val="20000"/>
        </a:spcBef>
        <a:spcAft>
          <a:spcPct val="0"/>
        </a:spcAft>
        <a:buFont typeface="Wingdings" pitchFamily="2" charset="2"/>
        <a:buChar char="à"/>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1676400"/>
            <a:ext cx="7772400" cy="2819400"/>
          </a:xfrm>
        </p:spPr>
        <p:txBody>
          <a:bodyPr/>
          <a:lstStyle/>
          <a:p>
            <a:pPr eaLnBrk="1" hangingPunct="1"/>
            <a:r>
              <a:rPr lang="sv-SE" dirty="0"/>
              <a:t>Smärta och smärtbehandling hos vuxna med CP </a:t>
            </a:r>
            <a:endParaRPr lang="sv-SE" altLang="sv-SE" sz="3600" dirty="0"/>
          </a:p>
        </p:txBody>
      </p:sp>
      <p:sp>
        <p:nvSpPr>
          <p:cNvPr id="4099" name="Rectangle 3"/>
          <p:cNvSpPr>
            <a:spLocks noGrp="1" noChangeArrowheads="1"/>
          </p:cNvSpPr>
          <p:nvPr>
            <p:ph type="subTitle" idx="1"/>
          </p:nvPr>
        </p:nvSpPr>
        <p:spPr>
          <a:xfrm>
            <a:off x="2209800" y="4191000"/>
            <a:ext cx="6400800" cy="2057400"/>
          </a:xfrm>
        </p:spPr>
        <p:txBody>
          <a:bodyPr/>
          <a:lstStyle/>
          <a:p>
            <a:pPr eaLnBrk="1" hangingPunct="1"/>
            <a:r>
              <a:rPr lang="sv-SE" altLang="sv-SE" dirty="0"/>
              <a:t>Kristina Tedroff, barnneurolog, docent</a:t>
            </a:r>
          </a:p>
          <a:p>
            <a:pPr eaLnBrk="1" hangingPunct="1"/>
            <a:r>
              <a:rPr lang="sv-SE" altLang="sv-SE" dirty="0"/>
              <a:t>Neuropediatriska avdelningen </a:t>
            </a:r>
          </a:p>
          <a:p>
            <a:pPr eaLnBrk="1" hangingPunct="1"/>
            <a:r>
              <a:rPr lang="sv-SE" altLang="sv-SE" dirty="0"/>
              <a:t>Institutionen för kvinnors och barns hälsa,</a:t>
            </a:r>
          </a:p>
          <a:p>
            <a:pPr eaLnBrk="1" hangingPunct="1"/>
            <a:r>
              <a:rPr lang="sv-SE" altLang="sv-SE" dirty="0"/>
              <a:t>Karolinska Institutet</a:t>
            </a:r>
          </a:p>
          <a:p>
            <a:pPr eaLnBrk="1" hangingPunct="1"/>
            <a:endParaRPr lang="sv-SE" altLang="sv-SE" dirty="0"/>
          </a:p>
          <a:p>
            <a:pPr eaLnBrk="1" hangingPunct="1"/>
            <a:r>
              <a:rPr lang="sv-SE" altLang="sv-SE" dirty="0"/>
              <a:t>CPUP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pPr eaLnBrk="1" hangingPunct="1"/>
            <a:endParaRPr lang="sv-SE" altLang="sv-SE" dirty="0"/>
          </a:p>
        </p:txBody>
      </p:sp>
      <p:sp>
        <p:nvSpPr>
          <p:cNvPr id="2" name="Platshållare för text 1"/>
          <p:cNvSpPr>
            <a:spLocks noGrp="1"/>
          </p:cNvSpPr>
          <p:nvPr>
            <p:ph type="body" idx="1"/>
          </p:nvPr>
        </p:nvSpPr>
        <p:spPr>
          <a:xfrm>
            <a:off x="1981200" y="908721"/>
            <a:ext cx="4040188" cy="864095"/>
          </a:xfrm>
        </p:spPr>
        <p:txBody>
          <a:bodyPr/>
          <a:lstStyle/>
          <a:p>
            <a:endParaRPr lang="sv-SE" dirty="0"/>
          </a:p>
          <a:p>
            <a:endParaRPr lang="sv-SE" dirty="0"/>
          </a:p>
          <a:p>
            <a:endParaRPr lang="sv-SE" dirty="0"/>
          </a:p>
          <a:p>
            <a:r>
              <a:rPr lang="sv-SE" dirty="0"/>
              <a:t>Vuxenpopulation</a:t>
            </a:r>
          </a:p>
          <a:p>
            <a:endParaRPr lang="sv-SE" dirty="0"/>
          </a:p>
        </p:txBody>
      </p:sp>
      <p:sp>
        <p:nvSpPr>
          <p:cNvPr id="3" name="Platshållare för innehåll 2"/>
          <p:cNvSpPr>
            <a:spLocks noGrp="1"/>
          </p:cNvSpPr>
          <p:nvPr>
            <p:ph sz="half" idx="2"/>
          </p:nvPr>
        </p:nvSpPr>
        <p:spPr>
          <a:xfrm>
            <a:off x="1981200" y="1340769"/>
            <a:ext cx="4040188" cy="4785395"/>
          </a:xfrm>
        </p:spPr>
        <p:txBody>
          <a:bodyPr/>
          <a:lstStyle/>
          <a:p>
            <a:pPr eaLnBrk="1" hangingPunct="1">
              <a:defRPr/>
            </a:pPr>
            <a:r>
              <a:rPr lang="sv-SE" sz="1600" i="1" dirty="0">
                <a:solidFill>
                  <a:schemeClr val="accent1">
                    <a:lumMod val="60000"/>
                    <a:lumOff val="40000"/>
                  </a:schemeClr>
                </a:solidFill>
              </a:rPr>
              <a:t>84% </a:t>
            </a:r>
            <a:r>
              <a:rPr lang="sv-SE" sz="1600" dirty="0"/>
              <a:t>(n=63) kvinnor m CP, 68% gångare o 50% utan behov av ngn ”assistans”( 20-74å) angav smärta vid intervju +2 frågeformulär. 56% angav att smärta var aktivitetsbegränsande( Turk et al 1997)</a:t>
            </a:r>
          </a:p>
          <a:p>
            <a:pPr marL="457200" lvl="1" indent="0" eaLnBrk="1" hangingPunct="1">
              <a:buNone/>
              <a:defRPr/>
            </a:pPr>
            <a:endParaRPr lang="sv-SE" sz="1600" dirty="0"/>
          </a:p>
          <a:p>
            <a:pPr eaLnBrk="1" hangingPunct="1">
              <a:defRPr/>
            </a:pPr>
            <a:r>
              <a:rPr lang="sv-SE" sz="1600" dirty="0">
                <a:solidFill>
                  <a:schemeClr val="accent1">
                    <a:lumMod val="60000"/>
                    <a:lumOff val="40000"/>
                  </a:schemeClr>
                </a:solidFill>
              </a:rPr>
              <a:t>67%</a:t>
            </a:r>
            <a:r>
              <a:rPr lang="sv-SE" sz="1600" dirty="0"/>
              <a:t> Första smärt/CP studien! (n=93, 18-76å, ~38 å, </a:t>
            </a:r>
            <a:r>
              <a:rPr lang="sv-SE" sz="1600" dirty="0" err="1"/>
              <a:t>ffa</a:t>
            </a:r>
            <a:r>
              <a:rPr lang="sv-SE" sz="1600" dirty="0"/>
              <a:t> spastisk cp, 40% jobbade) Kronisk smärta, intensitet &amp; interferens utvärderades via intervju. 67% rapporterade kronisk smärta. 56% av dessa daglig. </a:t>
            </a:r>
            <a:r>
              <a:rPr lang="sv-SE" sz="1600" i="1" dirty="0"/>
              <a:t>(Schwartz L et al 1999)</a:t>
            </a:r>
          </a:p>
          <a:p>
            <a:pPr eaLnBrk="1" hangingPunct="1">
              <a:defRPr/>
            </a:pPr>
            <a:endParaRPr lang="sv-SE" sz="1600" i="1" dirty="0"/>
          </a:p>
          <a:p>
            <a:pPr marL="400050" eaLnBrk="1" hangingPunct="1">
              <a:defRPr/>
            </a:pPr>
            <a:r>
              <a:rPr lang="sv-SE" sz="1600" dirty="0">
                <a:solidFill>
                  <a:schemeClr val="accent1">
                    <a:lumMod val="60000"/>
                    <a:lumOff val="40000"/>
                  </a:schemeClr>
                </a:solidFill>
              </a:rPr>
              <a:t>67%</a:t>
            </a:r>
            <a:r>
              <a:rPr lang="sv-SE" sz="1600" dirty="0"/>
              <a:t> (n=100)  ( &gt;18 yrs) ( IQ &gt;70) smärta &gt;3m , 24% konstant smärta, 19% daglig smärta ibland smärtfria. Standard. </a:t>
            </a:r>
            <a:r>
              <a:rPr lang="sv-SE" sz="1600" dirty="0" err="1"/>
              <a:t>Interv</a:t>
            </a:r>
            <a:r>
              <a:rPr lang="sv-SE" sz="1600" dirty="0"/>
              <a:t>. ( NRS typ skala)  </a:t>
            </a:r>
            <a:r>
              <a:rPr lang="sv-SE" sz="1600" i="1" dirty="0"/>
              <a:t>(Engel et al 2003)</a:t>
            </a:r>
          </a:p>
          <a:p>
            <a:pPr lvl="1" eaLnBrk="1" hangingPunct="1">
              <a:defRPr/>
            </a:pPr>
            <a:endParaRPr lang="sv-SE" sz="1600" i="1" dirty="0"/>
          </a:p>
          <a:p>
            <a:pPr lvl="1" eaLnBrk="1" hangingPunct="1">
              <a:defRPr/>
            </a:pPr>
            <a:endParaRPr lang="sv-SE" sz="1600" i="1" dirty="0"/>
          </a:p>
          <a:p>
            <a:pPr lvl="1" eaLnBrk="1" hangingPunct="1">
              <a:defRPr/>
            </a:pPr>
            <a:endParaRPr lang="sv-SE" sz="1600" i="1" dirty="0"/>
          </a:p>
          <a:p>
            <a:pPr lvl="2" eaLnBrk="1" hangingPunct="1">
              <a:buFont typeface="Wingdings" pitchFamily="2" charset="2"/>
              <a:buNone/>
              <a:defRPr/>
            </a:pPr>
            <a:endParaRPr lang="sv-SE" sz="1600" dirty="0"/>
          </a:p>
          <a:p>
            <a:pPr eaLnBrk="1" hangingPunct="1">
              <a:buFont typeface="Wingdings" pitchFamily="2" charset="2"/>
              <a:buNone/>
              <a:defRPr/>
            </a:pPr>
            <a:endParaRPr lang="sv-SE" sz="1600" b="1" dirty="0"/>
          </a:p>
          <a:p>
            <a:pPr marL="457200" indent="-457200" eaLnBrk="1" hangingPunct="1">
              <a:buFont typeface="+mj-lt"/>
              <a:buAutoNum type="arabicPeriod"/>
              <a:defRPr/>
            </a:pPr>
            <a:endParaRPr lang="sv-SE" sz="1600" b="1" dirty="0"/>
          </a:p>
          <a:p>
            <a:pPr lvl="1" eaLnBrk="1" hangingPunct="1">
              <a:buFont typeface="Wingdings" pitchFamily="2" charset="2"/>
              <a:buNone/>
              <a:defRPr/>
            </a:pPr>
            <a:endParaRPr lang="sv-SE" sz="1600" b="1" dirty="0"/>
          </a:p>
          <a:p>
            <a:pPr eaLnBrk="1" hangingPunct="1">
              <a:defRPr/>
            </a:pPr>
            <a:endParaRPr lang="sv-SE" sz="1600" b="1" dirty="0"/>
          </a:p>
          <a:p>
            <a:pPr eaLnBrk="1" hangingPunct="1">
              <a:defRPr/>
            </a:pPr>
            <a:endParaRPr lang="sv-SE" sz="1600" dirty="0"/>
          </a:p>
        </p:txBody>
      </p:sp>
      <p:sp>
        <p:nvSpPr>
          <p:cNvPr id="7" name="Platshållare för text 6"/>
          <p:cNvSpPr>
            <a:spLocks noGrp="1"/>
          </p:cNvSpPr>
          <p:nvPr>
            <p:ph type="body" sz="quarter" idx="3"/>
          </p:nvPr>
        </p:nvSpPr>
        <p:spPr/>
        <p:txBody>
          <a:bodyPr/>
          <a:lstStyle/>
          <a:p>
            <a:endParaRPr lang="sv-SE"/>
          </a:p>
        </p:txBody>
      </p:sp>
      <p:pic>
        <p:nvPicPr>
          <p:cNvPr id="9" name="Platshållare för innehåll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56041" y="2271714"/>
            <a:ext cx="3000375" cy="3000375"/>
          </a:xfrm>
        </p:spPr>
      </p:pic>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10" name="Platshållare för bildnummer 9"/>
          <p:cNvSpPr>
            <a:spLocks noGrp="1"/>
          </p:cNvSpPr>
          <p:nvPr>
            <p:ph type="sldNum" sz="quarter" idx="12"/>
          </p:nvPr>
        </p:nvSpPr>
        <p:spPr/>
        <p:txBody>
          <a:bodyPr/>
          <a:lstStyle/>
          <a:p>
            <a:pPr>
              <a:defRPr/>
            </a:pPr>
            <a:fld id="{88500C29-1DCE-4BE1-90AC-CF33C9B0343C}" type="slidenum">
              <a:rPr lang="sv-SE" smtClean="0"/>
              <a:pPr>
                <a:defRPr/>
              </a:pPr>
              <a:t>10</a:t>
            </a:fld>
            <a:endParaRPr lang="sv-S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endParaRPr lang="sv-SE"/>
          </a:p>
        </p:txBody>
      </p:sp>
      <p:sp>
        <p:nvSpPr>
          <p:cNvPr id="8" name="Platshållare för innehåll 7"/>
          <p:cNvSpPr>
            <a:spLocks noGrp="1"/>
          </p:cNvSpPr>
          <p:nvPr>
            <p:ph idx="1"/>
          </p:nvPr>
        </p:nvSpPr>
        <p:spPr>
          <a:xfrm>
            <a:off x="2125708" y="-603448"/>
            <a:ext cx="7714708" cy="6912768"/>
          </a:xfrm>
        </p:spPr>
        <p:txBody>
          <a:bodyPr/>
          <a:lstStyle/>
          <a:p>
            <a:pPr lvl="1" eaLnBrk="1" hangingPunct="1">
              <a:defRPr/>
            </a:pPr>
            <a:endParaRPr lang="sv-SE" dirty="0">
              <a:solidFill>
                <a:schemeClr val="accent1">
                  <a:lumMod val="60000"/>
                  <a:lumOff val="40000"/>
                </a:schemeClr>
              </a:solidFill>
            </a:endParaRPr>
          </a:p>
          <a:p>
            <a:pPr lvl="1" eaLnBrk="1" hangingPunct="1">
              <a:defRPr/>
            </a:pPr>
            <a:endParaRPr lang="sv-SE" dirty="0">
              <a:solidFill>
                <a:schemeClr val="accent1">
                  <a:lumMod val="60000"/>
                  <a:lumOff val="40000"/>
                </a:schemeClr>
              </a:solidFill>
            </a:endParaRPr>
          </a:p>
          <a:p>
            <a:pPr lvl="1" eaLnBrk="1" hangingPunct="1">
              <a:defRPr/>
            </a:pPr>
            <a:endParaRPr lang="sv-SE" dirty="0">
              <a:solidFill>
                <a:schemeClr val="accent1">
                  <a:lumMod val="60000"/>
                  <a:lumOff val="40000"/>
                </a:schemeClr>
              </a:solidFill>
            </a:endParaRPr>
          </a:p>
          <a:p>
            <a:pPr lvl="1" eaLnBrk="1" hangingPunct="1">
              <a:defRPr/>
            </a:pPr>
            <a:endParaRPr lang="sv-SE" dirty="0">
              <a:solidFill>
                <a:schemeClr val="accent1">
                  <a:lumMod val="60000"/>
                  <a:lumOff val="40000"/>
                </a:schemeClr>
              </a:solidFill>
            </a:endParaRPr>
          </a:p>
          <a:p>
            <a:pPr lvl="1" eaLnBrk="1" hangingPunct="1">
              <a:defRPr/>
            </a:pPr>
            <a:endParaRPr lang="sv-SE" dirty="0">
              <a:solidFill>
                <a:schemeClr val="accent1">
                  <a:lumMod val="60000"/>
                  <a:lumOff val="40000"/>
                </a:schemeClr>
              </a:solidFill>
            </a:endParaRPr>
          </a:p>
          <a:p>
            <a:pPr lvl="1" eaLnBrk="1" hangingPunct="1">
              <a:defRPr/>
            </a:pPr>
            <a:r>
              <a:rPr lang="sv-SE" dirty="0">
                <a:solidFill>
                  <a:schemeClr val="accent1">
                    <a:lumMod val="60000"/>
                    <a:lumOff val="40000"/>
                  </a:schemeClr>
                </a:solidFill>
              </a:rPr>
              <a:t>82%</a:t>
            </a:r>
            <a:r>
              <a:rPr lang="sv-SE" dirty="0"/>
              <a:t> Norge, brevintervju, vuxna m cp och ej IF +friska kontroller. Kronisk smärta </a:t>
            </a:r>
            <a:r>
              <a:rPr lang="sv-SE" dirty="0" err="1"/>
              <a:t>muskuloskeletal</a:t>
            </a:r>
            <a:r>
              <a:rPr lang="sv-SE" dirty="0"/>
              <a:t> , (inbjudna n=850,deltagare. n=406, kontroller &gt;2000 15% smärta) , 18-72å, (</a:t>
            </a:r>
            <a:r>
              <a:rPr lang="sv-SE" i="1" dirty="0" err="1"/>
              <a:t>Jahnsen</a:t>
            </a:r>
            <a:r>
              <a:rPr lang="sv-SE" i="1" dirty="0"/>
              <a:t> R  e al 2004)</a:t>
            </a:r>
          </a:p>
          <a:p>
            <a:pPr lvl="1" eaLnBrk="1" hangingPunct="1">
              <a:defRPr/>
            </a:pPr>
            <a:endParaRPr lang="sv-SE" i="1" dirty="0"/>
          </a:p>
          <a:p>
            <a:pPr lvl="1" eaLnBrk="1" hangingPunct="1">
              <a:defRPr/>
            </a:pPr>
            <a:r>
              <a:rPr lang="en-US" dirty="0">
                <a:solidFill>
                  <a:schemeClr val="accent1">
                    <a:lumMod val="60000"/>
                    <a:lumOff val="40000"/>
                  </a:schemeClr>
                </a:solidFill>
              </a:rPr>
              <a:t>75%</a:t>
            </a:r>
            <a:r>
              <a:rPr lang="en-US" dirty="0"/>
              <a:t> vs 39%; p&lt;0.001, </a:t>
            </a:r>
            <a:r>
              <a:rPr lang="en-US" dirty="0" err="1"/>
              <a:t>kronisk</a:t>
            </a:r>
            <a:r>
              <a:rPr lang="en-US" dirty="0"/>
              <a:t> </a:t>
            </a:r>
            <a:r>
              <a:rPr lang="en-US" dirty="0" err="1"/>
              <a:t>smärta</a:t>
            </a:r>
            <a:r>
              <a:rPr lang="en-US" dirty="0"/>
              <a:t> ( standard </a:t>
            </a:r>
            <a:r>
              <a:rPr lang="en-US" dirty="0" err="1"/>
              <a:t>def</a:t>
            </a:r>
            <a:r>
              <a:rPr lang="en-US" dirty="0"/>
              <a:t> 3 m), (</a:t>
            </a:r>
            <a:r>
              <a:rPr lang="en-US" dirty="0" err="1"/>
              <a:t>nCP</a:t>
            </a:r>
            <a:r>
              <a:rPr lang="en-US" dirty="0"/>
              <a:t>=56) </a:t>
            </a:r>
            <a:r>
              <a:rPr lang="en-US" dirty="0" err="1"/>
              <a:t>jämfört</a:t>
            </a:r>
            <a:r>
              <a:rPr lang="en-US" dirty="0"/>
              <a:t> m </a:t>
            </a:r>
            <a:r>
              <a:rPr lang="en-US" dirty="0" err="1"/>
              <a:t>Holländskt</a:t>
            </a:r>
            <a:r>
              <a:rPr lang="en-US" dirty="0"/>
              <a:t> reference material (healthy? </a:t>
            </a:r>
            <a:r>
              <a:rPr lang="en-US" dirty="0" err="1"/>
              <a:t>Populationsbaserat</a:t>
            </a:r>
            <a:r>
              <a:rPr lang="en-US" dirty="0"/>
              <a:t>?) </a:t>
            </a:r>
            <a:r>
              <a:rPr lang="en-US" i="1" dirty="0"/>
              <a:t>(Van Der Slot  2012)</a:t>
            </a:r>
          </a:p>
          <a:p>
            <a:pPr lvl="1" eaLnBrk="1" hangingPunct="1">
              <a:defRPr/>
            </a:pPr>
            <a:endParaRPr lang="en-US" i="1" dirty="0"/>
          </a:p>
          <a:p>
            <a:pPr lvl="1" eaLnBrk="1" hangingPunct="1">
              <a:defRPr/>
            </a:pPr>
            <a:r>
              <a:rPr lang="sv-SE" i="1" dirty="0">
                <a:solidFill>
                  <a:schemeClr val="accent1">
                    <a:lumMod val="60000"/>
                    <a:lumOff val="40000"/>
                  </a:schemeClr>
                </a:solidFill>
              </a:rPr>
              <a:t>53% </a:t>
            </a:r>
            <a:r>
              <a:rPr lang="en-US" dirty="0"/>
              <a:t>GMFCS II ,</a:t>
            </a:r>
            <a:r>
              <a:rPr lang="en-US" dirty="0">
                <a:solidFill>
                  <a:schemeClr val="accent1">
                    <a:lumMod val="60000"/>
                    <a:lumOff val="40000"/>
                  </a:schemeClr>
                </a:solidFill>
              </a:rPr>
              <a:t>56%</a:t>
            </a:r>
            <a:r>
              <a:rPr lang="en-US" dirty="0"/>
              <a:t> GMFCS III–V  (</a:t>
            </a:r>
            <a:r>
              <a:rPr lang="en-US" dirty="0" err="1"/>
              <a:t>nCP</a:t>
            </a:r>
            <a:r>
              <a:rPr lang="en-US" dirty="0"/>
              <a:t>=97) </a:t>
            </a:r>
            <a:r>
              <a:rPr lang="en-US" dirty="0" err="1"/>
              <a:t>unga</a:t>
            </a:r>
            <a:r>
              <a:rPr lang="en-US" dirty="0"/>
              <a:t> </a:t>
            </a:r>
            <a:r>
              <a:rPr lang="en-US" dirty="0" err="1"/>
              <a:t>vuxna</a:t>
            </a:r>
            <a:r>
              <a:rPr lang="sv-SE" i="1" dirty="0"/>
              <a:t> (Van </a:t>
            </a:r>
            <a:r>
              <a:rPr lang="sv-SE" i="1" dirty="0" err="1"/>
              <a:t>Gorp</a:t>
            </a:r>
            <a:r>
              <a:rPr lang="sv-SE" i="1" dirty="0"/>
              <a:t> 2019)</a:t>
            </a:r>
          </a:p>
          <a:p>
            <a:pPr lvl="1" eaLnBrk="1" hangingPunct="1">
              <a:defRPr/>
            </a:pPr>
            <a:endParaRPr lang="sv-SE" i="1" dirty="0"/>
          </a:p>
          <a:p>
            <a:pPr lvl="1" eaLnBrk="1" hangingPunct="1">
              <a:defRPr/>
            </a:pPr>
            <a:r>
              <a:rPr lang="sv-SE" dirty="0">
                <a:solidFill>
                  <a:schemeClr val="accent1">
                    <a:lumMod val="60000"/>
                    <a:lumOff val="40000"/>
                  </a:schemeClr>
                </a:solidFill>
              </a:rPr>
              <a:t>37% </a:t>
            </a:r>
            <a:r>
              <a:rPr lang="sv-SE" dirty="0">
                <a:solidFill>
                  <a:schemeClr val="tx1"/>
                </a:solidFill>
              </a:rPr>
              <a:t>US registerstudie fr sjukförsäkringsföretag. Totalt drygt 5000 individer </a:t>
            </a:r>
            <a:r>
              <a:rPr lang="sv-SE" i="1" dirty="0">
                <a:solidFill>
                  <a:schemeClr val="tx1"/>
                </a:solidFill>
              </a:rPr>
              <a:t>(Whitney D et al 2020)</a:t>
            </a:r>
          </a:p>
          <a:p>
            <a:pPr lvl="1" eaLnBrk="1" hangingPunct="1">
              <a:defRPr/>
            </a:pPr>
            <a:endParaRPr lang="sv-SE" i="1" dirty="0">
              <a:solidFill>
                <a:schemeClr val="tx1"/>
              </a:solidFill>
            </a:endParaRPr>
          </a:p>
          <a:p>
            <a:pPr lvl="1" eaLnBrk="1" hangingPunct="1">
              <a:defRPr/>
            </a:pPr>
            <a:r>
              <a:rPr lang="sv-SE" dirty="0">
                <a:solidFill>
                  <a:schemeClr val="accent1">
                    <a:lumMod val="60000"/>
                    <a:lumOff val="40000"/>
                  </a:schemeClr>
                </a:solidFill>
              </a:rPr>
              <a:t>70%, </a:t>
            </a:r>
            <a:r>
              <a:rPr lang="sv-SE" dirty="0">
                <a:solidFill>
                  <a:schemeClr val="tx1"/>
                </a:solidFill>
              </a:rPr>
              <a:t>systematisk översikt (SÖ) o metaanalys av individuella patient data (n=1240) </a:t>
            </a:r>
            <a:r>
              <a:rPr lang="en-US" i="1" dirty="0"/>
              <a:t>(van der Slot W et al 2019)</a:t>
            </a:r>
          </a:p>
          <a:p>
            <a:pPr lvl="1" eaLnBrk="1" hangingPunct="1">
              <a:defRPr/>
            </a:pPr>
            <a:endParaRPr lang="sv-SE" i="1" dirty="0">
              <a:solidFill>
                <a:schemeClr val="tx1"/>
              </a:solidFill>
            </a:endParaRPr>
          </a:p>
          <a:p>
            <a:pPr lvl="1" eaLnBrk="1" hangingPunct="1">
              <a:defRPr/>
            </a:pPr>
            <a:endParaRPr lang="sv-SE" i="1" dirty="0">
              <a:solidFill>
                <a:schemeClr val="tx1"/>
              </a:solidFill>
            </a:endParaRPr>
          </a:p>
          <a:p>
            <a:pPr marL="457200" lvl="1" indent="0" eaLnBrk="1" hangingPunct="1">
              <a:buNone/>
              <a:defRPr/>
            </a:pPr>
            <a:endParaRPr lang="sv-SE" dirty="0">
              <a:solidFill>
                <a:schemeClr val="accent1">
                  <a:lumMod val="60000"/>
                  <a:lumOff val="40000"/>
                </a:schemeClr>
              </a:solidFill>
            </a:endParaRPr>
          </a:p>
          <a:p>
            <a:pPr marL="457200" lvl="1" indent="0" eaLnBrk="1" hangingPunct="1">
              <a:buNone/>
              <a:defRPr/>
            </a:pPr>
            <a:endParaRPr lang="sv-SE" dirty="0">
              <a:solidFill>
                <a:schemeClr val="accent1">
                  <a:lumMod val="60000"/>
                  <a:lumOff val="40000"/>
                </a:schemeClr>
              </a:solidFill>
            </a:endParaRPr>
          </a:p>
          <a:p>
            <a:pPr marL="457200" lvl="1" indent="0" eaLnBrk="1" hangingPunct="1">
              <a:buNone/>
              <a:defRPr/>
            </a:pPr>
            <a:r>
              <a:rPr lang="sv-SE" sz="6000" dirty="0">
                <a:solidFill>
                  <a:schemeClr val="accent1">
                    <a:lumMod val="60000"/>
                    <a:lumOff val="40000"/>
                  </a:schemeClr>
                </a:solidFill>
              </a:rPr>
              <a:t>            ~70%</a:t>
            </a:r>
            <a:endParaRPr lang="en-US" sz="6000" i="1" dirty="0">
              <a:solidFill>
                <a:schemeClr val="accent1">
                  <a:lumMod val="60000"/>
                  <a:lumOff val="40000"/>
                </a:schemeClr>
              </a:solidFill>
            </a:endParaRPr>
          </a:p>
          <a:p>
            <a:pPr lvl="1" eaLnBrk="1" hangingPunct="1">
              <a:defRPr/>
            </a:pPr>
            <a:endParaRPr lang="en-US" i="1" dirty="0"/>
          </a:p>
          <a:p>
            <a:pPr lvl="1" eaLnBrk="1" hangingPunct="1">
              <a:defRPr/>
            </a:pPr>
            <a:endParaRPr lang="en-US" i="1" dirty="0"/>
          </a:p>
          <a:p>
            <a:pPr lvl="1" eaLnBrk="1" hangingPunct="1">
              <a:defRPr/>
            </a:pPr>
            <a:endParaRPr lang="en-US" i="1" dirty="0"/>
          </a:p>
          <a:p>
            <a:pPr lvl="1" eaLnBrk="1" hangingPunct="1">
              <a:defRPr/>
            </a:pPr>
            <a:endParaRPr lang="en-US" i="1" dirty="0"/>
          </a:p>
          <a:p>
            <a:pPr lvl="1" eaLnBrk="1" hangingPunct="1">
              <a:defRPr/>
            </a:pPr>
            <a:endParaRPr lang="sv-SE" i="1" dirty="0"/>
          </a:p>
          <a:p>
            <a:pPr lvl="1"/>
            <a:endParaRPr lang="en-US" dirty="0">
              <a:solidFill>
                <a:schemeClr val="accent1">
                  <a:lumMod val="60000"/>
                  <a:lumOff val="40000"/>
                </a:schemeClr>
              </a:solidFill>
            </a:endParaRPr>
          </a:p>
          <a:p>
            <a:pPr lvl="1"/>
            <a:endParaRPr lang="sv-SE" i="1" dirty="0"/>
          </a:p>
        </p:txBody>
      </p:sp>
      <p:sp>
        <p:nvSpPr>
          <p:cNvPr id="4" name="Platshållare för datum 3"/>
          <p:cNvSpPr>
            <a:spLocks noGrp="1"/>
          </p:cNvSpPr>
          <p:nvPr>
            <p:ph type="dt" sz="half" idx="4294967295"/>
          </p:nvPr>
        </p:nvSpPr>
        <p:spPr>
          <a:xfrm>
            <a:off x="8763000" y="6477000"/>
            <a:ext cx="1905000" cy="228600"/>
          </a:xfrm>
        </p:spPr>
        <p:txBody>
          <a:bodyPr/>
          <a:lstStyle/>
          <a:p>
            <a:pPr>
              <a:defRPr/>
            </a:pPr>
            <a:r>
              <a:rPr lang="en-US"/>
              <a:t>11/10/2021</a:t>
            </a:r>
            <a:endParaRPr lang="sv-SE"/>
          </a:p>
        </p:txBody>
      </p:sp>
      <p:sp>
        <p:nvSpPr>
          <p:cNvPr id="5" name="Platshållare för sidfot 4"/>
          <p:cNvSpPr>
            <a:spLocks noGrp="1"/>
          </p:cNvSpPr>
          <p:nvPr>
            <p:ph type="ftr" sz="quarter" idx="4294967295"/>
          </p:nvPr>
        </p:nvSpPr>
        <p:spPr>
          <a:xfrm>
            <a:off x="1524000" y="6477000"/>
            <a:ext cx="2895600" cy="228600"/>
          </a:xfrm>
        </p:spPr>
        <p:txBody>
          <a:bodyPr/>
          <a:lstStyle/>
          <a:p>
            <a:pPr>
              <a:defRPr/>
            </a:pPr>
            <a:r>
              <a:rPr lang="sv-SE"/>
              <a:t>Kristina Tedroff</a:t>
            </a:r>
            <a:endParaRPr lang="sv-SE" dirty="0"/>
          </a:p>
        </p:txBody>
      </p:sp>
    </p:spTree>
    <p:extLst>
      <p:ext uri="{BB962C8B-B14F-4D97-AF65-F5344CB8AC3E}">
        <p14:creationId xmlns:p14="http://schemas.microsoft.com/office/powerpoint/2010/main" val="137197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dirty="0"/>
          </a:p>
        </p:txBody>
      </p:sp>
      <p:sp>
        <p:nvSpPr>
          <p:cNvPr id="3" name="Platshållare för innehåll 2"/>
          <p:cNvSpPr>
            <a:spLocks noGrp="1"/>
          </p:cNvSpPr>
          <p:nvPr>
            <p:ph idx="1"/>
          </p:nvPr>
        </p:nvSpPr>
        <p:spPr>
          <a:xfrm>
            <a:off x="2033874" y="1484784"/>
            <a:ext cx="7772400" cy="4822540"/>
          </a:xfrm>
        </p:spPr>
        <p:txBody>
          <a:bodyPr/>
          <a:lstStyle/>
          <a:p>
            <a:pPr lvl="1"/>
            <a:r>
              <a:rPr lang="en-US" dirty="0">
                <a:solidFill>
                  <a:schemeClr val="accent1">
                    <a:lumMod val="60000"/>
                    <a:lumOff val="40000"/>
                  </a:schemeClr>
                </a:solidFill>
              </a:rPr>
              <a:t>79%, </a:t>
            </a:r>
            <a:r>
              <a:rPr lang="en-US" dirty="0" err="1"/>
              <a:t>muskuloskeletal</a:t>
            </a:r>
            <a:r>
              <a:rPr lang="en-US" dirty="0"/>
              <a:t> </a:t>
            </a:r>
            <a:r>
              <a:rPr lang="en-US" dirty="0" err="1"/>
              <a:t>smärta</a:t>
            </a:r>
            <a:r>
              <a:rPr lang="en-US" dirty="0"/>
              <a:t>. </a:t>
            </a:r>
            <a:r>
              <a:rPr lang="en-US" dirty="0" err="1"/>
              <a:t>Eget</a:t>
            </a:r>
            <a:r>
              <a:rPr lang="en-US" dirty="0"/>
              <a:t> brevformulär,60% </a:t>
            </a:r>
            <a:r>
              <a:rPr lang="en-US" dirty="0" err="1"/>
              <a:t>svar</a:t>
            </a:r>
            <a:r>
              <a:rPr lang="en-US" dirty="0"/>
              <a:t>, (n= 220, 20-58å) 18% </a:t>
            </a:r>
            <a:r>
              <a:rPr lang="en-US" dirty="0" err="1"/>
              <a:t>daglig</a:t>
            </a:r>
            <a:r>
              <a:rPr lang="en-US" dirty="0"/>
              <a:t> </a:t>
            </a:r>
            <a:r>
              <a:rPr lang="en-US" dirty="0" err="1"/>
              <a:t>smärta</a:t>
            </a:r>
            <a:r>
              <a:rPr lang="en-US" dirty="0"/>
              <a:t>     </a:t>
            </a:r>
            <a:r>
              <a:rPr lang="en-US" i="1" dirty="0"/>
              <a:t>( </a:t>
            </a:r>
            <a:r>
              <a:rPr lang="en-US" i="1" dirty="0" err="1"/>
              <a:t>Andersson</a:t>
            </a:r>
            <a:r>
              <a:rPr lang="en-US" i="1" dirty="0"/>
              <a:t> C, 2001) </a:t>
            </a:r>
          </a:p>
          <a:p>
            <a:pPr lvl="1"/>
            <a:r>
              <a:rPr lang="en-US" dirty="0">
                <a:solidFill>
                  <a:schemeClr val="accent1">
                    <a:lumMod val="60000"/>
                    <a:lumOff val="40000"/>
                  </a:schemeClr>
                </a:solidFill>
              </a:rPr>
              <a:t>69% </a:t>
            </a:r>
            <a:r>
              <a:rPr lang="en-US" dirty="0" err="1"/>
              <a:t>strukturerade</a:t>
            </a:r>
            <a:r>
              <a:rPr lang="en-US" dirty="0"/>
              <a:t> </a:t>
            </a:r>
            <a:r>
              <a:rPr lang="en-US" dirty="0" err="1"/>
              <a:t>intervjuer</a:t>
            </a:r>
            <a:r>
              <a:rPr lang="en-US" dirty="0"/>
              <a:t>, VAS </a:t>
            </a:r>
            <a:r>
              <a:rPr lang="en-US" dirty="0" err="1"/>
              <a:t>ingen</a:t>
            </a:r>
            <a:r>
              <a:rPr lang="en-US" dirty="0"/>
              <a:t> </a:t>
            </a:r>
            <a:r>
              <a:rPr lang="en-US" dirty="0" err="1"/>
              <a:t>korr</a:t>
            </a:r>
            <a:r>
              <a:rPr lang="en-US" dirty="0"/>
              <a:t> GMFCS o </a:t>
            </a:r>
            <a:r>
              <a:rPr lang="en-US" dirty="0" err="1"/>
              <a:t>smärta</a:t>
            </a:r>
            <a:r>
              <a:rPr lang="en-US" dirty="0"/>
              <a:t> (N=48, </a:t>
            </a:r>
            <a:r>
              <a:rPr lang="en-US" dirty="0" err="1"/>
              <a:t>medel</a:t>
            </a:r>
            <a:r>
              <a:rPr lang="en-US" dirty="0"/>
              <a:t> 33år). </a:t>
            </a:r>
            <a:r>
              <a:rPr lang="en-US" i="1" dirty="0"/>
              <a:t>(K </a:t>
            </a:r>
            <a:r>
              <a:rPr lang="en-US" i="1" dirty="0" err="1"/>
              <a:t>Sandström</a:t>
            </a:r>
            <a:r>
              <a:rPr lang="en-US" i="1" dirty="0"/>
              <a:t> 2004)</a:t>
            </a:r>
          </a:p>
          <a:p>
            <a:pPr lvl="1"/>
            <a:r>
              <a:rPr lang="en-US" dirty="0">
                <a:solidFill>
                  <a:schemeClr val="accent1">
                    <a:lumMod val="60000"/>
                    <a:lumOff val="40000"/>
                  </a:schemeClr>
                </a:solidFill>
              </a:rPr>
              <a:t>62%</a:t>
            </a:r>
            <a:r>
              <a:rPr lang="en-US" dirty="0"/>
              <a:t> </a:t>
            </a:r>
            <a:r>
              <a:rPr lang="sv-SE" dirty="0"/>
              <a:t>CPUP-</a:t>
            </a:r>
            <a:r>
              <a:rPr lang="sv-SE" dirty="0" err="1"/>
              <a:t>vux</a:t>
            </a:r>
            <a:r>
              <a:rPr lang="sv-SE" dirty="0"/>
              <a:t> register studie, unga vuxna 19-23å, (ja nej någon typ av smärta sista 4v). </a:t>
            </a:r>
            <a:r>
              <a:rPr lang="sv-SE" i="1" dirty="0"/>
              <a:t>(</a:t>
            </a:r>
            <a:r>
              <a:rPr lang="sv-SE" i="1" dirty="0" err="1"/>
              <a:t>Rodby-Bousquet</a:t>
            </a:r>
            <a:r>
              <a:rPr lang="sv-SE" i="1" dirty="0"/>
              <a:t> E et al 2013)</a:t>
            </a:r>
          </a:p>
          <a:p>
            <a:pPr lvl="1"/>
            <a:r>
              <a:rPr lang="en-US" dirty="0">
                <a:solidFill>
                  <a:schemeClr val="accent1">
                    <a:lumMod val="60000"/>
                    <a:lumOff val="40000"/>
                  </a:schemeClr>
                </a:solidFill>
              </a:rPr>
              <a:t>50% , </a:t>
            </a:r>
            <a:r>
              <a:rPr lang="en-US" dirty="0"/>
              <a:t>BPI </a:t>
            </a:r>
            <a:r>
              <a:rPr lang="en-US" dirty="0" err="1"/>
              <a:t>och</a:t>
            </a:r>
            <a:r>
              <a:rPr lang="en-US" dirty="0"/>
              <a:t> SF36 ,17 </a:t>
            </a:r>
            <a:r>
              <a:rPr lang="en-US" dirty="0" err="1"/>
              <a:t>år</a:t>
            </a:r>
            <a:r>
              <a:rPr lang="en-US" dirty="0"/>
              <a:t> post SDR , 20-27å, </a:t>
            </a:r>
            <a:r>
              <a:rPr lang="sv-SE" i="1" dirty="0"/>
              <a:t>(Tedroff et al 2015)</a:t>
            </a:r>
          </a:p>
          <a:p>
            <a:pPr lvl="1"/>
            <a:r>
              <a:rPr lang="en-US" dirty="0">
                <a:solidFill>
                  <a:schemeClr val="accent1">
                    <a:lumMod val="60000"/>
                    <a:lumOff val="40000"/>
                  </a:schemeClr>
                </a:solidFill>
              </a:rPr>
              <a:t>49%</a:t>
            </a:r>
            <a:r>
              <a:rPr lang="sv-SE" dirty="0"/>
              <a:t>, unga vuxna 20-22 år Sthlm, någon typ av smärta sista 4v </a:t>
            </a:r>
            <a:r>
              <a:rPr lang="sv-SE" dirty="0" err="1"/>
              <a:t>enl</a:t>
            </a:r>
            <a:r>
              <a:rPr lang="sv-SE" dirty="0"/>
              <a:t> SF36v2, samt </a:t>
            </a:r>
            <a:r>
              <a:rPr lang="sv-SE" dirty="0">
                <a:solidFill>
                  <a:schemeClr val="accent1">
                    <a:lumMod val="60000"/>
                    <a:lumOff val="40000"/>
                  </a:schemeClr>
                </a:solidFill>
              </a:rPr>
              <a:t>19%</a:t>
            </a:r>
            <a:r>
              <a:rPr lang="sv-SE" dirty="0"/>
              <a:t> sista dygnet, BPI). </a:t>
            </a:r>
            <a:r>
              <a:rPr lang="sv-SE" i="1" dirty="0"/>
              <a:t>(Jacobson DNO et al 2020)</a:t>
            </a:r>
          </a:p>
          <a:p>
            <a:pPr lvl="1"/>
            <a:r>
              <a:rPr lang="sv-SE" dirty="0">
                <a:solidFill>
                  <a:schemeClr val="accent1">
                    <a:lumMod val="60000"/>
                    <a:lumOff val="40000"/>
                  </a:schemeClr>
                </a:solidFill>
              </a:rPr>
              <a:t>62-70%, </a:t>
            </a:r>
            <a:r>
              <a:rPr lang="sv-SE" dirty="0"/>
              <a:t>CPUP data (n-1591, 16-76, median 25år) Högre förekomst vid självrapportering och vid CFCS I (72,5%) ( </a:t>
            </a:r>
            <a:r>
              <a:rPr lang="sv-SE" dirty="0" err="1"/>
              <a:t>Rodby-Bousquet</a:t>
            </a:r>
            <a:r>
              <a:rPr lang="sv-SE" dirty="0"/>
              <a:t> 2021)</a:t>
            </a:r>
            <a:endParaRPr lang="sv-SE" dirty="0">
              <a:solidFill>
                <a:schemeClr val="accent1">
                  <a:lumMod val="60000"/>
                  <a:lumOff val="40000"/>
                </a:schemeClr>
              </a:solidFill>
            </a:endParaRPr>
          </a:p>
          <a:p>
            <a:pPr marL="457200" lvl="1" indent="0" eaLnBrk="1" hangingPunct="1">
              <a:buNone/>
              <a:defRPr/>
            </a:pPr>
            <a:endParaRPr lang="sv-SE" sz="800" dirty="0">
              <a:solidFill>
                <a:schemeClr val="accent1">
                  <a:lumMod val="60000"/>
                  <a:lumOff val="40000"/>
                </a:schemeClr>
              </a:solidFill>
            </a:endParaRPr>
          </a:p>
          <a:p>
            <a:pPr marL="457200" lvl="1" indent="0" eaLnBrk="1" hangingPunct="1">
              <a:buNone/>
              <a:defRPr/>
            </a:pPr>
            <a:r>
              <a:rPr lang="sv-SE">
                <a:solidFill>
                  <a:schemeClr val="accent1">
                    <a:lumMod val="60000"/>
                    <a:lumOff val="40000"/>
                  </a:schemeClr>
                </a:solidFill>
              </a:rPr>
              <a:t>           		 </a:t>
            </a:r>
            <a:r>
              <a:rPr lang="sv-SE" sz="4000" dirty="0">
                <a:solidFill>
                  <a:schemeClr val="accent1">
                    <a:lumMod val="60000"/>
                    <a:lumOff val="40000"/>
                  </a:schemeClr>
                </a:solidFill>
              </a:rPr>
              <a:t>~70%</a:t>
            </a:r>
            <a:endParaRPr lang="en-US" sz="4000" i="1" dirty="0">
              <a:solidFill>
                <a:schemeClr val="accent1">
                  <a:lumMod val="60000"/>
                  <a:lumOff val="40000"/>
                </a:schemeClr>
              </a:solidFill>
            </a:endParaRPr>
          </a:p>
          <a:p>
            <a:pPr marL="285750" lvl="1">
              <a:buClr>
                <a:schemeClr val="accent1"/>
              </a:buClr>
            </a:pPr>
            <a:endParaRPr lang="en-US" dirty="0">
              <a:solidFill>
                <a:schemeClr val="accent1">
                  <a:lumMod val="60000"/>
                  <a:lumOff val="40000"/>
                </a:schemeClr>
              </a:solidFill>
            </a:endParaRPr>
          </a:p>
          <a:p>
            <a:pPr marL="285750" lvl="1">
              <a:buClr>
                <a:schemeClr val="accent1"/>
              </a:buClr>
            </a:pPr>
            <a:endParaRPr lang="en-US" dirty="0">
              <a:solidFill>
                <a:schemeClr val="accent1">
                  <a:lumMod val="60000"/>
                  <a:lumOff val="40000"/>
                </a:schemeClr>
              </a:solidFill>
            </a:endParaRPr>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pic>
        <p:nvPicPr>
          <p:cNvPr id="7" name="Picture 2" descr="C:\Users\Kristina\AppData\Local\Microsoft\Windows\Temporary Internet Files\Content.IE5\IYXBGJKD\Anonymous-Flag-of-Swede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116632"/>
            <a:ext cx="1749793" cy="1097266"/>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bildnummer 7"/>
          <p:cNvSpPr>
            <a:spLocks noGrp="1"/>
          </p:cNvSpPr>
          <p:nvPr>
            <p:ph type="sldNum" sz="quarter" idx="12"/>
          </p:nvPr>
        </p:nvSpPr>
        <p:spPr/>
        <p:txBody>
          <a:bodyPr/>
          <a:lstStyle/>
          <a:p>
            <a:pPr>
              <a:defRPr/>
            </a:pPr>
            <a:fld id="{4AE14FD1-76BE-4399-86E7-3AED98FC1DA2}" type="slidenum">
              <a:rPr lang="sv-SE" smtClean="0"/>
              <a:pPr>
                <a:defRPr/>
              </a:pPr>
              <a:t>12</a:t>
            </a:fld>
            <a:endParaRPr lang="sv-SE"/>
          </a:p>
        </p:txBody>
      </p:sp>
    </p:spTree>
    <p:extLst>
      <p:ext uri="{BB962C8B-B14F-4D97-AF65-F5344CB8AC3E}">
        <p14:creationId xmlns:p14="http://schemas.microsoft.com/office/powerpoint/2010/main" val="407131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dirty="0"/>
          </a:p>
        </p:txBody>
      </p:sp>
      <p:sp>
        <p:nvSpPr>
          <p:cNvPr id="3" name="Platshållare för innehåll 2"/>
          <p:cNvSpPr>
            <a:spLocks noGrp="1"/>
          </p:cNvSpPr>
          <p:nvPr>
            <p:ph idx="1"/>
          </p:nvPr>
        </p:nvSpPr>
        <p:spPr/>
        <p:txBody>
          <a:bodyPr/>
          <a:lstStyle/>
          <a:p>
            <a:r>
              <a:rPr lang="sv-SE" altLang="sv-SE" sz="1800" dirty="0"/>
              <a:t>Som för typiskt utvecklade individer rapporterar kvinnor mer smärta än män </a:t>
            </a:r>
            <a:r>
              <a:rPr lang="sv-SE" altLang="sv-SE" sz="1800" i="1" dirty="0"/>
              <a:t>(</a:t>
            </a:r>
            <a:r>
              <a:rPr lang="sv-SE" altLang="sv-SE" sz="1800" i="1" dirty="0" err="1"/>
              <a:t>Jahnsen</a:t>
            </a:r>
            <a:r>
              <a:rPr lang="sv-SE" altLang="sv-SE" sz="1800" i="1" dirty="0"/>
              <a:t> R 2004, Tervo RC 2006, Parkinson KN 2013, Jacobson 2019, van </a:t>
            </a:r>
            <a:r>
              <a:rPr lang="sv-SE" altLang="sv-SE" sz="1800" i="1" dirty="0" err="1"/>
              <a:t>der</a:t>
            </a:r>
            <a:r>
              <a:rPr lang="sv-SE" altLang="sv-SE" sz="1800" i="1" dirty="0"/>
              <a:t> </a:t>
            </a:r>
            <a:r>
              <a:rPr lang="sv-SE" altLang="sv-SE" sz="1800" i="1" dirty="0" err="1"/>
              <a:t>Slot</a:t>
            </a:r>
            <a:r>
              <a:rPr lang="sv-SE" altLang="sv-SE" sz="1800" i="1" dirty="0"/>
              <a:t> 2019)</a:t>
            </a:r>
          </a:p>
          <a:p>
            <a:endParaRPr lang="sv-SE" altLang="sv-SE" sz="1800" i="1" dirty="0"/>
          </a:p>
          <a:p>
            <a:r>
              <a:rPr lang="en-US" sz="1800" dirty="0" err="1"/>
              <a:t>Smärta</a:t>
            </a:r>
            <a:r>
              <a:rPr lang="en-US" sz="1800" dirty="0"/>
              <a:t> vid CP </a:t>
            </a:r>
            <a:r>
              <a:rPr lang="en-US" sz="1800" dirty="0" err="1"/>
              <a:t>rapporteras</a:t>
            </a:r>
            <a:r>
              <a:rPr lang="en-US" sz="1800" dirty="0"/>
              <a:t> </a:t>
            </a:r>
            <a:r>
              <a:rPr lang="en-US" sz="1800" dirty="0" err="1"/>
              <a:t>vara</a:t>
            </a:r>
            <a:r>
              <a:rPr lang="en-US" sz="1800" dirty="0"/>
              <a:t>  </a:t>
            </a:r>
            <a:r>
              <a:rPr lang="en-US" sz="1800" dirty="0" err="1"/>
              <a:t>progressiv</a:t>
            </a:r>
            <a:r>
              <a:rPr lang="en-US" sz="1800" dirty="0"/>
              <a:t> m </a:t>
            </a:r>
            <a:r>
              <a:rPr lang="en-US" sz="1800" dirty="0" err="1"/>
              <a:t>ökad</a:t>
            </a:r>
            <a:r>
              <a:rPr lang="en-US" sz="1800" dirty="0"/>
              <a:t> </a:t>
            </a:r>
            <a:r>
              <a:rPr lang="en-US" sz="1800" dirty="0" err="1"/>
              <a:t>förekomst</a:t>
            </a:r>
            <a:r>
              <a:rPr lang="en-US" sz="1800" dirty="0"/>
              <a:t> vid </a:t>
            </a:r>
            <a:r>
              <a:rPr lang="en-US" sz="1800" dirty="0" err="1"/>
              <a:t>ökad</a:t>
            </a:r>
            <a:r>
              <a:rPr lang="en-US" sz="1800" dirty="0"/>
              <a:t> </a:t>
            </a:r>
            <a:r>
              <a:rPr lang="en-US" sz="1800" dirty="0" err="1"/>
              <a:t>ålder</a:t>
            </a:r>
            <a:r>
              <a:rPr lang="en-US" sz="1800" dirty="0"/>
              <a:t> (</a:t>
            </a:r>
            <a:r>
              <a:rPr lang="en-US" sz="1800" dirty="0" err="1"/>
              <a:t>Alriksson</a:t>
            </a:r>
            <a:r>
              <a:rPr lang="en-US" sz="1800" dirty="0"/>
              <a:t>-Schmidt &amp; </a:t>
            </a:r>
            <a:r>
              <a:rPr lang="en-US" sz="1800" dirty="0" err="1"/>
              <a:t>Hagglund</a:t>
            </a:r>
            <a:r>
              <a:rPr lang="en-US" sz="1800" dirty="0"/>
              <a:t>, 2016; McKinnon et al., 2019), </a:t>
            </a:r>
            <a:r>
              <a:rPr lang="en-US" sz="1800" dirty="0" err="1"/>
              <a:t>och</a:t>
            </a:r>
            <a:r>
              <a:rPr lang="en-US" sz="1800" dirty="0"/>
              <a:t> </a:t>
            </a:r>
            <a:r>
              <a:rPr lang="en-US" sz="1800" dirty="0" err="1"/>
              <a:t>leda</a:t>
            </a:r>
            <a:r>
              <a:rPr lang="en-US" sz="1800" dirty="0"/>
              <a:t> till </a:t>
            </a:r>
            <a:r>
              <a:rPr lang="en-US" sz="1800" dirty="0" err="1"/>
              <a:t>större</a:t>
            </a:r>
            <a:r>
              <a:rPr lang="en-US" sz="1800" dirty="0"/>
              <a:t> </a:t>
            </a:r>
            <a:r>
              <a:rPr lang="en-US" sz="1800" dirty="0" err="1"/>
              <a:t>svårighter</a:t>
            </a:r>
            <a:r>
              <a:rPr lang="en-US" sz="1800" dirty="0"/>
              <a:t> </a:t>
            </a:r>
            <a:r>
              <a:rPr lang="en-US" sz="1800" dirty="0" err="1"/>
              <a:t>eller</a:t>
            </a:r>
            <a:r>
              <a:rPr lang="en-US" sz="1800" dirty="0"/>
              <a:t> </a:t>
            </a:r>
            <a:r>
              <a:rPr lang="en-US" sz="1800" dirty="0" err="1"/>
              <a:t>påverkan</a:t>
            </a:r>
            <a:r>
              <a:rPr lang="en-US" sz="1800" dirty="0"/>
              <a:t> </a:t>
            </a:r>
            <a:r>
              <a:rPr lang="en-US" sz="1800" dirty="0" err="1"/>
              <a:t>för</a:t>
            </a:r>
            <a:r>
              <a:rPr lang="en-US" sz="1800" dirty="0"/>
              <a:t> </a:t>
            </a:r>
            <a:r>
              <a:rPr lang="en-US" sz="1800" dirty="0" err="1"/>
              <a:t>äldre</a:t>
            </a:r>
            <a:r>
              <a:rPr lang="en-US" sz="1800" dirty="0"/>
              <a:t> </a:t>
            </a:r>
            <a:r>
              <a:rPr lang="en-US" sz="1800" dirty="0" err="1"/>
              <a:t>vuxna</a:t>
            </a:r>
            <a:r>
              <a:rPr lang="en-US" sz="1800" dirty="0"/>
              <a:t> </a:t>
            </a:r>
            <a:r>
              <a:rPr lang="da-DK" sz="1800" dirty="0"/>
              <a:t>(Jahnsen, Villien, Aamodt, et al., 2004; Opheim et al., 2009). Men också hos unga har hög förekomst rapporterats ( SCPE data 74%). </a:t>
            </a:r>
            <a:r>
              <a:rPr lang="da-DK" sz="1800" b="1" dirty="0"/>
              <a:t>Smärta debuterar tidigt hos individer med CP</a:t>
            </a:r>
          </a:p>
          <a:p>
            <a:r>
              <a:rPr lang="en-US" altLang="sv-SE" sz="1800" dirty="0" err="1"/>
              <a:t>Smärta</a:t>
            </a:r>
            <a:r>
              <a:rPr lang="en-US" altLang="sv-SE" sz="1800" dirty="0"/>
              <a:t> </a:t>
            </a:r>
            <a:r>
              <a:rPr lang="en-US" altLang="sv-SE" sz="1800" dirty="0" err="1"/>
              <a:t>finns</a:t>
            </a:r>
            <a:r>
              <a:rPr lang="en-US" altLang="sv-SE" sz="1800" dirty="0"/>
              <a:t> vid </a:t>
            </a:r>
            <a:r>
              <a:rPr lang="en-US" altLang="sv-SE" sz="1800" dirty="0" err="1"/>
              <a:t>alla</a:t>
            </a:r>
            <a:r>
              <a:rPr lang="en-US" altLang="sv-SE" sz="1800" dirty="0"/>
              <a:t> GMFCS </a:t>
            </a:r>
            <a:r>
              <a:rPr lang="en-US" altLang="sv-SE" sz="1800" dirty="0" err="1"/>
              <a:t>nivåer</a:t>
            </a:r>
            <a:r>
              <a:rPr lang="en-US" altLang="sv-SE" sz="1800" dirty="0"/>
              <a:t> </a:t>
            </a:r>
            <a:r>
              <a:rPr lang="en-US" altLang="sv-SE" sz="1600" i="1" dirty="0"/>
              <a:t>(Novak I et al 2012)</a:t>
            </a:r>
            <a:endParaRPr lang="sv-SE" altLang="sv-SE" sz="1600" i="1" dirty="0"/>
          </a:p>
          <a:p>
            <a:endParaRPr lang="sv-SE" altLang="sv-SE" sz="1800" i="1" dirty="0"/>
          </a:p>
          <a:p>
            <a:endParaRPr lang="en-US"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13</a:t>
            </a:fld>
            <a:endParaRPr lang="sv-SE"/>
          </a:p>
        </p:txBody>
      </p:sp>
    </p:spTree>
    <p:extLst>
      <p:ext uri="{BB962C8B-B14F-4D97-AF65-F5344CB8AC3E}">
        <p14:creationId xmlns:p14="http://schemas.microsoft.com/office/powerpoint/2010/main" val="394049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Smärtetiologi och lokalisation</a:t>
            </a:r>
            <a:endParaRPr lang="en-US" dirty="0"/>
          </a:p>
        </p:txBody>
      </p:sp>
      <p:sp>
        <p:nvSpPr>
          <p:cNvPr id="3" name="Platshållare för innehåll 2"/>
          <p:cNvSpPr>
            <a:spLocks noGrp="1"/>
          </p:cNvSpPr>
          <p:nvPr>
            <p:ph idx="1"/>
          </p:nvPr>
        </p:nvSpPr>
        <p:spPr>
          <a:xfrm>
            <a:off x="2063750" y="1772816"/>
            <a:ext cx="7772400" cy="4462884"/>
          </a:xfrm>
        </p:spPr>
        <p:txBody>
          <a:bodyPr/>
          <a:lstStyle/>
          <a:p>
            <a:r>
              <a:rPr lang="en-US" altLang="sv-SE" dirty="0" err="1"/>
              <a:t>Förvånansvärt</a:t>
            </a:r>
            <a:r>
              <a:rPr lang="en-US" altLang="sv-SE" dirty="0"/>
              <a:t> lite </a:t>
            </a:r>
            <a:r>
              <a:rPr lang="en-US" altLang="sv-SE" dirty="0" err="1"/>
              <a:t>är</a:t>
            </a:r>
            <a:r>
              <a:rPr lang="en-US" altLang="sv-SE" dirty="0"/>
              <a:t> </a:t>
            </a:r>
            <a:r>
              <a:rPr lang="en-US" altLang="sv-SE" dirty="0" err="1"/>
              <a:t>känt</a:t>
            </a:r>
            <a:r>
              <a:rPr lang="en-US" altLang="sv-SE" dirty="0"/>
              <a:t> om </a:t>
            </a:r>
            <a:r>
              <a:rPr lang="en-US" altLang="sv-SE" dirty="0" err="1"/>
              <a:t>arten</a:t>
            </a:r>
            <a:r>
              <a:rPr lang="en-US" altLang="sv-SE" dirty="0"/>
              <a:t> </a:t>
            </a:r>
            <a:r>
              <a:rPr lang="en-US" altLang="sv-SE" dirty="0" err="1"/>
              <a:t>och</a:t>
            </a:r>
            <a:r>
              <a:rPr lang="en-US" altLang="sv-SE" dirty="0"/>
              <a:t> </a:t>
            </a:r>
            <a:r>
              <a:rPr lang="en-US" altLang="sv-SE" dirty="0" err="1"/>
              <a:t>omfattningen</a:t>
            </a:r>
            <a:r>
              <a:rPr lang="en-US" altLang="sv-SE" dirty="0"/>
              <a:t> </a:t>
            </a:r>
            <a:r>
              <a:rPr lang="en-US" altLang="sv-SE" dirty="0" err="1"/>
              <a:t>av</a:t>
            </a:r>
            <a:r>
              <a:rPr lang="en-US" altLang="sv-SE" dirty="0"/>
              <a:t> </a:t>
            </a:r>
            <a:r>
              <a:rPr lang="en-US" altLang="sv-SE" dirty="0" err="1"/>
              <a:t>kronisk</a:t>
            </a:r>
            <a:r>
              <a:rPr lang="en-US" altLang="sv-SE" dirty="0"/>
              <a:t> </a:t>
            </a:r>
            <a:r>
              <a:rPr lang="en-US" altLang="sv-SE" dirty="0" err="1"/>
              <a:t>smärta</a:t>
            </a:r>
            <a:r>
              <a:rPr lang="en-US" altLang="sv-SE" dirty="0"/>
              <a:t> vid CP-</a:t>
            </a:r>
            <a:r>
              <a:rPr lang="en-US" altLang="sv-SE" dirty="0" err="1"/>
              <a:t>vare</a:t>
            </a:r>
            <a:r>
              <a:rPr lang="en-US" altLang="sv-SE" dirty="0"/>
              <a:t> sig hos barn </a:t>
            </a:r>
            <a:r>
              <a:rPr lang="en-US" altLang="sv-SE" dirty="0" err="1"/>
              <a:t>eller</a:t>
            </a:r>
            <a:r>
              <a:rPr lang="en-US" altLang="sv-SE" dirty="0"/>
              <a:t> </a:t>
            </a:r>
            <a:r>
              <a:rPr lang="en-US" altLang="sv-SE" dirty="0" err="1"/>
              <a:t>vuxna</a:t>
            </a:r>
            <a:r>
              <a:rPr lang="en-US" altLang="sv-SE" dirty="0"/>
              <a:t>.</a:t>
            </a:r>
          </a:p>
          <a:p>
            <a:r>
              <a:rPr lang="sv-SE" altLang="sv-SE" dirty="0"/>
              <a:t>Ofta rapporteras smärta från </a:t>
            </a:r>
            <a:r>
              <a:rPr lang="sv-SE" altLang="sv-SE" b="1" dirty="0"/>
              <a:t>nedre extremiteter och rygg</a:t>
            </a:r>
            <a:r>
              <a:rPr lang="sv-SE" altLang="sv-SE" dirty="0"/>
              <a:t>. Några studier har angett att spasticitet eller ospecifik muskelvärk  bidragit till smärtan  (</a:t>
            </a:r>
            <a:r>
              <a:rPr lang="sv-SE" altLang="sv-SE" i="1" dirty="0"/>
              <a:t>Turk M 1996, Turk M 1997, </a:t>
            </a:r>
            <a:r>
              <a:rPr lang="en-US" altLang="sv-SE" i="1" dirty="0"/>
              <a:t>Van Der Slot  2012, </a:t>
            </a:r>
            <a:r>
              <a:rPr lang="en-US" altLang="sv-SE" i="1" dirty="0" err="1"/>
              <a:t>Penner</a:t>
            </a:r>
            <a:r>
              <a:rPr lang="en-US" altLang="sv-SE" i="1" dirty="0"/>
              <a:t> M 2013 , </a:t>
            </a:r>
            <a:r>
              <a:rPr lang="en-US" i="1" dirty="0" err="1"/>
              <a:t>Alriksson</a:t>
            </a:r>
            <a:r>
              <a:rPr lang="en-US" i="1" dirty="0"/>
              <a:t>-Schmidt A 2016, Shaikh A 2016</a:t>
            </a:r>
            <a:r>
              <a:rPr lang="en-US" altLang="sv-SE" i="1" dirty="0"/>
              <a:t>)</a:t>
            </a:r>
          </a:p>
          <a:p>
            <a:r>
              <a:rPr lang="en-US" dirty="0"/>
              <a:t>I </a:t>
            </a:r>
            <a:r>
              <a:rPr lang="en-US" dirty="0" err="1"/>
              <a:t>studien</a:t>
            </a:r>
            <a:r>
              <a:rPr lang="en-US" dirty="0"/>
              <a:t> </a:t>
            </a:r>
            <a:r>
              <a:rPr lang="en-US" dirty="0" err="1"/>
              <a:t>från</a:t>
            </a:r>
            <a:r>
              <a:rPr lang="en-US" dirty="0"/>
              <a:t> 1997 </a:t>
            </a:r>
            <a:r>
              <a:rPr lang="en-US" dirty="0" err="1"/>
              <a:t>som</a:t>
            </a:r>
            <a:r>
              <a:rPr lang="en-US" dirty="0"/>
              <a:t> </a:t>
            </a:r>
            <a:r>
              <a:rPr lang="en-US" dirty="0" err="1"/>
              <a:t>enbart</a:t>
            </a:r>
            <a:r>
              <a:rPr lang="en-US" dirty="0"/>
              <a:t> </a:t>
            </a:r>
            <a:r>
              <a:rPr lang="en-US" dirty="0" err="1"/>
              <a:t>inkluderade</a:t>
            </a:r>
            <a:r>
              <a:rPr lang="en-US" dirty="0"/>
              <a:t> </a:t>
            </a:r>
            <a:r>
              <a:rPr lang="en-US" dirty="0" err="1"/>
              <a:t>vuxna</a:t>
            </a:r>
            <a:r>
              <a:rPr lang="en-US" dirty="0"/>
              <a:t> </a:t>
            </a:r>
            <a:r>
              <a:rPr lang="en-US" dirty="0" err="1"/>
              <a:t>kvinnor</a:t>
            </a:r>
            <a:r>
              <a:rPr lang="en-US" dirty="0"/>
              <a:t> med CP (n = 63), </a:t>
            </a:r>
            <a:r>
              <a:rPr lang="en-US" dirty="0" err="1"/>
              <a:t>angav</a:t>
            </a:r>
            <a:r>
              <a:rPr lang="en-US" dirty="0"/>
              <a:t> 28% </a:t>
            </a:r>
            <a:r>
              <a:rPr lang="en-US" b="1" dirty="0" err="1"/>
              <a:t>huvudvärk</a:t>
            </a:r>
            <a:r>
              <a:rPr lang="en-US" b="1" dirty="0"/>
              <a:t>, </a:t>
            </a:r>
            <a:r>
              <a:rPr lang="en-US" b="1" dirty="0" err="1"/>
              <a:t>rygg</a:t>
            </a:r>
            <a:r>
              <a:rPr lang="en-US" b="1" dirty="0"/>
              <a:t> </a:t>
            </a:r>
            <a:r>
              <a:rPr lang="en-US" dirty="0"/>
              <a:t>(26%), </a:t>
            </a:r>
            <a:r>
              <a:rPr lang="en-US" dirty="0" err="1"/>
              <a:t>och</a:t>
            </a:r>
            <a:r>
              <a:rPr lang="en-US" dirty="0"/>
              <a:t> </a:t>
            </a:r>
            <a:r>
              <a:rPr lang="en-US" b="1" dirty="0"/>
              <a:t>arm</a:t>
            </a:r>
            <a:r>
              <a:rPr lang="en-US" dirty="0"/>
              <a:t> (23%) </a:t>
            </a:r>
            <a:r>
              <a:rPr lang="en-US" dirty="0" err="1"/>
              <a:t>som</a:t>
            </a:r>
            <a:r>
              <a:rPr lang="en-US" dirty="0"/>
              <a:t> de </a:t>
            </a:r>
            <a:r>
              <a:rPr lang="en-US" dirty="0" err="1"/>
              <a:t>vanligaste</a:t>
            </a:r>
            <a:r>
              <a:rPr lang="en-US" dirty="0"/>
              <a:t> </a:t>
            </a:r>
            <a:r>
              <a:rPr lang="en-US" dirty="0" err="1"/>
              <a:t>smärtlokalerna</a:t>
            </a:r>
            <a:r>
              <a:rPr lang="en-US" dirty="0"/>
              <a:t>.</a:t>
            </a:r>
          </a:p>
          <a:p>
            <a:r>
              <a:rPr lang="sv-SE" altLang="sv-SE" dirty="0"/>
              <a:t>Unga vuxna i Sthlm, vanligast </a:t>
            </a:r>
            <a:r>
              <a:rPr lang="sv-SE" altLang="sv-SE" b="1" dirty="0"/>
              <a:t>rygg och nedre extremitet</a:t>
            </a:r>
            <a:r>
              <a:rPr lang="sv-SE" altLang="sv-SE" dirty="0"/>
              <a:t> </a:t>
            </a:r>
            <a:r>
              <a:rPr lang="sv-SE" altLang="sv-SE" i="1" dirty="0"/>
              <a:t>(Jacobson et al 2019)</a:t>
            </a:r>
            <a:endParaRPr lang="en-US" altLang="sv-SE" i="1" dirty="0"/>
          </a:p>
          <a:p>
            <a:r>
              <a:rPr lang="en-US" dirty="0"/>
              <a:t>SÖ med meta-</a:t>
            </a:r>
            <a:r>
              <a:rPr lang="en-US" dirty="0" err="1"/>
              <a:t>analys</a:t>
            </a:r>
            <a:r>
              <a:rPr lang="en-US" dirty="0"/>
              <a:t> , </a:t>
            </a:r>
            <a:r>
              <a:rPr lang="en-US" b="1" dirty="0"/>
              <a:t>ben</a:t>
            </a:r>
            <a:r>
              <a:rPr lang="en-US" dirty="0"/>
              <a:t> (76%),  </a:t>
            </a:r>
            <a:r>
              <a:rPr lang="en-US" b="1" dirty="0" err="1"/>
              <a:t>nacke</a:t>
            </a:r>
            <a:r>
              <a:rPr lang="en-US" b="1" dirty="0"/>
              <a:t>/</a:t>
            </a:r>
            <a:r>
              <a:rPr lang="en-US" b="1" dirty="0" err="1"/>
              <a:t>rygg</a:t>
            </a:r>
            <a:r>
              <a:rPr lang="en-US" dirty="0"/>
              <a:t> (66%), </a:t>
            </a:r>
            <a:r>
              <a:rPr lang="en-US" b="1" dirty="0" err="1"/>
              <a:t>armar</a:t>
            </a:r>
            <a:br>
              <a:rPr lang="en-US" dirty="0"/>
            </a:br>
            <a:r>
              <a:rPr lang="en-US" dirty="0"/>
              <a:t>(38%) </a:t>
            </a:r>
            <a:r>
              <a:rPr lang="en-US" dirty="0" err="1"/>
              <a:t>intensitet</a:t>
            </a:r>
            <a:r>
              <a:rPr lang="en-US" dirty="0"/>
              <a:t> mean 3.7/10 , (van der Slot W et al 2019)</a:t>
            </a:r>
            <a:endParaRPr lang="en-US" altLang="sv-SE" i="1" dirty="0"/>
          </a:p>
          <a:p>
            <a:endParaRPr lang="en-US" altLang="sv-SE" dirty="0"/>
          </a:p>
          <a:p>
            <a:endParaRPr lang="en-US"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14</a:t>
            </a:fld>
            <a:endParaRPr lang="sv-SE"/>
          </a:p>
        </p:txBody>
      </p:sp>
    </p:spTree>
    <p:extLst>
      <p:ext uri="{BB962C8B-B14F-4D97-AF65-F5344CB8AC3E}">
        <p14:creationId xmlns:p14="http://schemas.microsoft.com/office/powerpoint/2010/main" val="24983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a:p>
        </p:txBody>
      </p:sp>
      <p:sp>
        <p:nvSpPr>
          <p:cNvPr id="3" name="Platshållare för innehåll 2"/>
          <p:cNvSpPr>
            <a:spLocks noGrp="1"/>
          </p:cNvSpPr>
          <p:nvPr>
            <p:ph idx="1"/>
          </p:nvPr>
        </p:nvSpPr>
        <p:spPr/>
        <p:txBody>
          <a:bodyPr/>
          <a:lstStyle/>
          <a:p>
            <a:endParaRPr lang="sv-SE" altLang="sv-SE" dirty="0"/>
          </a:p>
          <a:p>
            <a:r>
              <a:rPr lang="sv-SE" altLang="sv-SE" b="1" dirty="0"/>
              <a:t>Ryggsmärta och smärta från nedre extremitet </a:t>
            </a:r>
            <a:r>
              <a:rPr lang="sv-SE" altLang="sv-SE" dirty="0"/>
              <a:t>var vanligaste lokalisationen i en registerstudie baserad på CPUP data </a:t>
            </a:r>
            <a:r>
              <a:rPr lang="sv-SE" altLang="sv-SE" i="1" dirty="0"/>
              <a:t>(</a:t>
            </a:r>
            <a:r>
              <a:rPr lang="sv-SE" altLang="sv-SE" i="1" dirty="0" err="1"/>
              <a:t>Rodby-Bousquet</a:t>
            </a:r>
            <a:r>
              <a:rPr lang="sv-SE" altLang="sv-SE" i="1" dirty="0"/>
              <a:t> 2021)</a:t>
            </a:r>
          </a:p>
          <a:p>
            <a:endParaRPr lang="sv-SE" altLang="sv-SE" dirty="0"/>
          </a:p>
          <a:p>
            <a:endParaRPr lang="sv-SE" altLang="sv-SE" dirty="0"/>
          </a:p>
          <a:p>
            <a:r>
              <a:rPr lang="sv-SE" altLang="sv-SE" dirty="0"/>
              <a:t>Hos barn (upp till 18) har läkare rapporterat höftsubluxation eller -luxation samt förekomst av </a:t>
            </a:r>
            <a:r>
              <a:rPr lang="sv-SE" altLang="sv-SE" dirty="0" err="1"/>
              <a:t>dystoni</a:t>
            </a:r>
            <a:r>
              <a:rPr lang="sv-SE" altLang="sv-SE" dirty="0"/>
              <a:t> som vanliga smärtorsaker (</a:t>
            </a:r>
            <a:r>
              <a:rPr lang="en-US" altLang="sv-SE" i="1" dirty="0" err="1"/>
              <a:t>Penner</a:t>
            </a:r>
            <a:r>
              <a:rPr lang="en-US" altLang="sv-SE" i="1" dirty="0"/>
              <a:t> M 2013 )</a:t>
            </a:r>
            <a:endParaRPr lang="sv-SE" altLang="sv-SE" i="1" dirty="0"/>
          </a:p>
          <a:p>
            <a:endParaRPr lang="en-US"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15</a:t>
            </a:fld>
            <a:endParaRPr lang="sv-SE"/>
          </a:p>
        </p:txBody>
      </p:sp>
    </p:spTree>
    <p:extLst>
      <p:ext uri="{BB962C8B-B14F-4D97-AF65-F5344CB8AC3E}">
        <p14:creationId xmlns:p14="http://schemas.microsoft.com/office/powerpoint/2010/main" val="317798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br>
              <a:rPr lang="en-US" dirty="0"/>
            </a:br>
            <a:endParaRPr lang="en-US" dirty="0"/>
          </a:p>
        </p:txBody>
      </p:sp>
      <p:sp>
        <p:nvSpPr>
          <p:cNvPr id="4" name="Platshållare för datum 3"/>
          <p:cNvSpPr>
            <a:spLocks noGrp="1"/>
          </p:cNvSpPr>
          <p:nvPr>
            <p:ph type="dt" sz="half" idx="10"/>
          </p:nvPr>
        </p:nvSpPr>
        <p:spPr/>
        <p:txBody>
          <a:bodyPr/>
          <a:lstStyle/>
          <a:p>
            <a:pPr>
              <a:defRPr/>
            </a:pPr>
            <a:r>
              <a:rPr lang="en-US" noProof="0"/>
              <a:t>11/10/2021</a:t>
            </a:r>
            <a:endParaRPr lang="en-GB" noProof="0"/>
          </a:p>
        </p:txBody>
      </p:sp>
      <p:sp>
        <p:nvSpPr>
          <p:cNvPr id="5" name="Platshållare för sidfot 4"/>
          <p:cNvSpPr>
            <a:spLocks noGrp="1"/>
          </p:cNvSpPr>
          <p:nvPr>
            <p:ph type="ftr" sz="quarter" idx="11"/>
          </p:nvPr>
        </p:nvSpPr>
        <p:spPr/>
        <p:txBody>
          <a:bodyPr/>
          <a:lstStyle/>
          <a:p>
            <a:pPr>
              <a:defRPr/>
            </a:pPr>
            <a:r>
              <a:rPr lang="en-GB" noProof="0"/>
              <a:t>Kristina Tedroff</a:t>
            </a:r>
          </a:p>
        </p:txBody>
      </p:sp>
      <p:sp>
        <p:nvSpPr>
          <p:cNvPr id="6" name="Platshållare för bildnummer 5"/>
          <p:cNvSpPr>
            <a:spLocks noGrp="1"/>
          </p:cNvSpPr>
          <p:nvPr>
            <p:ph type="sldNum" sz="quarter" idx="12"/>
          </p:nvPr>
        </p:nvSpPr>
        <p:spPr/>
        <p:txBody>
          <a:bodyPr/>
          <a:lstStyle/>
          <a:p>
            <a:pPr>
              <a:defRPr/>
            </a:pPr>
            <a:fld id="{E8BE7C0C-7FF0-42D9-8A94-9EA34518461D}" type="slidenum">
              <a:rPr lang="sv-SE" smtClean="0"/>
              <a:pPr>
                <a:defRPr/>
              </a:pPr>
              <a:t>16</a:t>
            </a:fld>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657147523"/>
              </p:ext>
            </p:extLst>
          </p:nvPr>
        </p:nvGraphicFramePr>
        <p:xfrm>
          <a:off x="3136900" y="1911350"/>
          <a:ext cx="5918200" cy="3035300"/>
        </p:xfrm>
        <a:graphic>
          <a:graphicData uri="http://schemas.openxmlformats.org/presentationml/2006/ole">
            <mc:AlternateContent xmlns:mc="http://schemas.openxmlformats.org/markup-compatibility/2006">
              <mc:Choice xmlns:v="urn:schemas-microsoft-com:vml" Requires="v">
                <p:oleObj spid="_x0000_s18487" name="Dokument" r:id="rId3" imgW="5918200" imgH="3035300" progId="Word.Document.12">
                  <p:embed/>
                </p:oleObj>
              </mc:Choice>
              <mc:Fallback>
                <p:oleObj name="Dokument" r:id="rId3" imgW="5918200" imgH="3035300" progId="Word.Document.12">
                  <p:embed/>
                  <p:pic>
                    <p:nvPicPr>
                      <p:cNvPr id="7" name="Objekt 6"/>
                      <p:cNvPicPr/>
                      <p:nvPr/>
                    </p:nvPicPr>
                    <p:blipFill>
                      <a:blip r:embed="rId4"/>
                      <a:stretch>
                        <a:fillRect/>
                      </a:stretch>
                    </p:blipFill>
                    <p:spPr>
                      <a:xfrm>
                        <a:off x="3136900" y="1911350"/>
                        <a:ext cx="5918200" cy="3035300"/>
                      </a:xfrm>
                      <a:prstGeom prst="rect">
                        <a:avLst/>
                      </a:prstGeom>
                    </p:spPr>
                  </p:pic>
                </p:oleObj>
              </mc:Fallback>
            </mc:AlternateContent>
          </a:graphicData>
        </a:graphic>
      </p:graphicFrame>
      <p:sp>
        <p:nvSpPr>
          <p:cNvPr id="3" name="textruta 2"/>
          <p:cNvSpPr txBox="1"/>
          <p:nvPr/>
        </p:nvSpPr>
        <p:spPr>
          <a:xfrm>
            <a:off x="7248128" y="5661248"/>
            <a:ext cx="2304256" cy="369332"/>
          </a:xfrm>
          <a:prstGeom prst="rect">
            <a:avLst/>
          </a:prstGeom>
          <a:noFill/>
        </p:spPr>
        <p:txBody>
          <a:bodyPr wrap="square" rtlCol="0">
            <a:spAutoFit/>
          </a:bodyPr>
          <a:lstStyle/>
          <a:p>
            <a:r>
              <a:rPr lang="sv-SE" sz="1800" i="1" dirty="0"/>
              <a:t>(Jacobson et al 2019)</a:t>
            </a:r>
            <a:endParaRPr lang="en-US" sz="1800" i="1" dirty="0"/>
          </a:p>
        </p:txBody>
      </p:sp>
    </p:spTree>
    <p:extLst>
      <p:ext uri="{BB962C8B-B14F-4D97-AF65-F5344CB8AC3E}">
        <p14:creationId xmlns:p14="http://schemas.microsoft.com/office/powerpoint/2010/main" val="355037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Smärtpåverkan</a:t>
            </a:r>
            <a:endParaRPr lang="en-US" dirty="0"/>
          </a:p>
        </p:txBody>
      </p:sp>
      <p:sp>
        <p:nvSpPr>
          <p:cNvPr id="3" name="Platshållare för innehåll 2"/>
          <p:cNvSpPr>
            <a:spLocks noGrp="1"/>
          </p:cNvSpPr>
          <p:nvPr>
            <p:ph idx="1"/>
          </p:nvPr>
        </p:nvSpPr>
        <p:spPr/>
        <p:txBody>
          <a:bodyPr/>
          <a:lstStyle/>
          <a:p>
            <a:r>
              <a:rPr lang="sv-SE" sz="1800" dirty="0"/>
              <a:t>56% negativ påverkan på daglig aktivitet </a:t>
            </a:r>
            <a:r>
              <a:rPr lang="sv-SE" sz="1800" i="1" dirty="0"/>
              <a:t>(Turk 1997)</a:t>
            </a:r>
            <a:endParaRPr lang="sv-SE" sz="1800" dirty="0"/>
          </a:p>
          <a:p>
            <a:pPr marL="342900" lvl="1" indent="-342900">
              <a:buClr>
                <a:schemeClr val="accent1"/>
              </a:buClr>
              <a:buFont typeface="Wingdings" pitchFamily="2" charset="2"/>
              <a:buChar char="§"/>
            </a:pPr>
            <a:r>
              <a:rPr lang="sv-SE" dirty="0"/>
              <a:t>Registerstudie visat mer än dubblerad risk (HR) att diagnosticeras med affektivsjukdom( depression, mani, bipolär </a:t>
            </a:r>
            <a:r>
              <a:rPr lang="sv-SE" dirty="0" err="1"/>
              <a:t>sjd</a:t>
            </a:r>
            <a:r>
              <a:rPr lang="sv-SE" dirty="0"/>
              <a:t>) bland vuxna m CP som upprepat över tid (kronisk konsistent smärta) samt de som samtidigt ( inom 1år före MAD diagnos) haft en smärtdiagnos </a:t>
            </a:r>
            <a:r>
              <a:rPr lang="sv-SE" i="1" dirty="0"/>
              <a:t>(Whitney D et al 2020)</a:t>
            </a:r>
          </a:p>
          <a:p>
            <a:pPr marL="342900" lvl="1" indent="-342900">
              <a:buClr>
                <a:schemeClr val="accent1"/>
              </a:buClr>
              <a:buFont typeface="Wingdings" pitchFamily="2" charset="2"/>
              <a:buChar char="§"/>
            </a:pPr>
            <a:r>
              <a:rPr lang="en-US" dirty="0" err="1"/>
              <a:t>Vuxna</a:t>
            </a:r>
            <a:r>
              <a:rPr lang="en-US" dirty="0"/>
              <a:t> med </a:t>
            </a:r>
            <a:r>
              <a:rPr lang="en-US" dirty="0" err="1"/>
              <a:t>svår</a:t>
            </a:r>
            <a:r>
              <a:rPr lang="en-US" dirty="0"/>
              <a:t> </a:t>
            </a:r>
            <a:r>
              <a:rPr lang="en-US" dirty="0" err="1"/>
              <a:t>smärta</a:t>
            </a:r>
            <a:r>
              <a:rPr lang="en-US" dirty="0"/>
              <a:t> hade 6ggr </a:t>
            </a:r>
            <a:r>
              <a:rPr lang="en-US" dirty="0" err="1"/>
              <a:t>ökad</a:t>
            </a:r>
            <a:r>
              <a:rPr lang="en-US" dirty="0"/>
              <a:t> risk </a:t>
            </a:r>
            <a:r>
              <a:rPr lang="en-US" dirty="0" err="1"/>
              <a:t>för</a:t>
            </a:r>
            <a:r>
              <a:rPr lang="en-US" dirty="0"/>
              <a:t> </a:t>
            </a:r>
            <a:r>
              <a:rPr lang="en-US" dirty="0" err="1"/>
              <a:t>negativ</a:t>
            </a:r>
            <a:r>
              <a:rPr lang="en-US" dirty="0"/>
              <a:t> </a:t>
            </a:r>
            <a:r>
              <a:rPr lang="en-US" dirty="0" err="1"/>
              <a:t>påverkan</a:t>
            </a:r>
            <a:r>
              <a:rPr lang="en-US" dirty="0"/>
              <a:t> </a:t>
            </a:r>
            <a:r>
              <a:rPr lang="en-US" dirty="0" err="1"/>
              <a:t>på</a:t>
            </a:r>
            <a:r>
              <a:rPr lang="en-US" dirty="0"/>
              <a:t> </a:t>
            </a:r>
            <a:r>
              <a:rPr lang="en-US" dirty="0" err="1"/>
              <a:t>aktivitet</a:t>
            </a:r>
            <a:r>
              <a:rPr lang="en-US" dirty="0"/>
              <a:t> </a:t>
            </a:r>
            <a:r>
              <a:rPr lang="en-US" dirty="0" err="1"/>
              <a:t>och</a:t>
            </a:r>
            <a:r>
              <a:rPr lang="en-US" dirty="0"/>
              <a:t> </a:t>
            </a:r>
            <a:r>
              <a:rPr lang="en-US" dirty="0" err="1"/>
              <a:t>arbete</a:t>
            </a:r>
            <a:r>
              <a:rPr lang="en-US" dirty="0"/>
              <a:t> (OR=6.68) </a:t>
            </a:r>
            <a:r>
              <a:rPr lang="en-US" dirty="0" err="1"/>
              <a:t>och</a:t>
            </a:r>
            <a:r>
              <a:rPr lang="en-US" dirty="0"/>
              <a:t> </a:t>
            </a:r>
            <a:r>
              <a:rPr lang="en-US" dirty="0" err="1"/>
              <a:t>sömn</a:t>
            </a:r>
            <a:r>
              <a:rPr lang="en-US" dirty="0"/>
              <a:t> (OR=6.60) </a:t>
            </a:r>
            <a:r>
              <a:rPr lang="en-US" dirty="0" err="1"/>
              <a:t>jämfört</a:t>
            </a:r>
            <a:r>
              <a:rPr lang="en-US" dirty="0"/>
              <a:t> med de </a:t>
            </a:r>
            <a:r>
              <a:rPr lang="en-US" dirty="0" err="1"/>
              <a:t>som</a:t>
            </a:r>
            <a:r>
              <a:rPr lang="en-US" dirty="0"/>
              <a:t> </a:t>
            </a:r>
            <a:r>
              <a:rPr lang="en-US" dirty="0" err="1"/>
              <a:t>inte</a:t>
            </a:r>
            <a:r>
              <a:rPr lang="en-US" dirty="0"/>
              <a:t> </a:t>
            </a:r>
            <a:r>
              <a:rPr lang="en-US" dirty="0" err="1"/>
              <a:t>rapporterat</a:t>
            </a:r>
            <a:r>
              <a:rPr lang="en-US" dirty="0"/>
              <a:t> </a:t>
            </a:r>
            <a:r>
              <a:rPr lang="en-US" dirty="0" err="1"/>
              <a:t>smärta</a:t>
            </a:r>
            <a:r>
              <a:rPr lang="en-US" dirty="0"/>
              <a:t> </a:t>
            </a:r>
            <a:r>
              <a:rPr lang="en-US" i="1" dirty="0"/>
              <a:t>(</a:t>
            </a:r>
            <a:r>
              <a:rPr lang="en-US" i="1" dirty="0" err="1"/>
              <a:t>Rodby-Bousquet</a:t>
            </a:r>
            <a:r>
              <a:rPr lang="en-US" i="1" dirty="0"/>
              <a:t> 2021) </a:t>
            </a:r>
          </a:p>
          <a:p>
            <a:pPr marL="342900" lvl="1" indent="-342900">
              <a:buClr>
                <a:schemeClr val="accent1"/>
              </a:buClr>
              <a:buFont typeface="Wingdings" pitchFamily="2" charset="2"/>
              <a:buChar char="§"/>
            </a:pPr>
            <a:r>
              <a:rPr lang="en-US" dirty="0"/>
              <a:t>SÖ med meta-</a:t>
            </a:r>
            <a:r>
              <a:rPr lang="en-US" dirty="0" err="1"/>
              <a:t>analys</a:t>
            </a:r>
            <a:r>
              <a:rPr lang="en-US" dirty="0"/>
              <a:t>, </a:t>
            </a:r>
            <a:r>
              <a:rPr lang="en-US" dirty="0" err="1"/>
              <a:t>interferens</a:t>
            </a:r>
            <a:r>
              <a:rPr lang="en-US" dirty="0"/>
              <a:t> 3.5/10 </a:t>
            </a:r>
            <a:r>
              <a:rPr lang="en-US" dirty="0" err="1"/>
              <a:t>påverkan</a:t>
            </a:r>
            <a:r>
              <a:rPr lang="en-US" dirty="0"/>
              <a:t> </a:t>
            </a:r>
            <a:r>
              <a:rPr lang="en-US" dirty="0" err="1"/>
              <a:t>på</a:t>
            </a:r>
            <a:r>
              <a:rPr lang="en-US" dirty="0"/>
              <a:t> </a:t>
            </a:r>
            <a:r>
              <a:rPr lang="en-US" dirty="0" err="1"/>
              <a:t>dagliga</a:t>
            </a:r>
            <a:r>
              <a:rPr lang="en-US" dirty="0"/>
              <a:t> </a:t>
            </a:r>
            <a:r>
              <a:rPr lang="en-US" dirty="0" err="1"/>
              <a:t>aktiviteter</a:t>
            </a:r>
            <a:r>
              <a:rPr lang="en-US" dirty="0"/>
              <a:t> </a:t>
            </a:r>
            <a:r>
              <a:rPr lang="en-US" dirty="0" err="1"/>
              <a:t>och</a:t>
            </a:r>
            <a:r>
              <a:rPr lang="en-US" dirty="0"/>
              <a:t> </a:t>
            </a:r>
            <a:r>
              <a:rPr lang="en-US" dirty="0" err="1"/>
              <a:t>hushållssysslor</a:t>
            </a:r>
            <a:r>
              <a:rPr lang="en-US" dirty="0"/>
              <a:t> </a:t>
            </a:r>
            <a:r>
              <a:rPr lang="en-US" i="1" dirty="0"/>
              <a:t>(van der Slot W et al 2019)</a:t>
            </a:r>
            <a:endParaRPr lang="en-US" altLang="sv-SE" i="1" dirty="0"/>
          </a:p>
          <a:p>
            <a:pPr marL="342900" lvl="1" indent="-342900">
              <a:buClr>
                <a:schemeClr val="accent1"/>
              </a:buClr>
              <a:buFont typeface="Wingdings" pitchFamily="2" charset="2"/>
              <a:buChar char="§"/>
            </a:pPr>
            <a:endParaRPr lang="sv-SE" dirty="0"/>
          </a:p>
          <a:p>
            <a:endParaRPr lang="sv-SE" sz="1800" dirty="0"/>
          </a:p>
          <a:p>
            <a:endParaRPr lang="en-US"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17</a:t>
            </a:fld>
            <a:endParaRPr lang="sv-SE"/>
          </a:p>
        </p:txBody>
      </p:sp>
    </p:spTree>
    <p:extLst>
      <p:ext uri="{BB962C8B-B14F-4D97-AF65-F5344CB8AC3E}">
        <p14:creationId xmlns:p14="http://schemas.microsoft.com/office/powerpoint/2010/main" val="178524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r>
              <a:rPr lang="en-US"/>
              <a:t>11/10/2021</a:t>
            </a:r>
            <a:endParaRPr lang="sv-SE"/>
          </a:p>
        </p:txBody>
      </p:sp>
      <p:sp>
        <p:nvSpPr>
          <p:cNvPr id="3" name="Platshållare för sidfot 2"/>
          <p:cNvSpPr>
            <a:spLocks noGrp="1"/>
          </p:cNvSpPr>
          <p:nvPr>
            <p:ph type="ftr" sz="quarter" idx="11"/>
          </p:nvPr>
        </p:nvSpPr>
        <p:spPr/>
        <p:txBody>
          <a:bodyPr/>
          <a:lstStyle/>
          <a:p>
            <a:pPr>
              <a:defRPr/>
            </a:pPr>
            <a:r>
              <a:rPr lang="sv-SE"/>
              <a:t>Kristina Tedroff</a:t>
            </a:r>
          </a:p>
        </p:txBody>
      </p:sp>
      <p:sp>
        <p:nvSpPr>
          <p:cNvPr id="5" name="textruta 4"/>
          <p:cNvSpPr txBox="1"/>
          <p:nvPr/>
        </p:nvSpPr>
        <p:spPr>
          <a:xfrm>
            <a:off x="1919537" y="1726568"/>
            <a:ext cx="9316543" cy="769441"/>
          </a:xfrm>
          <a:prstGeom prst="rect">
            <a:avLst/>
          </a:prstGeom>
          <a:noFill/>
        </p:spPr>
        <p:txBody>
          <a:bodyPr wrap="square" rtlCol="0">
            <a:spAutoFit/>
          </a:bodyPr>
          <a:lstStyle/>
          <a:p>
            <a:r>
              <a:rPr lang="en-US" altLang="sv-SE" sz="4400" b="1" dirty="0" err="1">
                <a:latin typeface="+mn-lt"/>
              </a:rPr>
              <a:t>Hur</a:t>
            </a:r>
            <a:r>
              <a:rPr lang="en-US" altLang="sv-SE" sz="4400" b="1" dirty="0">
                <a:latin typeface="+mn-lt"/>
              </a:rPr>
              <a:t> </a:t>
            </a:r>
            <a:r>
              <a:rPr lang="en-US" altLang="sv-SE" sz="4400" b="1" dirty="0" err="1">
                <a:latin typeface="+mn-lt"/>
              </a:rPr>
              <a:t>behandlas</a:t>
            </a:r>
            <a:r>
              <a:rPr lang="en-US" altLang="sv-SE" sz="4400" b="1" dirty="0">
                <a:latin typeface="+mn-lt"/>
              </a:rPr>
              <a:t> </a:t>
            </a:r>
            <a:r>
              <a:rPr lang="en-US" altLang="sv-SE" sz="4400" b="1" dirty="0" err="1">
                <a:latin typeface="+mn-lt"/>
              </a:rPr>
              <a:t>smärta</a:t>
            </a:r>
            <a:r>
              <a:rPr lang="en-US" altLang="sv-SE" sz="4400" b="1" dirty="0">
                <a:latin typeface="+mn-lt"/>
              </a:rPr>
              <a:t> vid CP ?</a:t>
            </a:r>
            <a:endParaRPr lang="sv-SE" sz="4400" b="1" dirty="0">
              <a:latin typeface="+mn-lt"/>
            </a:endParaRPr>
          </a:p>
        </p:txBody>
      </p:sp>
      <p:sp>
        <p:nvSpPr>
          <p:cNvPr id="6" name="textruta 5"/>
          <p:cNvSpPr txBox="1"/>
          <p:nvPr/>
        </p:nvSpPr>
        <p:spPr>
          <a:xfrm>
            <a:off x="5519937" y="3717032"/>
            <a:ext cx="3089307" cy="1077218"/>
          </a:xfrm>
          <a:prstGeom prst="rect">
            <a:avLst/>
          </a:prstGeom>
          <a:noFill/>
        </p:spPr>
        <p:txBody>
          <a:bodyPr wrap="none" rtlCol="0">
            <a:spAutoFit/>
          </a:bodyPr>
          <a:lstStyle/>
          <a:p>
            <a:r>
              <a:rPr lang="en-US" altLang="sv-SE" sz="4000" b="1" dirty="0">
                <a:latin typeface="+mn-lt"/>
              </a:rPr>
              <a:t>Hos </a:t>
            </a:r>
            <a:r>
              <a:rPr lang="en-US" altLang="sv-SE" sz="4000" b="1" dirty="0" err="1">
                <a:latin typeface="+mn-lt"/>
              </a:rPr>
              <a:t>vuxna</a:t>
            </a:r>
            <a:r>
              <a:rPr lang="en-US" altLang="sv-SE" sz="4000" b="1" dirty="0">
                <a:latin typeface="+mn-lt"/>
              </a:rPr>
              <a:t>?</a:t>
            </a:r>
          </a:p>
          <a:p>
            <a:endParaRPr lang="sv-SE" dirty="0"/>
          </a:p>
        </p:txBody>
      </p:sp>
      <p:sp>
        <p:nvSpPr>
          <p:cNvPr id="7" name="Platshållare för bildnummer 6"/>
          <p:cNvSpPr>
            <a:spLocks noGrp="1"/>
          </p:cNvSpPr>
          <p:nvPr>
            <p:ph type="sldNum" sz="quarter" idx="12"/>
          </p:nvPr>
        </p:nvSpPr>
        <p:spPr/>
        <p:txBody>
          <a:bodyPr/>
          <a:lstStyle/>
          <a:p>
            <a:pPr>
              <a:defRPr/>
            </a:pPr>
            <a:fld id="{566D1A9F-07F4-4D1D-8752-D24FED11A869}" type="slidenum">
              <a:rPr lang="sv-SE" smtClean="0"/>
              <a:pPr>
                <a:defRPr/>
              </a:pPr>
              <a:t>18</a:t>
            </a:fld>
            <a:endParaRPr lang="sv-SE"/>
          </a:p>
        </p:txBody>
      </p:sp>
    </p:spTree>
    <p:extLst>
      <p:ext uri="{BB962C8B-B14F-4D97-AF65-F5344CB8AC3E}">
        <p14:creationId xmlns:p14="http://schemas.microsoft.com/office/powerpoint/2010/main" val="14563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Litteratursökning</a:t>
            </a:r>
            <a:endParaRPr lang="en-US" dirty="0"/>
          </a:p>
        </p:txBody>
      </p:sp>
      <p:sp>
        <p:nvSpPr>
          <p:cNvPr id="3" name="Platshållare för innehåll 2"/>
          <p:cNvSpPr>
            <a:spLocks noGrp="1"/>
          </p:cNvSpPr>
          <p:nvPr>
            <p:ph idx="1"/>
          </p:nvPr>
        </p:nvSpPr>
        <p:spPr/>
        <p:txBody>
          <a:bodyPr/>
          <a:lstStyle/>
          <a:p>
            <a:r>
              <a:rPr lang="sv-SE" dirty="0"/>
              <a:t>Sökning </a:t>
            </a:r>
            <a:r>
              <a:rPr lang="sv-SE" dirty="0" err="1"/>
              <a:t>Pubmed</a:t>
            </a:r>
            <a:r>
              <a:rPr lang="sv-SE" dirty="0"/>
              <a:t> 20 september 2021</a:t>
            </a:r>
          </a:p>
          <a:p>
            <a:endParaRPr lang="sv-SE" dirty="0"/>
          </a:p>
          <a:p>
            <a:r>
              <a:rPr lang="en-US" dirty="0" err="1"/>
              <a:t>Sökord</a:t>
            </a:r>
            <a:r>
              <a:rPr lang="en-US" dirty="0"/>
              <a:t>: pain AND treatment AND cerebral palsy AND adult</a:t>
            </a:r>
          </a:p>
          <a:p>
            <a:endParaRPr lang="sv-SE" dirty="0"/>
          </a:p>
          <a:p>
            <a:r>
              <a:rPr lang="sv-SE" dirty="0"/>
              <a:t>546 titlar/abstract screenade</a:t>
            </a:r>
          </a:p>
          <a:p>
            <a:endParaRPr lang="sv-SE" dirty="0"/>
          </a:p>
          <a:p>
            <a:endParaRPr lang="sv-SE" dirty="0"/>
          </a:p>
          <a:p>
            <a:endParaRPr lang="sv-SE" dirty="0"/>
          </a:p>
          <a:p>
            <a:r>
              <a:rPr lang="sv-SE" dirty="0"/>
              <a:t>                 RCT studie identifierad, </a:t>
            </a:r>
          </a:p>
          <a:p>
            <a:pPr marL="0" indent="0">
              <a:buNone/>
            </a:pPr>
            <a:endParaRPr lang="sv-SE" dirty="0"/>
          </a:p>
          <a:p>
            <a:r>
              <a:rPr lang="sv-SE" dirty="0"/>
              <a:t>Ingen </a:t>
            </a:r>
            <a:r>
              <a:rPr lang="sv-SE" dirty="0" err="1"/>
              <a:t>prospektiv</a:t>
            </a:r>
            <a:r>
              <a:rPr lang="sv-SE" dirty="0"/>
              <a:t> öppen studie m syfte att behandla smärta</a:t>
            </a:r>
            <a:endParaRPr lang="en-US"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19</a:t>
            </a:fld>
            <a:endParaRPr lang="sv-SE"/>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456" y="4653136"/>
            <a:ext cx="980728" cy="980728"/>
          </a:xfrm>
          <a:prstGeom prst="rect">
            <a:avLst/>
          </a:prstGeom>
        </p:spPr>
      </p:pic>
    </p:spTree>
    <p:extLst>
      <p:ext uri="{BB962C8B-B14F-4D97-AF65-F5344CB8AC3E}">
        <p14:creationId xmlns:p14="http://schemas.microsoft.com/office/powerpoint/2010/main" val="402264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Smärta</a:t>
            </a:r>
            <a:endParaRPr lang="en-US" dirty="0"/>
          </a:p>
        </p:txBody>
      </p:sp>
      <p:sp>
        <p:nvSpPr>
          <p:cNvPr id="9" name="Platshållare för innehåll 8"/>
          <p:cNvSpPr>
            <a:spLocks noGrp="1"/>
          </p:cNvSpPr>
          <p:nvPr>
            <p:ph idx="1"/>
          </p:nvPr>
        </p:nvSpPr>
        <p:spPr/>
        <p:txBody>
          <a:bodyPr/>
          <a:lstStyle/>
          <a:p>
            <a:pPr marL="0" indent="0">
              <a:buNone/>
            </a:pPr>
            <a:r>
              <a:rPr lang="sv-SE" sz="2400" dirty="0"/>
              <a:t>Smärta är en subjektiv upplevelse</a:t>
            </a:r>
          </a:p>
          <a:p>
            <a:pPr marL="0" indent="0">
              <a:buNone/>
            </a:pPr>
            <a:endParaRPr lang="sv-SE" sz="2400" i="1" dirty="0"/>
          </a:p>
          <a:p>
            <a:pPr marL="0" indent="0">
              <a:buNone/>
            </a:pPr>
            <a:r>
              <a:rPr lang="sv-SE" sz="2400" i="1" dirty="0"/>
              <a:t>”Smärta är en obehaglig sensorisk och emotionell upplevelse förenad med verklig eller möjlig vävnadsskada eller beskriven som sådan”</a:t>
            </a:r>
          </a:p>
          <a:p>
            <a:pPr marL="0" indent="0">
              <a:buNone/>
            </a:pPr>
            <a:endParaRPr lang="sv-SE" sz="2400" i="1" dirty="0"/>
          </a:p>
          <a:p>
            <a:pPr marL="0" indent="0">
              <a:buNone/>
            </a:pPr>
            <a:r>
              <a:rPr lang="en-US" sz="2400" dirty="0"/>
              <a:t>Definition </a:t>
            </a:r>
            <a:r>
              <a:rPr lang="en-US" sz="2400" dirty="0" err="1"/>
              <a:t>enligt</a:t>
            </a:r>
            <a:endParaRPr lang="en-US" sz="2400" dirty="0"/>
          </a:p>
          <a:p>
            <a:pPr marL="0" indent="0">
              <a:buNone/>
            </a:pPr>
            <a:r>
              <a:rPr lang="en-US" sz="2400" dirty="0" err="1"/>
              <a:t>Internanional</a:t>
            </a:r>
            <a:r>
              <a:rPr lang="en-US" sz="2400" dirty="0"/>
              <a:t> </a:t>
            </a:r>
            <a:r>
              <a:rPr lang="en-US" sz="2400" dirty="0" err="1"/>
              <a:t>Assosiation</a:t>
            </a:r>
            <a:r>
              <a:rPr lang="en-US" sz="2400" dirty="0"/>
              <a:t> for the Study of Pain (IASP)</a:t>
            </a:r>
            <a:endParaRPr lang="sv-SE" sz="2400" i="1" dirty="0"/>
          </a:p>
        </p:txBody>
      </p:sp>
      <p:sp>
        <p:nvSpPr>
          <p:cNvPr id="5" name="Platshållare för datum 4"/>
          <p:cNvSpPr>
            <a:spLocks noGrp="1"/>
          </p:cNvSpPr>
          <p:nvPr>
            <p:ph type="dt" sz="half" idx="10"/>
          </p:nvPr>
        </p:nvSpPr>
        <p:spPr/>
        <p:txBody>
          <a:bodyPr/>
          <a:lstStyle/>
          <a:p>
            <a:pPr>
              <a:defRPr/>
            </a:pPr>
            <a:r>
              <a:rPr lang="en-US"/>
              <a:t>11/10/2021</a:t>
            </a:r>
            <a:endParaRPr lang="sv-SE"/>
          </a:p>
        </p:txBody>
      </p:sp>
      <p:sp>
        <p:nvSpPr>
          <p:cNvPr id="6" name="Platshållare för sidfot 5"/>
          <p:cNvSpPr>
            <a:spLocks noGrp="1"/>
          </p:cNvSpPr>
          <p:nvPr>
            <p:ph type="ftr" sz="quarter" idx="11"/>
          </p:nvPr>
        </p:nvSpPr>
        <p:spPr/>
        <p:txBody>
          <a:bodyPr/>
          <a:lstStyle/>
          <a:p>
            <a:pPr>
              <a:defRPr/>
            </a:pPr>
            <a:r>
              <a:rPr lang="sv-SE"/>
              <a:t>Kristina Tedroff</a:t>
            </a:r>
          </a:p>
        </p:txBody>
      </p:sp>
      <p:sp>
        <p:nvSpPr>
          <p:cNvPr id="10" name="Platshållare för bildnummer 9"/>
          <p:cNvSpPr>
            <a:spLocks noGrp="1"/>
          </p:cNvSpPr>
          <p:nvPr>
            <p:ph type="sldNum" sz="quarter" idx="12"/>
          </p:nvPr>
        </p:nvSpPr>
        <p:spPr/>
        <p:txBody>
          <a:bodyPr/>
          <a:lstStyle/>
          <a:p>
            <a:pPr>
              <a:defRPr/>
            </a:pPr>
            <a:fld id="{4AE14FD1-76BE-4399-86E7-3AED98FC1DA2}" type="slidenum">
              <a:rPr lang="sv-SE" smtClean="0"/>
              <a:pPr>
                <a:defRPr/>
              </a:pPr>
              <a:t>2</a:t>
            </a:fld>
            <a:endParaRPr lang="sv-SE"/>
          </a:p>
        </p:txBody>
      </p:sp>
    </p:spTree>
    <p:extLst>
      <p:ext uri="{BB962C8B-B14F-4D97-AF65-F5344CB8AC3E}">
        <p14:creationId xmlns:p14="http://schemas.microsoft.com/office/powerpoint/2010/main" val="158180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a:p>
        </p:txBody>
      </p:sp>
      <p:pic>
        <p:nvPicPr>
          <p:cNvPr id="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3750" y="908720"/>
            <a:ext cx="7979472" cy="5184576"/>
          </a:xfrm>
        </p:spPr>
      </p:pic>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20</a:t>
            </a:fld>
            <a:endParaRPr lang="sv-SE"/>
          </a:p>
        </p:txBody>
      </p:sp>
    </p:spTree>
    <p:extLst>
      <p:ext uri="{BB962C8B-B14F-4D97-AF65-F5344CB8AC3E}">
        <p14:creationId xmlns:p14="http://schemas.microsoft.com/office/powerpoint/2010/main" val="2527157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BATCP-</a:t>
            </a:r>
            <a:r>
              <a:rPr lang="en-US" dirty="0" err="1"/>
              <a:t>studien</a:t>
            </a:r>
            <a:endParaRPr lang="en-US" dirty="0"/>
          </a:p>
        </p:txBody>
      </p:sp>
      <p:sp>
        <p:nvSpPr>
          <p:cNvPr id="3" name="Platshållare för innehåll 2"/>
          <p:cNvSpPr>
            <a:spLocks noGrp="1"/>
          </p:cNvSpPr>
          <p:nvPr>
            <p:ph idx="1"/>
          </p:nvPr>
        </p:nvSpPr>
        <p:spPr/>
        <p:txBody>
          <a:bodyPr/>
          <a:lstStyle/>
          <a:p>
            <a:endParaRPr lang="en-US" dirty="0"/>
          </a:p>
          <a:p>
            <a:r>
              <a:rPr lang="en-US" dirty="0" err="1"/>
              <a:t>Inklusionskriterier</a:t>
            </a:r>
            <a:r>
              <a:rPr lang="en-US" dirty="0"/>
              <a:t>:</a:t>
            </a:r>
          </a:p>
          <a:p>
            <a:pPr lvl="1"/>
            <a:r>
              <a:rPr lang="en-US" dirty="0" err="1"/>
              <a:t>Ålder</a:t>
            </a:r>
            <a:r>
              <a:rPr lang="en-US" dirty="0"/>
              <a:t> ≥18 </a:t>
            </a:r>
            <a:r>
              <a:rPr lang="en-US" dirty="0" err="1"/>
              <a:t>år</a:t>
            </a:r>
            <a:endParaRPr lang="en-US" dirty="0"/>
          </a:p>
          <a:p>
            <a:pPr lvl="1"/>
            <a:r>
              <a:rPr lang="en-US" dirty="0" err="1"/>
              <a:t>Spastisk</a:t>
            </a:r>
            <a:r>
              <a:rPr lang="en-US" dirty="0"/>
              <a:t> CP</a:t>
            </a:r>
          </a:p>
          <a:p>
            <a:pPr lvl="1"/>
            <a:r>
              <a:rPr lang="en-US" dirty="0" err="1"/>
              <a:t>Kronisk</a:t>
            </a:r>
            <a:r>
              <a:rPr lang="en-US" dirty="0"/>
              <a:t> </a:t>
            </a:r>
            <a:r>
              <a:rPr lang="en-US" dirty="0" err="1"/>
              <a:t>muskelrelaterad</a:t>
            </a:r>
            <a:r>
              <a:rPr lang="en-US" dirty="0"/>
              <a:t> </a:t>
            </a:r>
            <a:r>
              <a:rPr lang="en-US" dirty="0" err="1"/>
              <a:t>smärta</a:t>
            </a:r>
            <a:endParaRPr lang="en-US" dirty="0"/>
          </a:p>
          <a:p>
            <a:pPr lvl="2"/>
            <a:r>
              <a:rPr lang="en-US" dirty="0" err="1">
                <a:solidFill>
                  <a:srgbClr val="000000"/>
                </a:solidFill>
              </a:rPr>
              <a:t>Kronisk</a:t>
            </a:r>
            <a:r>
              <a:rPr lang="en-US" dirty="0">
                <a:solidFill>
                  <a:srgbClr val="000000"/>
                </a:solidFill>
              </a:rPr>
              <a:t> </a:t>
            </a:r>
            <a:r>
              <a:rPr lang="en-US" dirty="0" err="1">
                <a:solidFill>
                  <a:srgbClr val="000000"/>
                </a:solidFill>
              </a:rPr>
              <a:t>smärta</a:t>
            </a:r>
            <a:r>
              <a:rPr lang="en-US" dirty="0">
                <a:solidFill>
                  <a:srgbClr val="000000"/>
                </a:solidFill>
              </a:rPr>
              <a:t> </a:t>
            </a:r>
            <a:r>
              <a:rPr lang="en-US" dirty="0" err="1">
                <a:solidFill>
                  <a:srgbClr val="000000"/>
                </a:solidFill>
              </a:rPr>
              <a:t>definierad</a:t>
            </a:r>
            <a:r>
              <a:rPr lang="en-US" dirty="0">
                <a:solidFill>
                  <a:srgbClr val="000000"/>
                </a:solidFill>
              </a:rPr>
              <a:t> </a:t>
            </a:r>
            <a:r>
              <a:rPr lang="en-US" dirty="0" err="1">
                <a:solidFill>
                  <a:srgbClr val="000000"/>
                </a:solidFill>
              </a:rPr>
              <a:t>som</a:t>
            </a:r>
            <a:r>
              <a:rPr lang="en-US" dirty="0">
                <a:solidFill>
                  <a:srgbClr val="000000"/>
                </a:solidFill>
              </a:rPr>
              <a:t> </a:t>
            </a:r>
            <a:r>
              <a:rPr lang="en-US" dirty="0" err="1">
                <a:solidFill>
                  <a:srgbClr val="000000"/>
                </a:solidFill>
              </a:rPr>
              <a:t>återkommande</a:t>
            </a:r>
            <a:r>
              <a:rPr lang="en-US" dirty="0">
                <a:solidFill>
                  <a:srgbClr val="000000"/>
                </a:solidFill>
              </a:rPr>
              <a:t> regional </a:t>
            </a:r>
            <a:r>
              <a:rPr lang="en-US" dirty="0" err="1">
                <a:solidFill>
                  <a:srgbClr val="000000"/>
                </a:solidFill>
              </a:rPr>
              <a:t>smärta</a:t>
            </a:r>
            <a:r>
              <a:rPr lang="en-US" dirty="0">
                <a:solidFill>
                  <a:srgbClr val="000000"/>
                </a:solidFill>
              </a:rPr>
              <a:t> under ≥ 3 </a:t>
            </a:r>
            <a:r>
              <a:rPr lang="en-US" dirty="0" err="1">
                <a:solidFill>
                  <a:srgbClr val="000000"/>
                </a:solidFill>
              </a:rPr>
              <a:t>månader</a:t>
            </a:r>
            <a:r>
              <a:rPr lang="en-US" dirty="0">
                <a:solidFill>
                  <a:srgbClr val="000000"/>
                </a:solidFill>
              </a:rPr>
              <a:t>.</a:t>
            </a:r>
          </a:p>
          <a:p>
            <a:pPr lvl="2"/>
            <a:r>
              <a:rPr lang="en-US" dirty="0" err="1">
                <a:solidFill>
                  <a:srgbClr val="000000"/>
                </a:solidFill>
              </a:rPr>
              <a:t>Smärtintensitet</a:t>
            </a:r>
            <a:r>
              <a:rPr lang="en-US" dirty="0">
                <a:solidFill>
                  <a:srgbClr val="000000"/>
                </a:solidFill>
              </a:rPr>
              <a:t> </a:t>
            </a:r>
            <a:r>
              <a:rPr lang="en-US" dirty="0" err="1">
                <a:solidFill>
                  <a:srgbClr val="000000"/>
                </a:solidFill>
              </a:rPr>
              <a:t>senaste</a:t>
            </a:r>
            <a:r>
              <a:rPr lang="en-US" dirty="0">
                <a:solidFill>
                  <a:srgbClr val="000000"/>
                </a:solidFill>
              </a:rPr>
              <a:t> </a:t>
            </a:r>
            <a:r>
              <a:rPr lang="en-US" dirty="0" err="1">
                <a:solidFill>
                  <a:srgbClr val="000000"/>
                </a:solidFill>
              </a:rPr>
              <a:t>dygnet</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genomsnitt</a:t>
            </a:r>
            <a:r>
              <a:rPr lang="en-US" dirty="0">
                <a:solidFill>
                  <a:srgbClr val="000000"/>
                </a:solidFill>
              </a:rPr>
              <a:t> ≥ 3 </a:t>
            </a:r>
            <a:r>
              <a:rPr lang="en-US" dirty="0" err="1">
                <a:solidFill>
                  <a:srgbClr val="000000"/>
                </a:solidFill>
              </a:rPr>
              <a:t>på</a:t>
            </a:r>
            <a:r>
              <a:rPr lang="en-US" dirty="0">
                <a:solidFill>
                  <a:srgbClr val="000000"/>
                </a:solidFill>
              </a:rPr>
              <a:t> Numerical Rating Scale (0 – 10-gradig </a:t>
            </a:r>
            <a:r>
              <a:rPr lang="en-US" dirty="0" err="1">
                <a:solidFill>
                  <a:srgbClr val="000000"/>
                </a:solidFill>
              </a:rPr>
              <a:t>skala</a:t>
            </a:r>
            <a:r>
              <a:rPr lang="en-US" dirty="0">
                <a:solidFill>
                  <a:srgbClr val="000000"/>
                </a:solidFill>
              </a:rPr>
              <a:t>).</a:t>
            </a:r>
          </a:p>
          <a:p>
            <a:pPr lvl="1"/>
            <a:r>
              <a:rPr lang="en-US" dirty="0" err="1">
                <a:solidFill>
                  <a:srgbClr val="000000"/>
                </a:solidFill>
              </a:rPr>
              <a:t>Informerat</a:t>
            </a:r>
            <a:r>
              <a:rPr lang="en-US" dirty="0">
                <a:solidFill>
                  <a:srgbClr val="000000"/>
                </a:solidFill>
              </a:rPr>
              <a:t> </a:t>
            </a:r>
            <a:r>
              <a:rPr lang="en-US" dirty="0" err="1">
                <a:solidFill>
                  <a:srgbClr val="000000"/>
                </a:solidFill>
              </a:rPr>
              <a:t>samtycke</a:t>
            </a:r>
            <a:r>
              <a:rPr lang="en-US" dirty="0">
                <a:solidFill>
                  <a:srgbClr val="000000"/>
                </a:solidFill>
              </a:rPr>
              <a:t>.</a:t>
            </a:r>
          </a:p>
        </p:txBody>
      </p:sp>
      <p:sp>
        <p:nvSpPr>
          <p:cNvPr id="4" name="Platshållare för datum 3"/>
          <p:cNvSpPr>
            <a:spLocks noGrp="1"/>
          </p:cNvSpPr>
          <p:nvPr>
            <p:ph type="dt" sz="half" idx="10"/>
          </p:nvPr>
        </p:nvSpPr>
        <p:spPr/>
        <p:txBody>
          <a:bodyPr/>
          <a:lstStyle/>
          <a:p>
            <a:fld id="{7626D6D3-6DAE-403F-85AB-A35BA05568AB}" type="datetime4">
              <a:rPr lang="sv-SE" smtClean="0"/>
              <a:pPr/>
              <a:t>17 mars 2022</a:t>
            </a:fld>
            <a:endParaRPr lang="sv-SE"/>
          </a:p>
        </p:txBody>
      </p:sp>
      <p:sp>
        <p:nvSpPr>
          <p:cNvPr id="5" name="Platshållare för sidfot 4"/>
          <p:cNvSpPr>
            <a:spLocks noGrp="1"/>
          </p:cNvSpPr>
          <p:nvPr>
            <p:ph type="ftr" sz="quarter" idx="11"/>
          </p:nvPr>
        </p:nvSpPr>
        <p:spPr/>
        <p:txBody>
          <a:bodyPr/>
          <a:lstStyle/>
          <a:p>
            <a:r>
              <a:rPr lang="sv-SE" dirty="0"/>
              <a:t>Dan Jacobson</a:t>
            </a:r>
          </a:p>
        </p:txBody>
      </p:sp>
      <p:sp>
        <p:nvSpPr>
          <p:cNvPr id="6" name="Platshållare för bildnummer 5"/>
          <p:cNvSpPr>
            <a:spLocks noGrp="1"/>
          </p:cNvSpPr>
          <p:nvPr>
            <p:ph type="sldNum" sz="quarter" idx="12"/>
          </p:nvPr>
        </p:nvSpPr>
        <p:spPr/>
        <p:txBody>
          <a:bodyPr/>
          <a:lstStyle/>
          <a:p>
            <a:fld id="{15859C56-CB7E-413F-8971-4226A1EF6823}" type="slidenum">
              <a:rPr lang="sv-SE" smtClean="0"/>
              <a:pPr/>
              <a:t>21</a:t>
            </a:fld>
            <a:endParaRPr lang="sv-SE"/>
          </a:p>
        </p:txBody>
      </p:sp>
    </p:spTree>
    <p:extLst>
      <p:ext uri="{BB962C8B-B14F-4D97-AF65-F5344CB8AC3E}">
        <p14:creationId xmlns:p14="http://schemas.microsoft.com/office/powerpoint/2010/main" val="4281954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BATCP-</a:t>
            </a:r>
            <a:r>
              <a:rPr lang="en-US" dirty="0" err="1"/>
              <a:t>studien</a:t>
            </a:r>
            <a:endParaRPr lang="en-US" dirty="0"/>
          </a:p>
        </p:txBody>
      </p:sp>
      <p:sp>
        <p:nvSpPr>
          <p:cNvPr id="3" name="Platshållare för innehåll 2"/>
          <p:cNvSpPr>
            <a:spLocks noGrp="1"/>
          </p:cNvSpPr>
          <p:nvPr>
            <p:ph idx="1"/>
          </p:nvPr>
        </p:nvSpPr>
        <p:spPr>
          <a:xfrm>
            <a:off x="2063552" y="1916832"/>
            <a:ext cx="7772400" cy="4114800"/>
          </a:xfrm>
        </p:spPr>
        <p:txBody>
          <a:bodyPr/>
          <a:lstStyle/>
          <a:p>
            <a:endParaRPr lang="en-US" dirty="0"/>
          </a:p>
          <a:p>
            <a:r>
              <a:rPr lang="en-US" dirty="0" err="1"/>
              <a:t>Exklusionskriterier</a:t>
            </a:r>
            <a:endParaRPr lang="en-US" dirty="0"/>
          </a:p>
          <a:p>
            <a:pPr lvl="1"/>
            <a:r>
              <a:rPr lang="en-US" dirty="0" err="1"/>
              <a:t>Överkänslighet</a:t>
            </a:r>
            <a:r>
              <a:rPr lang="en-US" dirty="0"/>
              <a:t> mot Dysport® </a:t>
            </a:r>
            <a:r>
              <a:rPr lang="en-US" dirty="0" err="1"/>
              <a:t>eller</a:t>
            </a:r>
            <a:r>
              <a:rPr lang="en-US" dirty="0"/>
              <a:t> </a:t>
            </a:r>
            <a:r>
              <a:rPr lang="en-US" dirty="0" err="1"/>
              <a:t>dess</a:t>
            </a:r>
            <a:r>
              <a:rPr lang="en-US" dirty="0"/>
              <a:t> </a:t>
            </a:r>
            <a:r>
              <a:rPr lang="en-US" dirty="0" err="1"/>
              <a:t>hjälpämnen</a:t>
            </a:r>
            <a:r>
              <a:rPr lang="en-US" dirty="0"/>
              <a:t>.</a:t>
            </a:r>
          </a:p>
          <a:p>
            <a:pPr lvl="1"/>
            <a:r>
              <a:rPr lang="en-US" dirty="0" err="1"/>
              <a:t>Graviditet</a:t>
            </a:r>
            <a:r>
              <a:rPr lang="en-US" dirty="0"/>
              <a:t>.</a:t>
            </a:r>
          </a:p>
          <a:p>
            <a:pPr lvl="1"/>
            <a:r>
              <a:rPr lang="en-US" dirty="0" err="1"/>
              <a:t>Amning</a:t>
            </a:r>
            <a:r>
              <a:rPr lang="en-US" dirty="0"/>
              <a:t>.</a:t>
            </a:r>
          </a:p>
          <a:p>
            <a:pPr lvl="1"/>
            <a:r>
              <a:rPr lang="en-US" dirty="0" err="1">
                <a:solidFill>
                  <a:srgbClr val="FF0000"/>
                </a:solidFill>
              </a:rPr>
              <a:t>Behandling</a:t>
            </a:r>
            <a:r>
              <a:rPr lang="en-US" dirty="0">
                <a:solidFill>
                  <a:srgbClr val="FF0000"/>
                </a:solidFill>
              </a:rPr>
              <a:t> med Botulinumtoxin-A </a:t>
            </a:r>
            <a:r>
              <a:rPr lang="en-US" dirty="0" err="1">
                <a:solidFill>
                  <a:srgbClr val="FF0000"/>
                </a:solidFill>
              </a:rPr>
              <a:t>inom</a:t>
            </a:r>
            <a:r>
              <a:rPr lang="en-US" dirty="0">
                <a:solidFill>
                  <a:srgbClr val="FF0000"/>
                </a:solidFill>
              </a:rPr>
              <a:t> de </a:t>
            </a:r>
            <a:r>
              <a:rPr lang="en-US" dirty="0" err="1">
                <a:solidFill>
                  <a:srgbClr val="FF0000"/>
                </a:solidFill>
              </a:rPr>
              <a:t>senaste</a:t>
            </a:r>
            <a:r>
              <a:rPr lang="en-US" dirty="0">
                <a:solidFill>
                  <a:srgbClr val="FF0000"/>
                </a:solidFill>
              </a:rPr>
              <a:t> fem </a:t>
            </a:r>
            <a:r>
              <a:rPr lang="en-US" dirty="0" err="1">
                <a:solidFill>
                  <a:srgbClr val="FF0000"/>
                </a:solidFill>
              </a:rPr>
              <a:t>månaderna</a:t>
            </a:r>
            <a:r>
              <a:rPr lang="en-US" dirty="0">
                <a:solidFill>
                  <a:srgbClr val="FF0000"/>
                </a:solidFill>
              </a:rPr>
              <a:t>.</a:t>
            </a:r>
          </a:p>
          <a:p>
            <a:pPr lvl="1"/>
            <a:r>
              <a:rPr lang="en-US" dirty="0" err="1"/>
              <a:t>Aktuella</a:t>
            </a:r>
            <a:r>
              <a:rPr lang="en-US" dirty="0"/>
              <a:t> (&lt; 2 v) </a:t>
            </a:r>
            <a:r>
              <a:rPr lang="en-US" dirty="0" err="1"/>
              <a:t>förändringar</a:t>
            </a:r>
            <a:r>
              <a:rPr lang="en-US" dirty="0"/>
              <a:t> </a:t>
            </a:r>
            <a:r>
              <a:rPr lang="en-US" dirty="0" err="1"/>
              <a:t>i</a:t>
            </a:r>
            <a:r>
              <a:rPr lang="en-US" dirty="0"/>
              <a:t> </a:t>
            </a:r>
            <a:r>
              <a:rPr lang="en-US" dirty="0" err="1"/>
              <a:t>tonusförändrande</a:t>
            </a:r>
            <a:r>
              <a:rPr lang="en-US" dirty="0"/>
              <a:t> </a:t>
            </a:r>
            <a:r>
              <a:rPr lang="en-US" dirty="0" err="1"/>
              <a:t>läkemedelsbehandling</a:t>
            </a:r>
            <a:r>
              <a:rPr lang="en-US" dirty="0"/>
              <a:t>.</a:t>
            </a:r>
          </a:p>
          <a:p>
            <a:pPr lvl="1"/>
            <a:r>
              <a:rPr lang="en-US" dirty="0" err="1"/>
              <a:t>Tydliga</a:t>
            </a:r>
            <a:r>
              <a:rPr lang="en-US" dirty="0"/>
              <a:t> </a:t>
            </a:r>
            <a:r>
              <a:rPr lang="en-US" dirty="0" err="1"/>
              <a:t>degenerativa</a:t>
            </a:r>
            <a:r>
              <a:rPr lang="en-US" dirty="0"/>
              <a:t> </a:t>
            </a:r>
            <a:r>
              <a:rPr lang="en-US" dirty="0" err="1"/>
              <a:t>orsaker</a:t>
            </a:r>
            <a:r>
              <a:rPr lang="en-US" dirty="0"/>
              <a:t> till </a:t>
            </a:r>
            <a:r>
              <a:rPr lang="en-US" dirty="0" err="1"/>
              <a:t>smärtan</a:t>
            </a:r>
            <a:r>
              <a:rPr lang="en-US" dirty="0"/>
              <a:t> (</a:t>
            </a:r>
            <a:r>
              <a:rPr lang="en-US" dirty="0" err="1"/>
              <a:t>såsom</a:t>
            </a:r>
            <a:r>
              <a:rPr lang="en-US" dirty="0"/>
              <a:t> </a:t>
            </a:r>
            <a:r>
              <a:rPr lang="en-US" dirty="0" err="1"/>
              <a:t>artros</a:t>
            </a:r>
            <a:r>
              <a:rPr lang="en-US" dirty="0"/>
              <a:t>).</a:t>
            </a:r>
          </a:p>
          <a:p>
            <a:pPr lvl="1"/>
            <a:r>
              <a:rPr lang="en-US" dirty="0" err="1">
                <a:solidFill>
                  <a:srgbClr val="FF0000"/>
                </a:solidFill>
              </a:rPr>
              <a:t>Psykisk</a:t>
            </a:r>
            <a:r>
              <a:rPr lang="en-US" dirty="0">
                <a:solidFill>
                  <a:srgbClr val="FF0000"/>
                </a:solidFill>
              </a:rPr>
              <a:t> </a:t>
            </a:r>
            <a:r>
              <a:rPr lang="en-US" dirty="0" err="1">
                <a:solidFill>
                  <a:srgbClr val="FF0000"/>
                </a:solidFill>
              </a:rPr>
              <a:t>utvecklingsstörning</a:t>
            </a:r>
            <a:r>
              <a:rPr lang="en-US" dirty="0">
                <a:solidFill>
                  <a:srgbClr val="FF0000"/>
                </a:solidFill>
              </a:rPr>
              <a:t> </a:t>
            </a:r>
            <a:r>
              <a:rPr lang="en-US" dirty="0" err="1">
                <a:solidFill>
                  <a:srgbClr val="FF0000"/>
                </a:solidFill>
              </a:rPr>
              <a:t>och</a:t>
            </a:r>
            <a:r>
              <a:rPr lang="en-US" dirty="0">
                <a:solidFill>
                  <a:srgbClr val="FF0000"/>
                </a:solidFill>
              </a:rPr>
              <a:t>/</a:t>
            </a:r>
            <a:r>
              <a:rPr lang="en-US" dirty="0" err="1">
                <a:solidFill>
                  <a:srgbClr val="FF0000"/>
                </a:solidFill>
              </a:rPr>
              <a:t>eller</a:t>
            </a:r>
            <a:r>
              <a:rPr lang="en-US" dirty="0">
                <a:solidFill>
                  <a:srgbClr val="FF0000"/>
                </a:solidFill>
              </a:rPr>
              <a:t> </a:t>
            </a:r>
            <a:r>
              <a:rPr lang="en-US" dirty="0" err="1">
                <a:solidFill>
                  <a:srgbClr val="FF0000"/>
                </a:solidFill>
              </a:rPr>
              <a:t>kommunikationsproblem</a:t>
            </a:r>
            <a:r>
              <a:rPr lang="en-US" dirty="0">
                <a:solidFill>
                  <a:srgbClr val="FF0000"/>
                </a:solidFill>
              </a:rPr>
              <a:t> </a:t>
            </a:r>
            <a:r>
              <a:rPr lang="en-US" dirty="0" err="1">
                <a:solidFill>
                  <a:srgbClr val="FF0000"/>
                </a:solidFill>
              </a:rPr>
              <a:t>som</a:t>
            </a:r>
            <a:r>
              <a:rPr lang="en-US" dirty="0">
                <a:solidFill>
                  <a:srgbClr val="FF0000"/>
                </a:solidFill>
              </a:rPr>
              <a:t> </a:t>
            </a:r>
            <a:r>
              <a:rPr lang="en-US" dirty="0" err="1">
                <a:solidFill>
                  <a:srgbClr val="FF0000"/>
                </a:solidFill>
              </a:rPr>
              <a:t>omöjliggör</a:t>
            </a:r>
            <a:r>
              <a:rPr lang="en-US" dirty="0">
                <a:solidFill>
                  <a:srgbClr val="FF0000"/>
                </a:solidFill>
              </a:rPr>
              <a:t> </a:t>
            </a:r>
            <a:r>
              <a:rPr lang="en-US" dirty="0" err="1">
                <a:solidFill>
                  <a:srgbClr val="FF0000"/>
                </a:solidFill>
              </a:rPr>
              <a:t>att</a:t>
            </a:r>
            <a:r>
              <a:rPr lang="en-US" dirty="0">
                <a:solidFill>
                  <a:srgbClr val="FF0000"/>
                </a:solidFill>
              </a:rPr>
              <a:t> </a:t>
            </a:r>
            <a:r>
              <a:rPr lang="en-US" dirty="0" err="1">
                <a:solidFill>
                  <a:srgbClr val="FF0000"/>
                </a:solidFill>
              </a:rPr>
              <a:t>självständigt</a:t>
            </a:r>
            <a:r>
              <a:rPr lang="en-US" dirty="0">
                <a:solidFill>
                  <a:srgbClr val="FF0000"/>
                </a:solidFill>
              </a:rPr>
              <a:t> </a:t>
            </a:r>
            <a:r>
              <a:rPr lang="en-US" dirty="0" err="1">
                <a:solidFill>
                  <a:srgbClr val="FF0000"/>
                </a:solidFill>
              </a:rPr>
              <a:t>besvara</a:t>
            </a:r>
            <a:r>
              <a:rPr lang="en-US" dirty="0">
                <a:solidFill>
                  <a:srgbClr val="FF0000"/>
                </a:solidFill>
              </a:rPr>
              <a:t> </a:t>
            </a:r>
            <a:r>
              <a:rPr lang="en-US" dirty="0" err="1">
                <a:solidFill>
                  <a:srgbClr val="FF0000"/>
                </a:solidFill>
              </a:rPr>
              <a:t>frågeformulär</a:t>
            </a:r>
            <a:r>
              <a:rPr lang="en-US" dirty="0">
                <a:solidFill>
                  <a:srgbClr val="FF0000"/>
                </a:solidFill>
              </a:rPr>
              <a:t> </a:t>
            </a:r>
            <a:r>
              <a:rPr lang="en-US" dirty="0" err="1">
                <a:solidFill>
                  <a:srgbClr val="FF0000"/>
                </a:solidFill>
              </a:rPr>
              <a:t>samt</a:t>
            </a:r>
            <a:r>
              <a:rPr lang="en-US" dirty="0">
                <a:solidFill>
                  <a:srgbClr val="FF0000"/>
                </a:solidFill>
              </a:rPr>
              <a:t> </a:t>
            </a:r>
            <a:r>
              <a:rPr lang="en-US" dirty="0" err="1">
                <a:solidFill>
                  <a:srgbClr val="FF0000"/>
                </a:solidFill>
              </a:rPr>
              <a:t>lämna</a:t>
            </a:r>
            <a:r>
              <a:rPr lang="en-US" dirty="0">
                <a:solidFill>
                  <a:srgbClr val="FF0000"/>
                </a:solidFill>
              </a:rPr>
              <a:t> </a:t>
            </a:r>
            <a:r>
              <a:rPr lang="en-US" dirty="0" err="1">
                <a:solidFill>
                  <a:srgbClr val="FF0000"/>
                </a:solidFill>
              </a:rPr>
              <a:t>informerat</a:t>
            </a:r>
            <a:r>
              <a:rPr lang="en-US" dirty="0">
                <a:solidFill>
                  <a:srgbClr val="FF0000"/>
                </a:solidFill>
              </a:rPr>
              <a:t> </a:t>
            </a:r>
            <a:r>
              <a:rPr lang="en-US" dirty="0" err="1">
                <a:solidFill>
                  <a:srgbClr val="FF0000"/>
                </a:solidFill>
              </a:rPr>
              <a:t>samtycke</a:t>
            </a:r>
            <a:r>
              <a:rPr lang="en-US" dirty="0">
                <a:solidFill>
                  <a:srgbClr val="FF0000"/>
                </a:solidFill>
              </a:rPr>
              <a:t>.</a:t>
            </a:r>
            <a:br>
              <a:rPr lang="en-US" dirty="0"/>
            </a:br>
            <a:br>
              <a:rPr lang="en-US" dirty="0"/>
            </a:br>
            <a:endParaRPr lang="en-US" dirty="0"/>
          </a:p>
        </p:txBody>
      </p:sp>
      <p:sp>
        <p:nvSpPr>
          <p:cNvPr id="4" name="Platshållare för datum 3"/>
          <p:cNvSpPr>
            <a:spLocks noGrp="1"/>
          </p:cNvSpPr>
          <p:nvPr>
            <p:ph type="dt" sz="half" idx="10"/>
          </p:nvPr>
        </p:nvSpPr>
        <p:spPr/>
        <p:txBody>
          <a:bodyPr/>
          <a:lstStyle/>
          <a:p>
            <a:fld id="{7626D6D3-6DAE-403F-85AB-A35BA05568AB}" type="datetime4">
              <a:rPr lang="sv-SE" smtClean="0"/>
              <a:pPr/>
              <a:t>17 mars 2022</a:t>
            </a:fld>
            <a:endParaRPr lang="sv-SE"/>
          </a:p>
        </p:txBody>
      </p:sp>
      <p:sp>
        <p:nvSpPr>
          <p:cNvPr id="5" name="Platshållare för sidfot 4"/>
          <p:cNvSpPr>
            <a:spLocks noGrp="1"/>
          </p:cNvSpPr>
          <p:nvPr>
            <p:ph type="ftr" sz="quarter" idx="11"/>
          </p:nvPr>
        </p:nvSpPr>
        <p:spPr/>
        <p:txBody>
          <a:bodyPr/>
          <a:lstStyle/>
          <a:p>
            <a:r>
              <a:rPr lang="sv-SE" dirty="0"/>
              <a:t>Dan Jacobson</a:t>
            </a:r>
          </a:p>
        </p:txBody>
      </p:sp>
      <p:sp>
        <p:nvSpPr>
          <p:cNvPr id="6" name="Platshållare för bildnummer 5"/>
          <p:cNvSpPr>
            <a:spLocks noGrp="1"/>
          </p:cNvSpPr>
          <p:nvPr>
            <p:ph type="sldNum" sz="quarter" idx="12"/>
          </p:nvPr>
        </p:nvSpPr>
        <p:spPr/>
        <p:txBody>
          <a:bodyPr/>
          <a:lstStyle/>
          <a:p>
            <a:fld id="{15859C56-CB7E-413F-8971-4226A1EF6823}" type="slidenum">
              <a:rPr lang="sv-SE" smtClean="0"/>
              <a:pPr/>
              <a:t>22</a:t>
            </a:fld>
            <a:endParaRPr lang="sv-SE"/>
          </a:p>
        </p:txBody>
      </p:sp>
    </p:spTree>
    <p:extLst>
      <p:ext uri="{BB962C8B-B14F-4D97-AF65-F5344CB8AC3E}">
        <p14:creationId xmlns:p14="http://schemas.microsoft.com/office/powerpoint/2010/main" val="191180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6" descr="Timeline.pdf">
            <a:extLst>
              <a:ext uri="{FF2B5EF4-FFF2-40B4-BE49-F238E27FC236}">
                <a16:creationId xmlns:a16="http://schemas.microsoft.com/office/drawing/2014/main" id="{1B536338-F271-9B49-A5D1-DDF7F06E8A22}"/>
              </a:ext>
            </a:extLst>
          </p:cNvPr>
          <p:cNvPicPr>
            <a:picLocks noChangeAspect="1"/>
          </p:cNvPicPr>
          <p:nvPr/>
        </p:nvPicPr>
        <p:blipFill rotWithShape="1">
          <a:blip r:embed="rId3">
            <a:extLst>
              <a:ext uri="{28A0092B-C50C-407E-A947-70E740481C1C}">
                <a14:useLocalDpi xmlns:a14="http://schemas.microsoft.com/office/drawing/2010/main" val="0"/>
              </a:ext>
            </a:extLst>
          </a:blip>
          <a:srcRect l="-19467" r="-19467" b="6904"/>
          <a:stretch/>
        </p:blipFill>
        <p:spPr bwMode="auto">
          <a:xfrm>
            <a:off x="1940785" y="1340768"/>
            <a:ext cx="831043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datum 1">
            <a:extLst>
              <a:ext uri="{FF2B5EF4-FFF2-40B4-BE49-F238E27FC236}">
                <a16:creationId xmlns:a16="http://schemas.microsoft.com/office/drawing/2014/main" id="{0DC528A0-0AF4-424A-AA87-3825B1335C69}"/>
              </a:ext>
            </a:extLst>
          </p:cNvPr>
          <p:cNvSpPr>
            <a:spLocks noGrp="1"/>
          </p:cNvSpPr>
          <p:nvPr>
            <p:ph type="dt" sz="half" idx="10"/>
          </p:nvPr>
        </p:nvSpPr>
        <p:spPr/>
        <p:txBody>
          <a:bodyPr/>
          <a:lstStyle/>
          <a:p>
            <a:fld id="{7626D6D3-6DAE-403F-85AB-A35BA05568AB}" type="datetime4">
              <a:rPr lang="sv-SE" smtClean="0"/>
              <a:pPr/>
              <a:t>17 mars 2022</a:t>
            </a:fld>
            <a:endParaRPr lang="sv-SE"/>
          </a:p>
        </p:txBody>
      </p:sp>
      <p:sp>
        <p:nvSpPr>
          <p:cNvPr id="3" name="Platshållare för sidfot 2">
            <a:extLst>
              <a:ext uri="{FF2B5EF4-FFF2-40B4-BE49-F238E27FC236}">
                <a16:creationId xmlns:a16="http://schemas.microsoft.com/office/drawing/2014/main" id="{F4A08484-C217-8547-9F97-537058B17DF6}"/>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351AEE05-7FFB-634C-B19A-79E6DE95178B}"/>
              </a:ext>
            </a:extLst>
          </p:cNvPr>
          <p:cNvSpPr>
            <a:spLocks noGrp="1"/>
          </p:cNvSpPr>
          <p:nvPr>
            <p:ph type="sldNum" sz="quarter" idx="12"/>
          </p:nvPr>
        </p:nvSpPr>
        <p:spPr/>
        <p:txBody>
          <a:bodyPr/>
          <a:lstStyle/>
          <a:p>
            <a:fld id="{15859C56-CB7E-413F-8971-4226A1EF6823}" type="slidenum">
              <a:rPr lang="sv-SE" smtClean="0"/>
              <a:pPr/>
              <a:t>23</a:t>
            </a:fld>
            <a:endParaRPr lang="sv-SE"/>
          </a:p>
        </p:txBody>
      </p:sp>
      <p:sp>
        <p:nvSpPr>
          <p:cNvPr id="5" name="Rubrik 4">
            <a:extLst>
              <a:ext uri="{FF2B5EF4-FFF2-40B4-BE49-F238E27FC236}">
                <a16:creationId xmlns:a16="http://schemas.microsoft.com/office/drawing/2014/main" id="{AD4E6E96-58A2-564A-8BDD-16561538D816}"/>
              </a:ext>
            </a:extLst>
          </p:cNvPr>
          <p:cNvSpPr>
            <a:spLocks noGrp="1"/>
          </p:cNvSpPr>
          <p:nvPr>
            <p:ph type="title"/>
          </p:nvPr>
        </p:nvSpPr>
        <p:spPr/>
        <p:txBody>
          <a:bodyPr/>
          <a:lstStyle/>
          <a:p>
            <a:r>
              <a:rPr lang="sv-SE" dirty="0"/>
              <a:t>Methods</a:t>
            </a:r>
          </a:p>
        </p:txBody>
      </p:sp>
      <p:sp>
        <p:nvSpPr>
          <p:cNvPr id="6" name="Ellips 5">
            <a:extLst>
              <a:ext uri="{FF2B5EF4-FFF2-40B4-BE49-F238E27FC236}">
                <a16:creationId xmlns:a16="http://schemas.microsoft.com/office/drawing/2014/main" id="{7F612DAF-5D42-E748-B3D5-1C10FAE9DFEF}"/>
              </a:ext>
            </a:extLst>
          </p:cNvPr>
          <p:cNvSpPr/>
          <p:nvPr/>
        </p:nvSpPr>
        <p:spPr bwMode="auto">
          <a:xfrm>
            <a:off x="6528048" y="1196752"/>
            <a:ext cx="648072" cy="432048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sv-SE">
              <a:latin typeface="Times"/>
            </a:endParaRPr>
          </a:p>
        </p:txBody>
      </p:sp>
      <p:sp>
        <p:nvSpPr>
          <p:cNvPr id="7" name="textruta 6">
            <a:extLst>
              <a:ext uri="{FF2B5EF4-FFF2-40B4-BE49-F238E27FC236}">
                <a16:creationId xmlns:a16="http://schemas.microsoft.com/office/drawing/2014/main" id="{439716C9-5524-204A-951E-887D63EDB865}"/>
              </a:ext>
            </a:extLst>
          </p:cNvPr>
          <p:cNvSpPr txBox="1"/>
          <p:nvPr/>
        </p:nvSpPr>
        <p:spPr>
          <a:xfrm>
            <a:off x="5790737" y="5517232"/>
            <a:ext cx="2122697" cy="400110"/>
          </a:xfrm>
          <a:prstGeom prst="rect">
            <a:avLst/>
          </a:prstGeom>
          <a:noFill/>
        </p:spPr>
        <p:txBody>
          <a:bodyPr wrap="none" rtlCol="0">
            <a:spAutoFit/>
          </a:bodyPr>
          <a:lstStyle/>
          <a:p>
            <a:r>
              <a:rPr lang="sv-SE" sz="2000" dirty="0" err="1">
                <a:solidFill>
                  <a:srgbClr val="FF0000"/>
                </a:solidFill>
                <a:latin typeface="+mn-lt"/>
              </a:rPr>
              <a:t>Primary</a:t>
            </a:r>
            <a:r>
              <a:rPr lang="sv-SE" sz="2000" dirty="0">
                <a:solidFill>
                  <a:srgbClr val="FF0000"/>
                </a:solidFill>
                <a:latin typeface="+mn-lt"/>
              </a:rPr>
              <a:t> endpoint</a:t>
            </a:r>
          </a:p>
        </p:txBody>
      </p:sp>
    </p:spTree>
    <p:extLst>
      <p:ext uri="{BB962C8B-B14F-4D97-AF65-F5344CB8AC3E}">
        <p14:creationId xmlns:p14="http://schemas.microsoft.com/office/powerpoint/2010/main" val="30378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br>
              <a:rPr lang="sv-SE" dirty="0"/>
            </a:br>
            <a:r>
              <a:rPr lang="sv-SE" dirty="0"/>
              <a:t>Inklusion</a:t>
            </a:r>
          </a:p>
        </p:txBody>
      </p:sp>
      <p:sp>
        <p:nvSpPr>
          <p:cNvPr id="3" name="Platshållare för innehåll 2"/>
          <p:cNvSpPr>
            <a:spLocks noGrp="1"/>
          </p:cNvSpPr>
          <p:nvPr>
            <p:ph idx="1"/>
          </p:nvPr>
        </p:nvSpPr>
        <p:spPr/>
        <p:txBody>
          <a:bodyPr/>
          <a:lstStyle/>
          <a:p>
            <a:r>
              <a:rPr lang="sv-SE" dirty="0"/>
              <a:t>50 </a:t>
            </a:r>
            <a:r>
              <a:rPr lang="sv-SE" dirty="0" err="1"/>
              <a:t>pat</a:t>
            </a:r>
            <a:r>
              <a:rPr lang="sv-SE" dirty="0"/>
              <a:t> screenade</a:t>
            </a:r>
          </a:p>
          <a:p>
            <a:r>
              <a:rPr lang="sv-SE" dirty="0"/>
              <a:t>16 </a:t>
            </a:r>
            <a:r>
              <a:rPr lang="sv-SE" dirty="0" err="1"/>
              <a:t>pat</a:t>
            </a:r>
            <a:r>
              <a:rPr lang="sv-SE" dirty="0"/>
              <a:t> inkluderade, </a:t>
            </a:r>
            <a:r>
              <a:rPr lang="en-US" dirty="0"/>
              <a:t>32 å, SD = 13.3 å</a:t>
            </a:r>
            <a:br>
              <a:rPr lang="sv-SE" dirty="0"/>
            </a:br>
            <a:endParaRPr lang="sv-SE" dirty="0"/>
          </a:p>
          <a:p>
            <a:r>
              <a:rPr lang="sv-SE" dirty="0"/>
              <a:t>Stor spridning avseende skäl för </a:t>
            </a:r>
            <a:r>
              <a:rPr lang="sv-SE" dirty="0" err="1"/>
              <a:t>exklusion</a:t>
            </a:r>
            <a:endParaRPr lang="sv-SE" dirty="0"/>
          </a:p>
          <a:p>
            <a:pPr lvl="2"/>
            <a:r>
              <a:rPr lang="sv-SE" dirty="0"/>
              <a:t>Vanliga skäl: </a:t>
            </a:r>
          </a:p>
          <a:p>
            <a:pPr lvl="3"/>
            <a:r>
              <a:rPr lang="sv-SE" dirty="0"/>
              <a:t>För lite eller för sällan ont</a:t>
            </a:r>
          </a:p>
          <a:p>
            <a:pPr lvl="3"/>
            <a:r>
              <a:rPr lang="sv-SE" dirty="0"/>
              <a:t>Ville inte avstå ordinarie BoNT-A behandling</a:t>
            </a:r>
          </a:p>
          <a:p>
            <a:pPr lvl="3"/>
            <a:r>
              <a:rPr lang="sv-SE" dirty="0"/>
              <a:t>Samexisterande smärta av annan genes som grumlade bilden (degenerativ, neuropatisk </a:t>
            </a:r>
            <a:r>
              <a:rPr lang="sv-SE" dirty="0" err="1"/>
              <a:t>mfl</a:t>
            </a:r>
            <a:r>
              <a:rPr lang="sv-SE" dirty="0"/>
              <a:t>)</a:t>
            </a:r>
          </a:p>
          <a:p>
            <a:pPr lvl="3"/>
            <a:r>
              <a:rPr lang="sv-SE" dirty="0"/>
              <a:t>Rädd för att riskera att övergående tappa funktion (ÖE)</a:t>
            </a:r>
          </a:p>
          <a:p>
            <a:pPr lvl="3"/>
            <a:r>
              <a:rPr lang="sv-SE" dirty="0"/>
              <a:t>Gick inte att boka (svår/omöjlig att få till korrekt uppföljning)</a:t>
            </a:r>
          </a:p>
        </p:txBody>
      </p:sp>
      <p:sp>
        <p:nvSpPr>
          <p:cNvPr id="4" name="Platshållare för datum 3"/>
          <p:cNvSpPr>
            <a:spLocks noGrp="1"/>
          </p:cNvSpPr>
          <p:nvPr>
            <p:ph type="dt" sz="half" idx="10"/>
          </p:nvPr>
        </p:nvSpPr>
        <p:spPr/>
        <p:txBody>
          <a:bodyPr/>
          <a:lstStyle/>
          <a:p>
            <a:fld id="{7626D6D3-6DAE-403F-85AB-A35BA05568AB}" type="datetime4">
              <a:rPr lang="sv-SE" smtClean="0"/>
              <a:pPr/>
              <a:t>17 mars 2022</a:t>
            </a:fld>
            <a:endParaRPr lang="sv-SE"/>
          </a:p>
        </p:txBody>
      </p:sp>
      <p:sp>
        <p:nvSpPr>
          <p:cNvPr id="5" name="Platshållare för sidfot 4"/>
          <p:cNvSpPr>
            <a:spLocks noGrp="1"/>
          </p:cNvSpPr>
          <p:nvPr>
            <p:ph type="ftr" sz="quarter" idx="11"/>
          </p:nvPr>
        </p:nvSpPr>
        <p:spPr/>
        <p:txBody>
          <a:bodyPr/>
          <a:lstStyle/>
          <a:p>
            <a:r>
              <a:rPr lang="sv-SE"/>
              <a:t>Namn Efternamn</a:t>
            </a:r>
          </a:p>
        </p:txBody>
      </p:sp>
      <p:sp>
        <p:nvSpPr>
          <p:cNvPr id="6" name="Platshållare för bildnummer 5"/>
          <p:cNvSpPr>
            <a:spLocks noGrp="1"/>
          </p:cNvSpPr>
          <p:nvPr>
            <p:ph type="sldNum" sz="quarter" idx="12"/>
          </p:nvPr>
        </p:nvSpPr>
        <p:spPr/>
        <p:txBody>
          <a:bodyPr/>
          <a:lstStyle/>
          <a:p>
            <a:fld id="{15859C56-CB7E-413F-8971-4226A1EF6823}" type="slidenum">
              <a:rPr lang="sv-SE" smtClean="0"/>
              <a:pPr/>
              <a:t>24</a:t>
            </a:fld>
            <a:endParaRPr lang="sv-SE"/>
          </a:p>
        </p:txBody>
      </p:sp>
    </p:spTree>
    <p:extLst>
      <p:ext uri="{BB962C8B-B14F-4D97-AF65-F5344CB8AC3E}">
        <p14:creationId xmlns:p14="http://schemas.microsoft.com/office/powerpoint/2010/main" val="2783978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br>
              <a:rPr lang="sv-SE" dirty="0"/>
            </a:br>
            <a:r>
              <a:rPr lang="sv-SE" dirty="0"/>
              <a:t>Interrimsanalys</a:t>
            </a:r>
          </a:p>
        </p:txBody>
      </p:sp>
      <p:sp>
        <p:nvSpPr>
          <p:cNvPr id="3" name="Platshållare för innehåll 2"/>
          <p:cNvSpPr>
            <a:spLocks noGrp="1"/>
          </p:cNvSpPr>
          <p:nvPr>
            <p:ph idx="1"/>
          </p:nvPr>
        </p:nvSpPr>
        <p:spPr/>
        <p:txBody>
          <a:bodyPr/>
          <a:lstStyle/>
          <a:p>
            <a:r>
              <a:rPr lang="sv-SE" dirty="0"/>
              <a:t>Stopp </a:t>
            </a:r>
            <a:r>
              <a:rPr lang="sv-SE" dirty="0" err="1"/>
              <a:t>pga</a:t>
            </a:r>
            <a:r>
              <a:rPr lang="sv-SE" dirty="0"/>
              <a:t> jämnt fördelat utfall vid sex veckor efter behandlingen (primära utfallsmåttet)</a:t>
            </a:r>
          </a:p>
        </p:txBody>
      </p:sp>
      <p:sp>
        <p:nvSpPr>
          <p:cNvPr id="4" name="Platshållare för datum 3"/>
          <p:cNvSpPr>
            <a:spLocks noGrp="1"/>
          </p:cNvSpPr>
          <p:nvPr>
            <p:ph type="dt" sz="half" idx="10"/>
          </p:nvPr>
        </p:nvSpPr>
        <p:spPr/>
        <p:txBody>
          <a:bodyPr/>
          <a:lstStyle/>
          <a:p>
            <a:fld id="{7626D6D3-6DAE-403F-85AB-A35BA05568AB}" type="datetime4">
              <a:rPr lang="sv-SE" smtClean="0"/>
              <a:pPr/>
              <a:t>17 mars 2022</a:t>
            </a:fld>
            <a:endParaRPr lang="sv-SE"/>
          </a:p>
        </p:txBody>
      </p:sp>
      <p:sp>
        <p:nvSpPr>
          <p:cNvPr id="5" name="Platshållare för sidfot 4"/>
          <p:cNvSpPr>
            <a:spLocks noGrp="1"/>
          </p:cNvSpPr>
          <p:nvPr>
            <p:ph type="ftr" sz="quarter" idx="11"/>
          </p:nvPr>
        </p:nvSpPr>
        <p:spPr/>
        <p:txBody>
          <a:bodyPr/>
          <a:lstStyle/>
          <a:p>
            <a:r>
              <a:rPr lang="sv-SE"/>
              <a:t>Namn Efternamn</a:t>
            </a:r>
          </a:p>
        </p:txBody>
      </p:sp>
      <p:sp>
        <p:nvSpPr>
          <p:cNvPr id="6" name="Platshållare för bildnummer 5"/>
          <p:cNvSpPr>
            <a:spLocks noGrp="1"/>
          </p:cNvSpPr>
          <p:nvPr>
            <p:ph type="sldNum" sz="quarter" idx="12"/>
          </p:nvPr>
        </p:nvSpPr>
        <p:spPr/>
        <p:txBody>
          <a:bodyPr/>
          <a:lstStyle/>
          <a:p>
            <a:fld id="{15859C56-CB7E-413F-8971-4226A1EF6823}" type="slidenum">
              <a:rPr lang="sv-SE" smtClean="0"/>
              <a:pPr/>
              <a:t>25</a:t>
            </a:fld>
            <a:endParaRPr lang="sv-SE"/>
          </a:p>
        </p:txBody>
      </p:sp>
    </p:spTree>
    <p:extLst>
      <p:ext uri="{BB962C8B-B14F-4D97-AF65-F5344CB8AC3E}">
        <p14:creationId xmlns:p14="http://schemas.microsoft.com/office/powerpoint/2010/main" val="13861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E7215AD-04C7-FC4D-AC8E-240AD17C185A}"/>
              </a:ext>
            </a:extLst>
          </p:cNvPr>
          <p:cNvSpPr>
            <a:spLocks noGrp="1"/>
          </p:cNvSpPr>
          <p:nvPr>
            <p:ph type="title"/>
          </p:nvPr>
        </p:nvSpPr>
        <p:spPr>
          <a:xfrm>
            <a:off x="2063750" y="1707654"/>
            <a:ext cx="7772400" cy="857250"/>
          </a:xfrm>
        </p:spPr>
        <p:txBody>
          <a:bodyPr wrap="square" anchor="t">
            <a:normAutofit/>
          </a:bodyPr>
          <a:lstStyle/>
          <a:p>
            <a:r>
              <a:rPr lang="sv-SE" dirty="0" err="1"/>
              <a:t>Results</a:t>
            </a:r>
            <a:r>
              <a:rPr lang="sv-SE" dirty="0"/>
              <a:t> at </a:t>
            </a:r>
            <a:r>
              <a:rPr lang="sv-SE" dirty="0" err="1"/>
              <a:t>primary</a:t>
            </a:r>
            <a:r>
              <a:rPr lang="sv-SE" dirty="0"/>
              <a:t> endpoint (</a:t>
            </a:r>
            <a:r>
              <a:rPr lang="sv-SE" dirty="0" err="1"/>
              <a:t>six</a:t>
            </a:r>
            <a:r>
              <a:rPr lang="sv-SE" dirty="0"/>
              <a:t> </a:t>
            </a:r>
            <a:r>
              <a:rPr lang="sv-SE" dirty="0" err="1"/>
              <a:t>weeks</a:t>
            </a:r>
            <a:r>
              <a:rPr lang="sv-SE" dirty="0"/>
              <a:t>)</a:t>
            </a:r>
          </a:p>
        </p:txBody>
      </p:sp>
      <p:pic>
        <p:nvPicPr>
          <p:cNvPr id="10" name="Platshållare för innehåll 9">
            <a:extLst>
              <a:ext uri="{FF2B5EF4-FFF2-40B4-BE49-F238E27FC236}">
                <a16:creationId xmlns:a16="http://schemas.microsoft.com/office/drawing/2014/main" id="{27448E59-ACBF-5C4D-BF90-34B6647B9E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26150" y="2889743"/>
            <a:ext cx="3810000" cy="2462817"/>
          </a:xfrm>
        </p:spPr>
      </p:pic>
      <p:sp>
        <p:nvSpPr>
          <p:cNvPr id="2" name="Platshållare för datum 1">
            <a:extLst>
              <a:ext uri="{FF2B5EF4-FFF2-40B4-BE49-F238E27FC236}">
                <a16:creationId xmlns:a16="http://schemas.microsoft.com/office/drawing/2014/main" id="{3818D16C-9295-3E4F-949B-77796FF41A1B}"/>
              </a:ext>
            </a:extLst>
          </p:cNvPr>
          <p:cNvSpPr>
            <a:spLocks noGrp="1"/>
          </p:cNvSpPr>
          <p:nvPr>
            <p:ph type="dt" sz="half" idx="10"/>
          </p:nvPr>
        </p:nvSpPr>
        <p:spPr>
          <a:xfrm>
            <a:off x="8077200" y="5715000"/>
            <a:ext cx="1905000" cy="171450"/>
          </a:xfrm>
        </p:spPr>
        <p:txBody>
          <a:bodyPr wrap="square" anchor="t">
            <a:normAutofit/>
          </a:bodyPr>
          <a:lstStyle/>
          <a:p>
            <a:pPr>
              <a:lnSpc>
                <a:spcPct val="90000"/>
              </a:lnSpc>
              <a:spcAft>
                <a:spcPts val="600"/>
              </a:spcAft>
            </a:pPr>
            <a:fld id="{7626D6D3-6DAE-403F-85AB-A35BA05568AB}" type="datetime4">
              <a:rPr lang="sv-SE" sz="500"/>
              <a:pPr>
                <a:lnSpc>
                  <a:spcPct val="90000"/>
                </a:lnSpc>
                <a:spcAft>
                  <a:spcPts val="600"/>
                </a:spcAft>
              </a:pPr>
              <a:t>17 mars 2022</a:t>
            </a:fld>
            <a:endParaRPr lang="sv-SE" sz="500"/>
          </a:p>
        </p:txBody>
      </p:sp>
      <p:sp>
        <p:nvSpPr>
          <p:cNvPr id="15" name="Footer Placeholder 5">
            <a:extLst>
              <a:ext uri="{FF2B5EF4-FFF2-40B4-BE49-F238E27FC236}">
                <a16:creationId xmlns:a16="http://schemas.microsoft.com/office/drawing/2014/main" id="{33AD5622-F477-4C7D-871E-16A5163C4501}"/>
              </a:ext>
            </a:extLst>
          </p:cNvPr>
          <p:cNvSpPr>
            <a:spLocks noGrp="1"/>
          </p:cNvSpPr>
          <p:nvPr>
            <p:ph type="ftr" sz="quarter" idx="11"/>
          </p:nvPr>
        </p:nvSpPr>
        <p:spPr>
          <a:xfrm>
            <a:off x="1981200" y="5715000"/>
            <a:ext cx="2895600" cy="171450"/>
          </a:xfrm>
        </p:spPr>
        <p:txBody>
          <a:bodyPr/>
          <a:lstStyle/>
          <a:p>
            <a:endParaRPr lang="sv-SE"/>
          </a:p>
        </p:txBody>
      </p:sp>
      <p:sp>
        <p:nvSpPr>
          <p:cNvPr id="4" name="Platshållare för bildnummer 3">
            <a:extLst>
              <a:ext uri="{FF2B5EF4-FFF2-40B4-BE49-F238E27FC236}">
                <a16:creationId xmlns:a16="http://schemas.microsoft.com/office/drawing/2014/main" id="{BED0A48C-465A-5C4E-A296-C93424CD62DB}"/>
              </a:ext>
            </a:extLst>
          </p:cNvPr>
          <p:cNvSpPr>
            <a:spLocks noGrp="1"/>
          </p:cNvSpPr>
          <p:nvPr>
            <p:ph type="sldNum" sz="quarter" idx="12"/>
          </p:nvPr>
        </p:nvSpPr>
        <p:spPr>
          <a:xfrm>
            <a:off x="9753600" y="5715000"/>
            <a:ext cx="685800" cy="171450"/>
          </a:xfrm>
        </p:spPr>
        <p:txBody>
          <a:bodyPr wrap="square" anchor="t">
            <a:normAutofit/>
          </a:bodyPr>
          <a:lstStyle/>
          <a:p>
            <a:pPr>
              <a:lnSpc>
                <a:spcPct val="90000"/>
              </a:lnSpc>
              <a:spcAft>
                <a:spcPts val="600"/>
              </a:spcAft>
            </a:pPr>
            <a:fld id="{15859C56-CB7E-413F-8971-4226A1EF6823}" type="slidenum">
              <a:rPr lang="sv-SE" sz="500"/>
              <a:pPr>
                <a:lnSpc>
                  <a:spcPct val="90000"/>
                </a:lnSpc>
                <a:spcAft>
                  <a:spcPts val="600"/>
                </a:spcAft>
              </a:pPr>
              <a:t>26</a:t>
            </a:fld>
            <a:endParaRPr lang="sv-SE" sz="500"/>
          </a:p>
        </p:txBody>
      </p:sp>
      <p:pic>
        <p:nvPicPr>
          <p:cNvPr id="17" name="Platshållare för innehåll 16">
            <a:extLst>
              <a:ext uri="{FF2B5EF4-FFF2-40B4-BE49-F238E27FC236}">
                <a16:creationId xmlns:a16="http://schemas.microsoft.com/office/drawing/2014/main" id="{9A641082-2E1C-9146-BA04-2F7EE3FDFE5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063750" y="2895004"/>
            <a:ext cx="3810000" cy="2452292"/>
          </a:xfrm>
        </p:spPr>
      </p:pic>
    </p:spTree>
    <p:extLst>
      <p:ext uri="{BB962C8B-B14F-4D97-AF65-F5344CB8AC3E}">
        <p14:creationId xmlns:p14="http://schemas.microsoft.com/office/powerpoint/2010/main" val="3544890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4CE70F34-DBF2-A843-8E45-4E069D77DA07}"/>
              </a:ext>
            </a:extLst>
          </p:cNvPr>
          <p:cNvSpPr>
            <a:spLocks noGrp="1"/>
          </p:cNvSpPr>
          <p:nvPr>
            <p:ph type="dt" sz="half" idx="10"/>
          </p:nvPr>
        </p:nvSpPr>
        <p:spPr>
          <a:xfrm>
            <a:off x="8077200" y="5715000"/>
            <a:ext cx="1905000" cy="171450"/>
          </a:xfrm>
        </p:spPr>
        <p:txBody>
          <a:bodyPr wrap="square" anchor="t">
            <a:normAutofit/>
          </a:bodyPr>
          <a:lstStyle/>
          <a:p>
            <a:pPr>
              <a:lnSpc>
                <a:spcPct val="90000"/>
              </a:lnSpc>
              <a:spcAft>
                <a:spcPts val="600"/>
              </a:spcAft>
            </a:pPr>
            <a:fld id="{B98819FC-CD1D-4173-B0D0-F69EC7927DB1}" type="datetime4">
              <a:rPr lang="sv-SE" sz="500"/>
              <a:pPr>
                <a:lnSpc>
                  <a:spcPct val="90000"/>
                </a:lnSpc>
                <a:spcAft>
                  <a:spcPts val="600"/>
                </a:spcAft>
              </a:pPr>
              <a:t>17 mars 2022</a:t>
            </a:fld>
            <a:endParaRPr lang="sv-SE" sz="500"/>
          </a:p>
        </p:txBody>
      </p:sp>
      <p:sp>
        <p:nvSpPr>
          <p:cNvPr id="18" name="Footer Placeholder 2">
            <a:extLst>
              <a:ext uri="{FF2B5EF4-FFF2-40B4-BE49-F238E27FC236}">
                <a16:creationId xmlns:a16="http://schemas.microsoft.com/office/drawing/2014/main" id="{AAA8D1E5-A428-4EAF-B129-2C2E8ED6C6B7}"/>
              </a:ext>
            </a:extLst>
          </p:cNvPr>
          <p:cNvSpPr>
            <a:spLocks noGrp="1"/>
          </p:cNvSpPr>
          <p:nvPr>
            <p:ph type="ftr" sz="quarter" idx="11"/>
          </p:nvPr>
        </p:nvSpPr>
        <p:spPr>
          <a:xfrm flipV="1">
            <a:off x="1981200" y="5886450"/>
            <a:ext cx="2895600" cy="206846"/>
          </a:xfrm>
        </p:spPr>
        <p:txBody>
          <a:bodyPr/>
          <a:lstStyle/>
          <a:p>
            <a:endParaRPr lang="sv-SE" dirty="0"/>
          </a:p>
        </p:txBody>
      </p:sp>
      <p:sp>
        <p:nvSpPr>
          <p:cNvPr id="7" name="Platshållare för bildnummer 6">
            <a:extLst>
              <a:ext uri="{FF2B5EF4-FFF2-40B4-BE49-F238E27FC236}">
                <a16:creationId xmlns:a16="http://schemas.microsoft.com/office/drawing/2014/main" id="{7034DDA8-A7AC-814E-98E8-FBE1184295E6}"/>
              </a:ext>
            </a:extLst>
          </p:cNvPr>
          <p:cNvSpPr>
            <a:spLocks noGrp="1"/>
          </p:cNvSpPr>
          <p:nvPr>
            <p:ph type="sldNum" sz="quarter" idx="12"/>
          </p:nvPr>
        </p:nvSpPr>
        <p:spPr>
          <a:xfrm>
            <a:off x="9753600" y="5715000"/>
            <a:ext cx="685800" cy="171450"/>
          </a:xfrm>
        </p:spPr>
        <p:txBody>
          <a:bodyPr wrap="square" anchor="t">
            <a:normAutofit/>
          </a:bodyPr>
          <a:lstStyle/>
          <a:p>
            <a:pPr>
              <a:lnSpc>
                <a:spcPct val="90000"/>
              </a:lnSpc>
              <a:spcAft>
                <a:spcPts val="600"/>
              </a:spcAft>
            </a:pPr>
            <a:fld id="{719C98C6-00F0-4387-A9BA-FB521E0564CA}" type="slidenum">
              <a:rPr lang="sv-SE" sz="500"/>
              <a:pPr>
                <a:lnSpc>
                  <a:spcPct val="90000"/>
                </a:lnSpc>
                <a:spcAft>
                  <a:spcPts val="600"/>
                </a:spcAft>
              </a:pPr>
              <a:t>27</a:t>
            </a:fld>
            <a:endParaRPr lang="sv-SE" sz="500"/>
          </a:p>
        </p:txBody>
      </p:sp>
      <p:sp>
        <p:nvSpPr>
          <p:cNvPr id="2" name="Rubrik 1">
            <a:extLst>
              <a:ext uri="{FF2B5EF4-FFF2-40B4-BE49-F238E27FC236}">
                <a16:creationId xmlns:a16="http://schemas.microsoft.com/office/drawing/2014/main" id="{99F356EA-E6F6-B140-AE4A-E4D98E8AD6E8}"/>
              </a:ext>
            </a:extLst>
          </p:cNvPr>
          <p:cNvSpPr>
            <a:spLocks noGrp="1"/>
          </p:cNvSpPr>
          <p:nvPr>
            <p:ph type="title"/>
          </p:nvPr>
        </p:nvSpPr>
        <p:spPr>
          <a:xfrm>
            <a:off x="2013850" y="1358900"/>
            <a:ext cx="7772400" cy="857250"/>
          </a:xfrm>
        </p:spPr>
        <p:txBody>
          <a:bodyPr wrap="square" anchor="t">
            <a:normAutofit/>
          </a:bodyPr>
          <a:lstStyle/>
          <a:p>
            <a:r>
              <a:rPr lang="sv-SE" dirty="0" err="1"/>
              <a:t>Exploratory</a:t>
            </a:r>
            <a:r>
              <a:rPr lang="sv-SE" dirty="0"/>
              <a:t> </a:t>
            </a:r>
            <a:r>
              <a:rPr lang="sv-SE" dirty="0" err="1"/>
              <a:t>analysis</a:t>
            </a:r>
            <a:endParaRPr lang="sv-SE" dirty="0"/>
          </a:p>
        </p:txBody>
      </p:sp>
      <p:pic>
        <p:nvPicPr>
          <p:cNvPr id="15" name="Platshållare för innehåll 14">
            <a:extLst>
              <a:ext uri="{FF2B5EF4-FFF2-40B4-BE49-F238E27FC236}">
                <a16:creationId xmlns:a16="http://schemas.microsoft.com/office/drawing/2014/main" id="{B6308DEB-C1FB-CD4A-B376-2F53F9491D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2216150"/>
            <a:ext cx="5446368" cy="3282950"/>
          </a:xfrm>
        </p:spPr>
      </p:pic>
    </p:spTree>
    <p:extLst>
      <p:ext uri="{BB962C8B-B14F-4D97-AF65-F5344CB8AC3E}">
        <p14:creationId xmlns:p14="http://schemas.microsoft.com/office/powerpoint/2010/main" val="1922928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NRS over time box plot.jpg"/>
          <p:cNvPicPr>
            <a:picLocks noGrp="1" noChangeAspect="1"/>
          </p:cNvPicPr>
          <p:nvPr>
            <p:ph idx="1"/>
          </p:nvPr>
        </p:nvPicPr>
        <p:blipFill>
          <a:blip r:embed="rId2">
            <a:extLst>
              <a:ext uri="{28A0092B-C50C-407E-A947-70E740481C1C}">
                <a14:useLocalDpi xmlns:a14="http://schemas.microsoft.com/office/drawing/2010/main" val="0"/>
              </a:ext>
            </a:extLst>
          </a:blip>
          <a:srcRect l="-18687" r="-18687"/>
          <a:stretch>
            <a:fillRect/>
          </a:stretch>
        </p:blipFill>
        <p:spPr>
          <a:xfrm>
            <a:off x="2135560" y="1124744"/>
            <a:ext cx="7772400" cy="4114800"/>
          </a:xfrm>
        </p:spPr>
      </p:pic>
      <p:sp>
        <p:nvSpPr>
          <p:cNvPr id="4" name="Platshållare för datum 3"/>
          <p:cNvSpPr>
            <a:spLocks noGrp="1"/>
          </p:cNvSpPr>
          <p:nvPr>
            <p:ph type="dt" sz="half" idx="10"/>
          </p:nvPr>
        </p:nvSpPr>
        <p:spPr/>
        <p:txBody>
          <a:bodyPr/>
          <a:lstStyle/>
          <a:p>
            <a:fld id="{7626D6D3-6DAE-403F-85AB-A35BA05568AB}" type="datetime4">
              <a:rPr lang="sv-SE" smtClean="0"/>
              <a:pPr/>
              <a:t>17 mars 2022</a:t>
            </a:fld>
            <a:endParaRPr lang="sv-SE"/>
          </a:p>
        </p:txBody>
      </p:sp>
      <p:sp>
        <p:nvSpPr>
          <p:cNvPr id="5" name="Platshållare för sidfot 4"/>
          <p:cNvSpPr>
            <a:spLocks noGrp="1"/>
          </p:cNvSpPr>
          <p:nvPr>
            <p:ph type="ftr" sz="quarter" idx="11"/>
          </p:nvPr>
        </p:nvSpPr>
        <p:spPr/>
        <p:txBody>
          <a:bodyPr/>
          <a:lstStyle/>
          <a:p>
            <a:r>
              <a:rPr lang="sv-SE"/>
              <a:t>Namn Efternamn</a:t>
            </a:r>
          </a:p>
        </p:txBody>
      </p:sp>
      <p:sp>
        <p:nvSpPr>
          <p:cNvPr id="6" name="Platshållare för bildnummer 5"/>
          <p:cNvSpPr>
            <a:spLocks noGrp="1"/>
          </p:cNvSpPr>
          <p:nvPr>
            <p:ph type="sldNum" sz="quarter" idx="12"/>
          </p:nvPr>
        </p:nvSpPr>
        <p:spPr/>
        <p:txBody>
          <a:bodyPr/>
          <a:lstStyle/>
          <a:p>
            <a:fld id="{15859C56-CB7E-413F-8971-4226A1EF6823}" type="slidenum">
              <a:rPr lang="sv-SE" smtClean="0"/>
              <a:pPr/>
              <a:t>28</a:t>
            </a:fld>
            <a:endParaRPr lang="sv-SE"/>
          </a:p>
        </p:txBody>
      </p:sp>
      <p:sp>
        <p:nvSpPr>
          <p:cNvPr id="2" name="textruta 1"/>
          <p:cNvSpPr txBox="1"/>
          <p:nvPr/>
        </p:nvSpPr>
        <p:spPr>
          <a:xfrm>
            <a:off x="6672065" y="5445225"/>
            <a:ext cx="1204627" cy="461665"/>
          </a:xfrm>
          <a:prstGeom prst="rect">
            <a:avLst/>
          </a:prstGeom>
          <a:noFill/>
        </p:spPr>
        <p:txBody>
          <a:bodyPr wrap="none" rtlCol="0">
            <a:spAutoFit/>
          </a:bodyPr>
          <a:lstStyle/>
          <a:p>
            <a:r>
              <a:rPr lang="sv-SE" dirty="0"/>
              <a:t>p=0.061</a:t>
            </a:r>
          </a:p>
        </p:txBody>
      </p:sp>
      <p:sp>
        <p:nvSpPr>
          <p:cNvPr id="8" name="textruta 7"/>
          <p:cNvSpPr txBox="1"/>
          <p:nvPr/>
        </p:nvSpPr>
        <p:spPr>
          <a:xfrm>
            <a:off x="4295801" y="5445225"/>
            <a:ext cx="1204627" cy="461665"/>
          </a:xfrm>
          <a:prstGeom prst="rect">
            <a:avLst/>
          </a:prstGeom>
          <a:noFill/>
        </p:spPr>
        <p:txBody>
          <a:bodyPr wrap="none" rtlCol="0">
            <a:spAutoFit/>
          </a:bodyPr>
          <a:lstStyle/>
          <a:p>
            <a:r>
              <a:rPr lang="sv-SE" dirty="0"/>
              <a:t>p=0.726</a:t>
            </a:r>
          </a:p>
        </p:txBody>
      </p:sp>
      <p:sp>
        <p:nvSpPr>
          <p:cNvPr id="9" name="Rubrik 1"/>
          <p:cNvSpPr>
            <a:spLocks noGrp="1"/>
          </p:cNvSpPr>
          <p:nvPr>
            <p:ph type="title"/>
          </p:nvPr>
        </p:nvSpPr>
        <p:spPr>
          <a:xfrm>
            <a:off x="2063750" y="1054100"/>
            <a:ext cx="7772400" cy="574700"/>
          </a:xfrm>
        </p:spPr>
        <p:txBody>
          <a:bodyPr/>
          <a:lstStyle/>
          <a:p>
            <a:r>
              <a:rPr lang="sv-SE" dirty="0"/>
              <a:t>NRS</a:t>
            </a:r>
          </a:p>
        </p:txBody>
      </p:sp>
    </p:spTree>
    <p:extLst>
      <p:ext uri="{BB962C8B-B14F-4D97-AF65-F5344CB8AC3E}">
        <p14:creationId xmlns:p14="http://schemas.microsoft.com/office/powerpoint/2010/main" val="283485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BPI interferens</a:t>
            </a:r>
          </a:p>
        </p:txBody>
      </p:sp>
      <p:pic>
        <p:nvPicPr>
          <p:cNvPr id="7" name="Platshållare för innehåll 6" descr="BPI interferens.jpg"/>
          <p:cNvPicPr>
            <a:picLocks noGrp="1" noChangeAspect="1"/>
          </p:cNvPicPr>
          <p:nvPr>
            <p:ph idx="1"/>
          </p:nvPr>
        </p:nvPicPr>
        <p:blipFill>
          <a:blip r:embed="rId2" cstate="print">
            <a:extLst>
              <a:ext uri="{28A0092B-C50C-407E-A947-70E740481C1C}">
                <a14:useLocalDpi xmlns:a14="http://schemas.microsoft.com/office/drawing/2010/main" val="0"/>
              </a:ext>
            </a:extLst>
          </a:blip>
          <a:srcRect l="-18687" r="-18687"/>
          <a:stretch>
            <a:fillRect/>
          </a:stretch>
        </p:blipFill>
        <p:spPr/>
      </p:pic>
      <p:sp>
        <p:nvSpPr>
          <p:cNvPr id="4" name="Platshållare för datum 3"/>
          <p:cNvSpPr>
            <a:spLocks noGrp="1"/>
          </p:cNvSpPr>
          <p:nvPr>
            <p:ph type="dt" sz="half" idx="10"/>
          </p:nvPr>
        </p:nvSpPr>
        <p:spPr/>
        <p:txBody>
          <a:bodyPr/>
          <a:lstStyle/>
          <a:p>
            <a:fld id="{7626D6D3-6DAE-403F-85AB-A35BA05568AB}" type="datetime4">
              <a:rPr lang="sv-SE" smtClean="0"/>
              <a:pPr/>
              <a:t>17 mars 2022</a:t>
            </a:fld>
            <a:endParaRPr lang="sv-SE"/>
          </a:p>
        </p:txBody>
      </p:sp>
      <p:sp>
        <p:nvSpPr>
          <p:cNvPr id="5" name="Platshållare för sidfot 4"/>
          <p:cNvSpPr>
            <a:spLocks noGrp="1"/>
          </p:cNvSpPr>
          <p:nvPr>
            <p:ph type="ftr" sz="quarter" idx="11"/>
          </p:nvPr>
        </p:nvSpPr>
        <p:spPr/>
        <p:txBody>
          <a:bodyPr/>
          <a:lstStyle/>
          <a:p>
            <a:r>
              <a:rPr lang="sv-SE"/>
              <a:t>Namn Efternamn</a:t>
            </a:r>
          </a:p>
        </p:txBody>
      </p:sp>
      <p:sp>
        <p:nvSpPr>
          <p:cNvPr id="6" name="Platshållare för bildnummer 5"/>
          <p:cNvSpPr>
            <a:spLocks noGrp="1"/>
          </p:cNvSpPr>
          <p:nvPr>
            <p:ph type="sldNum" sz="quarter" idx="12"/>
          </p:nvPr>
        </p:nvSpPr>
        <p:spPr/>
        <p:txBody>
          <a:bodyPr/>
          <a:lstStyle/>
          <a:p>
            <a:fld id="{15859C56-CB7E-413F-8971-4226A1EF6823}" type="slidenum">
              <a:rPr lang="sv-SE" smtClean="0"/>
              <a:pPr/>
              <a:t>29</a:t>
            </a:fld>
            <a:endParaRPr lang="sv-SE"/>
          </a:p>
        </p:txBody>
      </p:sp>
      <p:sp>
        <p:nvSpPr>
          <p:cNvPr id="8" name="textruta 7"/>
          <p:cNvSpPr txBox="1"/>
          <p:nvPr/>
        </p:nvSpPr>
        <p:spPr>
          <a:xfrm>
            <a:off x="4943873" y="1196753"/>
            <a:ext cx="5270995" cy="830997"/>
          </a:xfrm>
          <a:prstGeom prst="rect">
            <a:avLst/>
          </a:prstGeom>
          <a:noFill/>
        </p:spPr>
        <p:txBody>
          <a:bodyPr wrap="none" rtlCol="0">
            <a:spAutoFit/>
          </a:bodyPr>
          <a:lstStyle/>
          <a:p>
            <a:r>
              <a:rPr lang="sv-SE" dirty="0"/>
              <a:t>Icke signifikanta trender eller placebo vs </a:t>
            </a:r>
          </a:p>
          <a:p>
            <a:r>
              <a:rPr lang="sv-SE" dirty="0"/>
              <a:t>BoNT-A skillnader (stor </a:t>
            </a:r>
            <a:r>
              <a:rPr lang="sv-SE" dirty="0" err="1"/>
              <a:t>variance</a:t>
            </a:r>
            <a:r>
              <a:rPr lang="sv-SE" dirty="0"/>
              <a:t>)</a:t>
            </a:r>
          </a:p>
        </p:txBody>
      </p:sp>
    </p:spTree>
    <p:extLst>
      <p:ext uri="{BB962C8B-B14F-4D97-AF65-F5344CB8AC3E}">
        <p14:creationId xmlns:p14="http://schemas.microsoft.com/office/powerpoint/2010/main" val="274325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endParaRPr lang="en-US" dirty="0"/>
          </a:p>
        </p:txBody>
      </p:sp>
      <p:sp>
        <p:nvSpPr>
          <p:cNvPr id="9" name="Platshållare för innehåll 8"/>
          <p:cNvSpPr>
            <a:spLocks noGrp="1"/>
          </p:cNvSpPr>
          <p:nvPr>
            <p:ph idx="1"/>
          </p:nvPr>
        </p:nvSpPr>
        <p:spPr/>
        <p:txBody>
          <a:bodyPr/>
          <a:lstStyle/>
          <a:p>
            <a:endParaRPr lang="sv-SE" dirty="0"/>
          </a:p>
          <a:p>
            <a:r>
              <a:rPr lang="sv-SE" dirty="0"/>
              <a:t>18 % av Sveriges befolkning lever med långvarig smärta, här definierat som 6 månader eller mer </a:t>
            </a:r>
            <a:br>
              <a:rPr lang="sv-SE" dirty="0"/>
            </a:br>
            <a:r>
              <a:rPr lang="sv-SE" dirty="0"/>
              <a:t>(Breivik H et al, 2005)</a:t>
            </a:r>
          </a:p>
          <a:p>
            <a:pPr marL="0" indent="0">
              <a:buNone/>
            </a:pPr>
            <a:endParaRPr lang="sv-SE" dirty="0"/>
          </a:p>
          <a:p>
            <a:r>
              <a:rPr lang="sv-SE" dirty="0"/>
              <a:t>Långvarig smärtproblematik uppskattas motsvara</a:t>
            </a:r>
            <a:br>
              <a:rPr lang="sv-SE" dirty="0"/>
            </a:br>
            <a:r>
              <a:rPr lang="sv-SE" dirty="0"/>
              <a:t>60 % av det totala antalet långtidssjukskrivna i Sverige idag (Gustafsson M, 2011, </a:t>
            </a:r>
            <a:r>
              <a:rPr lang="en-US" dirty="0"/>
              <a:t>www.vardalinstitutet.net,</a:t>
            </a:r>
            <a:r>
              <a:rPr lang="sv-SE" dirty="0"/>
              <a:t>)</a:t>
            </a:r>
            <a:endParaRPr lang="en-US" dirty="0"/>
          </a:p>
        </p:txBody>
      </p:sp>
      <p:sp>
        <p:nvSpPr>
          <p:cNvPr id="5" name="Platshållare för datum 4"/>
          <p:cNvSpPr>
            <a:spLocks noGrp="1"/>
          </p:cNvSpPr>
          <p:nvPr>
            <p:ph type="dt" sz="half" idx="10"/>
          </p:nvPr>
        </p:nvSpPr>
        <p:spPr/>
        <p:txBody>
          <a:bodyPr/>
          <a:lstStyle/>
          <a:p>
            <a:pPr>
              <a:defRPr/>
            </a:pPr>
            <a:r>
              <a:rPr lang="en-US"/>
              <a:t>11/10/2021</a:t>
            </a:r>
            <a:endParaRPr lang="sv-SE"/>
          </a:p>
        </p:txBody>
      </p:sp>
      <p:sp>
        <p:nvSpPr>
          <p:cNvPr id="6" name="Platshållare för sidfot 5"/>
          <p:cNvSpPr>
            <a:spLocks noGrp="1"/>
          </p:cNvSpPr>
          <p:nvPr>
            <p:ph type="ftr" sz="quarter" idx="11"/>
          </p:nvPr>
        </p:nvSpPr>
        <p:spPr/>
        <p:txBody>
          <a:bodyPr/>
          <a:lstStyle/>
          <a:p>
            <a:pPr>
              <a:defRPr/>
            </a:pPr>
            <a:r>
              <a:rPr lang="sv-SE"/>
              <a:t>Kristina Tedroff</a:t>
            </a:r>
          </a:p>
        </p:txBody>
      </p:sp>
      <p:sp>
        <p:nvSpPr>
          <p:cNvPr id="10" name="Platshållare för bildnummer 9"/>
          <p:cNvSpPr>
            <a:spLocks noGrp="1"/>
          </p:cNvSpPr>
          <p:nvPr>
            <p:ph type="sldNum" sz="quarter" idx="12"/>
          </p:nvPr>
        </p:nvSpPr>
        <p:spPr/>
        <p:txBody>
          <a:bodyPr/>
          <a:lstStyle/>
          <a:p>
            <a:pPr>
              <a:defRPr/>
            </a:pPr>
            <a:fld id="{4AE14FD1-76BE-4399-86E7-3AED98FC1DA2}" type="slidenum">
              <a:rPr lang="sv-SE" smtClean="0"/>
              <a:pPr>
                <a:defRPr/>
              </a:pPr>
              <a:t>3</a:t>
            </a:fld>
            <a:endParaRPr lang="sv-SE"/>
          </a:p>
        </p:txBody>
      </p:sp>
      <p:pic>
        <p:nvPicPr>
          <p:cNvPr id="7" name="Picture 2" descr="C:\Users\Kristina\AppData\Local\Microsoft\Windows\Temporary Internet Files\Content.IE5\IYXBGJKD\Anonymous-Flag-of-Swede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5178" y="1054100"/>
            <a:ext cx="1749793" cy="109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44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CFFE36C3-703A-9B47-95B3-E41BD21F29C0}"/>
              </a:ext>
            </a:extLst>
          </p:cNvPr>
          <p:cNvSpPr>
            <a:spLocks noGrp="1"/>
          </p:cNvSpPr>
          <p:nvPr>
            <p:ph type="dt" sz="half" idx="10"/>
          </p:nvPr>
        </p:nvSpPr>
        <p:spPr>
          <a:xfrm>
            <a:off x="8077200" y="5715000"/>
            <a:ext cx="1905000" cy="171450"/>
          </a:xfrm>
        </p:spPr>
        <p:txBody>
          <a:bodyPr wrap="square" anchor="t">
            <a:normAutofit/>
          </a:bodyPr>
          <a:lstStyle/>
          <a:p>
            <a:pPr>
              <a:lnSpc>
                <a:spcPct val="90000"/>
              </a:lnSpc>
              <a:spcAft>
                <a:spcPts val="600"/>
              </a:spcAft>
            </a:pPr>
            <a:fld id="{B98819FC-CD1D-4173-B0D0-F69EC7927DB1}" type="datetime4">
              <a:rPr lang="sv-SE" sz="500"/>
              <a:pPr>
                <a:lnSpc>
                  <a:spcPct val="90000"/>
                </a:lnSpc>
                <a:spcAft>
                  <a:spcPts val="600"/>
                </a:spcAft>
              </a:pPr>
              <a:t>17 mars 2022</a:t>
            </a:fld>
            <a:endParaRPr lang="sv-SE" sz="500"/>
          </a:p>
        </p:txBody>
      </p:sp>
      <p:sp>
        <p:nvSpPr>
          <p:cNvPr id="12" name="Footer Placeholder 2">
            <a:extLst>
              <a:ext uri="{FF2B5EF4-FFF2-40B4-BE49-F238E27FC236}">
                <a16:creationId xmlns:a16="http://schemas.microsoft.com/office/drawing/2014/main" id="{1F29672F-E128-4336-8C72-1474A038358B}"/>
              </a:ext>
            </a:extLst>
          </p:cNvPr>
          <p:cNvSpPr>
            <a:spLocks noGrp="1"/>
          </p:cNvSpPr>
          <p:nvPr>
            <p:ph type="ftr" sz="quarter" idx="11"/>
          </p:nvPr>
        </p:nvSpPr>
        <p:spPr>
          <a:xfrm>
            <a:off x="1981200" y="5715000"/>
            <a:ext cx="2895600" cy="171450"/>
          </a:xfrm>
        </p:spPr>
        <p:txBody>
          <a:bodyPr/>
          <a:lstStyle/>
          <a:p>
            <a:endParaRPr lang="sv-SE"/>
          </a:p>
        </p:txBody>
      </p:sp>
      <p:sp>
        <p:nvSpPr>
          <p:cNvPr id="7" name="Platshållare för bildnummer 6">
            <a:extLst>
              <a:ext uri="{FF2B5EF4-FFF2-40B4-BE49-F238E27FC236}">
                <a16:creationId xmlns:a16="http://schemas.microsoft.com/office/drawing/2014/main" id="{FE907BC2-EA34-9847-8A5B-A8A34975296E}"/>
              </a:ext>
            </a:extLst>
          </p:cNvPr>
          <p:cNvSpPr>
            <a:spLocks noGrp="1"/>
          </p:cNvSpPr>
          <p:nvPr>
            <p:ph type="sldNum" sz="quarter" idx="12"/>
          </p:nvPr>
        </p:nvSpPr>
        <p:spPr>
          <a:xfrm>
            <a:off x="9753600" y="5715000"/>
            <a:ext cx="685800" cy="171450"/>
          </a:xfrm>
        </p:spPr>
        <p:txBody>
          <a:bodyPr wrap="square" anchor="t">
            <a:normAutofit/>
          </a:bodyPr>
          <a:lstStyle/>
          <a:p>
            <a:pPr>
              <a:lnSpc>
                <a:spcPct val="90000"/>
              </a:lnSpc>
              <a:spcAft>
                <a:spcPts val="600"/>
              </a:spcAft>
            </a:pPr>
            <a:fld id="{719C98C6-00F0-4387-A9BA-FB521E0564CA}" type="slidenum">
              <a:rPr lang="sv-SE" sz="500"/>
              <a:pPr>
                <a:lnSpc>
                  <a:spcPct val="90000"/>
                </a:lnSpc>
                <a:spcAft>
                  <a:spcPts val="600"/>
                </a:spcAft>
              </a:pPr>
              <a:t>30</a:t>
            </a:fld>
            <a:endParaRPr lang="sv-SE" sz="500"/>
          </a:p>
        </p:txBody>
      </p:sp>
      <p:sp>
        <p:nvSpPr>
          <p:cNvPr id="2" name="Rubrik 1">
            <a:extLst>
              <a:ext uri="{FF2B5EF4-FFF2-40B4-BE49-F238E27FC236}">
                <a16:creationId xmlns:a16="http://schemas.microsoft.com/office/drawing/2014/main" id="{57AF85DE-1E62-DD43-9265-2E32208EFE9B}"/>
              </a:ext>
            </a:extLst>
          </p:cNvPr>
          <p:cNvSpPr>
            <a:spLocks noGrp="1"/>
          </p:cNvSpPr>
          <p:nvPr>
            <p:ph type="title"/>
          </p:nvPr>
        </p:nvSpPr>
        <p:spPr>
          <a:xfrm>
            <a:off x="2063750" y="1707654"/>
            <a:ext cx="7772400" cy="857250"/>
          </a:xfrm>
        </p:spPr>
        <p:txBody>
          <a:bodyPr wrap="square" anchor="t">
            <a:normAutofit/>
          </a:bodyPr>
          <a:lstStyle/>
          <a:p>
            <a:r>
              <a:rPr lang="sv-SE" dirty="0" err="1"/>
              <a:t>Conclusions</a:t>
            </a:r>
            <a:endParaRPr lang="sv-SE" dirty="0"/>
          </a:p>
        </p:txBody>
      </p:sp>
      <p:sp>
        <p:nvSpPr>
          <p:cNvPr id="14" name="Content Placeholder 5">
            <a:extLst>
              <a:ext uri="{FF2B5EF4-FFF2-40B4-BE49-F238E27FC236}">
                <a16:creationId xmlns:a16="http://schemas.microsoft.com/office/drawing/2014/main" id="{4A0D2C7E-CD43-4EB4-9448-167EE95D4E03}"/>
              </a:ext>
            </a:extLst>
          </p:cNvPr>
          <p:cNvSpPr>
            <a:spLocks noGrp="1"/>
          </p:cNvSpPr>
          <p:nvPr>
            <p:ph idx="1"/>
          </p:nvPr>
        </p:nvSpPr>
        <p:spPr>
          <a:xfrm>
            <a:off x="2063750" y="2708920"/>
            <a:ext cx="7772400" cy="2825104"/>
          </a:xfrm>
        </p:spPr>
        <p:txBody>
          <a:bodyPr/>
          <a:lstStyle/>
          <a:p>
            <a:pPr>
              <a:lnSpc>
                <a:spcPct val="150000"/>
              </a:lnSpc>
            </a:pPr>
            <a:r>
              <a:rPr lang="en-US" sz="1600" dirty="0"/>
              <a:t>Botulinum toxin-A was not superior to placebo in reducing chronic muscle-related pain in adults with spastic CP at six weeks after treatment. </a:t>
            </a:r>
          </a:p>
          <a:p>
            <a:pPr>
              <a:lnSpc>
                <a:spcPct val="150000"/>
              </a:lnSpc>
            </a:pPr>
            <a:r>
              <a:rPr lang="en-US" sz="1600" dirty="0"/>
              <a:t>Trials with a primary endpoint later than six weeks are however warranted, as the BoNT-A group displayed a trend of continuous pain reduction at the last follow-up. This study should be useful in the design of trials on pain in CP.</a:t>
            </a:r>
          </a:p>
        </p:txBody>
      </p:sp>
    </p:spTree>
    <p:extLst>
      <p:ext uri="{BB962C8B-B14F-4D97-AF65-F5344CB8AC3E}">
        <p14:creationId xmlns:p14="http://schemas.microsoft.com/office/powerpoint/2010/main" val="4287908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a:xfrm>
            <a:off x="2063750" y="115888"/>
            <a:ext cx="7772400" cy="2081212"/>
          </a:xfrm>
        </p:spPr>
        <p:txBody>
          <a:bodyPr/>
          <a:lstStyle/>
          <a:p>
            <a:pPr eaLnBrk="1" hangingPunct="1"/>
            <a:br>
              <a:rPr lang="en-US" altLang="sv-SE" dirty="0"/>
            </a:br>
            <a:r>
              <a:rPr lang="en-US" altLang="sv-SE" dirty="0"/>
              <a:t>Icke </a:t>
            </a:r>
            <a:r>
              <a:rPr lang="en-US" altLang="sv-SE" dirty="0" err="1"/>
              <a:t>farmakologisk</a:t>
            </a:r>
            <a:r>
              <a:rPr lang="en-US" altLang="sv-SE" dirty="0"/>
              <a:t> </a:t>
            </a:r>
            <a:r>
              <a:rPr lang="en-US" altLang="sv-SE" dirty="0" err="1"/>
              <a:t>behandling</a:t>
            </a:r>
            <a:br>
              <a:rPr lang="en-US" altLang="sv-SE" dirty="0"/>
            </a:br>
            <a:r>
              <a:rPr lang="en-US" altLang="sv-SE" dirty="0"/>
              <a:t>vid </a:t>
            </a:r>
            <a:r>
              <a:rPr lang="en-US" altLang="sv-SE" dirty="0" err="1"/>
              <a:t>smärta</a:t>
            </a:r>
            <a:r>
              <a:rPr lang="en-US" altLang="sv-SE" dirty="0"/>
              <a:t> o CP</a:t>
            </a:r>
          </a:p>
        </p:txBody>
      </p:sp>
      <p:sp>
        <p:nvSpPr>
          <p:cNvPr id="3" name="Platshållare för innehåll 2"/>
          <p:cNvSpPr>
            <a:spLocks noGrp="1"/>
          </p:cNvSpPr>
          <p:nvPr>
            <p:ph idx="1"/>
          </p:nvPr>
        </p:nvSpPr>
        <p:spPr>
          <a:xfrm>
            <a:off x="1774826" y="1341438"/>
            <a:ext cx="6265863" cy="4678362"/>
          </a:xfrm>
        </p:spPr>
        <p:txBody>
          <a:bodyPr/>
          <a:lstStyle/>
          <a:p>
            <a:pPr eaLnBrk="1" hangingPunct="1">
              <a:defRPr/>
            </a:pPr>
            <a:r>
              <a:rPr lang="en-US" sz="1800" b="1" dirty="0" err="1"/>
              <a:t>Kognitiva</a:t>
            </a:r>
            <a:r>
              <a:rPr lang="en-US" sz="1800" b="1" dirty="0"/>
              <a:t> </a:t>
            </a:r>
            <a:r>
              <a:rPr lang="en-US" sz="1800" b="1" dirty="0" err="1"/>
              <a:t>strategier</a:t>
            </a:r>
            <a:r>
              <a:rPr lang="en-US" sz="1800" b="1" dirty="0"/>
              <a:t> </a:t>
            </a:r>
            <a:r>
              <a:rPr lang="en-US" sz="1800" dirty="0" err="1"/>
              <a:t>som</a:t>
            </a:r>
            <a:r>
              <a:rPr lang="en-US" sz="1800" dirty="0"/>
              <a:t> </a:t>
            </a:r>
            <a:r>
              <a:rPr lang="en-US" sz="1800" dirty="0" err="1"/>
              <a:t>oftast</a:t>
            </a:r>
            <a:r>
              <a:rPr lang="en-US" sz="1800" dirty="0"/>
              <a:t> </a:t>
            </a:r>
            <a:r>
              <a:rPr lang="en-US" sz="1800" dirty="0" err="1"/>
              <a:t>användes</a:t>
            </a:r>
            <a:r>
              <a:rPr lang="en-US" sz="1800" dirty="0"/>
              <a:t> </a:t>
            </a:r>
            <a:r>
              <a:rPr lang="en-US" sz="1800" dirty="0" err="1"/>
              <a:t>av</a:t>
            </a:r>
            <a:r>
              <a:rPr lang="en-US" sz="1800" dirty="0"/>
              <a:t> </a:t>
            </a:r>
            <a:r>
              <a:rPr lang="en-US" sz="1800" dirty="0" err="1"/>
              <a:t>individer</a:t>
            </a:r>
            <a:r>
              <a:rPr lang="en-US" sz="1800" dirty="0"/>
              <a:t> med CP </a:t>
            </a:r>
            <a:r>
              <a:rPr lang="en-US" sz="1800" dirty="0" err="1"/>
              <a:t>för</a:t>
            </a:r>
            <a:r>
              <a:rPr lang="en-US" sz="1800" dirty="0"/>
              <a:t> </a:t>
            </a:r>
            <a:r>
              <a:rPr lang="en-US" sz="1800" dirty="0" err="1"/>
              <a:t>att</a:t>
            </a:r>
            <a:r>
              <a:rPr lang="en-US" sz="1800" dirty="0"/>
              <a:t> </a:t>
            </a:r>
            <a:r>
              <a:rPr lang="en-US" sz="1800" dirty="0" err="1"/>
              <a:t>bemöta</a:t>
            </a:r>
            <a:r>
              <a:rPr lang="en-US" sz="1800" dirty="0"/>
              <a:t>/</a:t>
            </a:r>
            <a:r>
              <a:rPr lang="en-US" sz="1800" dirty="0" err="1"/>
              <a:t>utstå</a:t>
            </a:r>
            <a:r>
              <a:rPr lang="en-US" sz="1800" dirty="0"/>
              <a:t> </a:t>
            </a:r>
            <a:r>
              <a:rPr lang="en-US" sz="1800" dirty="0" err="1"/>
              <a:t>smärta</a:t>
            </a:r>
            <a:r>
              <a:rPr lang="en-US" sz="1800" dirty="0"/>
              <a:t> </a:t>
            </a:r>
            <a:r>
              <a:rPr lang="en-US" sz="1800" dirty="0" err="1"/>
              <a:t>är</a:t>
            </a:r>
            <a:r>
              <a:rPr lang="en-US" sz="1800" dirty="0"/>
              <a:t> </a:t>
            </a:r>
            <a:r>
              <a:rPr lang="en-US" sz="1800" b="1" dirty="0"/>
              <a:t>“</a:t>
            </a:r>
            <a:r>
              <a:rPr lang="en-US" sz="1800" b="1" dirty="0" err="1"/>
              <a:t>uthållighet</a:t>
            </a:r>
            <a:r>
              <a:rPr lang="en-US" sz="1800" b="1" dirty="0"/>
              <a:t>”          </a:t>
            </a:r>
            <a:r>
              <a:rPr lang="en-US" sz="1800" dirty="0"/>
              <a:t>( Just keep going), </a:t>
            </a:r>
            <a:r>
              <a:rPr lang="en-US" sz="1800" b="1" dirty="0"/>
              <a:t>“</a:t>
            </a:r>
            <a:r>
              <a:rPr lang="en-US" sz="1800" b="1" dirty="0" err="1"/>
              <a:t>avleda</a:t>
            </a:r>
            <a:r>
              <a:rPr lang="en-US" sz="1800" b="1" dirty="0"/>
              <a:t> </a:t>
            </a:r>
            <a:r>
              <a:rPr lang="en-US" sz="1800" b="1" dirty="0" err="1"/>
              <a:t>uppmärksamhet</a:t>
            </a:r>
            <a:r>
              <a:rPr lang="en-US" sz="1800" b="1" dirty="0"/>
              <a:t>” </a:t>
            </a:r>
            <a:r>
              <a:rPr lang="en-US" sz="1800" dirty="0"/>
              <a:t>( “I try to think of something pleasant”), </a:t>
            </a:r>
            <a:r>
              <a:rPr lang="en-US" sz="1800" b="1" dirty="0"/>
              <a:t>coping </a:t>
            </a:r>
            <a:r>
              <a:rPr lang="en-US" sz="1800" b="1" dirty="0" err="1"/>
              <a:t>självmeddelanden</a:t>
            </a:r>
            <a:r>
              <a:rPr lang="en-US" sz="1800" b="1" dirty="0"/>
              <a:t> (</a:t>
            </a:r>
            <a:r>
              <a:rPr lang="en-US" sz="1800" dirty="0"/>
              <a:t> “I tell myself I can overcome the pain”), </a:t>
            </a:r>
            <a:r>
              <a:rPr lang="en-US" sz="1800" dirty="0" err="1"/>
              <a:t>avleda</a:t>
            </a:r>
            <a:r>
              <a:rPr lang="en-US" sz="1800" dirty="0"/>
              <a:t> med </a:t>
            </a:r>
            <a:r>
              <a:rPr lang="en-US" sz="1800" b="1" dirty="0" err="1"/>
              <a:t>andra</a:t>
            </a:r>
            <a:r>
              <a:rPr lang="en-US" sz="1800" b="1" dirty="0"/>
              <a:t> </a:t>
            </a:r>
            <a:r>
              <a:rPr lang="en-US" sz="1800" b="1" dirty="0" err="1"/>
              <a:t>utökade</a:t>
            </a:r>
            <a:r>
              <a:rPr lang="en-US" sz="1800" b="1" dirty="0"/>
              <a:t> </a:t>
            </a:r>
            <a:r>
              <a:rPr lang="en-US" sz="1800" b="1" dirty="0" err="1"/>
              <a:t>aktiviteter</a:t>
            </a:r>
            <a:r>
              <a:rPr lang="en-US" sz="1800" b="1" dirty="0"/>
              <a:t> </a:t>
            </a:r>
            <a:r>
              <a:rPr lang="en-US" sz="1800" dirty="0"/>
              <a:t>( “I read”) </a:t>
            </a:r>
            <a:endParaRPr lang="en-US" sz="1800" b="1" dirty="0"/>
          </a:p>
          <a:p>
            <a:pPr eaLnBrk="1" hangingPunct="1">
              <a:defRPr/>
            </a:pPr>
            <a:endParaRPr lang="en-US" sz="1800" b="1" dirty="0"/>
          </a:p>
          <a:p>
            <a:pPr eaLnBrk="1" hangingPunct="1">
              <a:defRPr/>
            </a:pPr>
            <a:endParaRPr lang="en-US" sz="1800" b="1" dirty="0"/>
          </a:p>
          <a:p>
            <a:pPr eaLnBrk="1" hangingPunct="1">
              <a:defRPr/>
            </a:pPr>
            <a:r>
              <a:rPr lang="en-US" sz="1800" dirty="0" err="1"/>
              <a:t>Individer</a:t>
            </a:r>
            <a:r>
              <a:rPr lang="en-US" sz="1800" dirty="0"/>
              <a:t> </a:t>
            </a:r>
            <a:r>
              <a:rPr lang="en-US" sz="1800" dirty="0" err="1"/>
              <a:t>som</a:t>
            </a:r>
            <a:r>
              <a:rPr lang="en-US" sz="1800" dirty="0"/>
              <a:t> hade </a:t>
            </a:r>
            <a:r>
              <a:rPr lang="en-US" sz="1800" dirty="0" err="1"/>
              <a:t>kronisk</a:t>
            </a:r>
            <a:r>
              <a:rPr lang="en-US" sz="1800" dirty="0"/>
              <a:t> </a:t>
            </a:r>
            <a:r>
              <a:rPr lang="en-US" sz="1800" dirty="0" err="1"/>
              <a:t>smärta</a:t>
            </a:r>
            <a:r>
              <a:rPr lang="en-US" sz="1800" dirty="0"/>
              <a:t> </a:t>
            </a:r>
            <a:r>
              <a:rPr lang="en-US" sz="1800" dirty="0" err="1"/>
              <a:t>orelaterad</a:t>
            </a:r>
            <a:r>
              <a:rPr lang="en-US" sz="1800" dirty="0"/>
              <a:t> till CP </a:t>
            </a:r>
            <a:r>
              <a:rPr lang="en-US" sz="1800" dirty="0" err="1"/>
              <a:t>använder</a:t>
            </a:r>
            <a:r>
              <a:rPr lang="en-US" sz="1800" dirty="0"/>
              <a:t> sig </a:t>
            </a:r>
            <a:r>
              <a:rPr lang="en-US" sz="1800" dirty="0" err="1"/>
              <a:t>ofta</a:t>
            </a:r>
            <a:r>
              <a:rPr lang="en-US" sz="1800" dirty="0"/>
              <a:t> </a:t>
            </a:r>
            <a:r>
              <a:rPr lang="en-US" sz="1800" dirty="0" err="1"/>
              <a:t>av</a:t>
            </a:r>
            <a:r>
              <a:rPr lang="en-US" sz="1800" dirty="0"/>
              <a:t> </a:t>
            </a:r>
            <a:r>
              <a:rPr lang="en-US" sz="1800" b="1" dirty="0" err="1"/>
              <a:t>fysiska</a:t>
            </a:r>
            <a:r>
              <a:rPr lang="en-US" sz="1800" b="1" dirty="0"/>
              <a:t> coping </a:t>
            </a:r>
            <a:r>
              <a:rPr lang="en-US" sz="1800" b="1" dirty="0" err="1"/>
              <a:t>strategier</a:t>
            </a:r>
            <a:r>
              <a:rPr lang="en-US" sz="1800" b="1" dirty="0"/>
              <a:t> </a:t>
            </a:r>
            <a:r>
              <a:rPr lang="en-US" sz="1800" b="1" dirty="0" err="1"/>
              <a:t>som</a:t>
            </a:r>
            <a:r>
              <a:rPr lang="en-US" sz="1800" b="1" dirty="0"/>
              <a:t> </a:t>
            </a:r>
            <a:r>
              <a:rPr lang="en-US" sz="1800" b="1" dirty="0" err="1"/>
              <a:t>lex</a:t>
            </a:r>
            <a:r>
              <a:rPr lang="en-US" sz="1800" b="1" dirty="0"/>
              <a:t> </a:t>
            </a:r>
            <a:r>
              <a:rPr lang="en-US" sz="1800" b="1" dirty="0" err="1"/>
              <a:t>avlastande</a:t>
            </a:r>
            <a:r>
              <a:rPr lang="en-US" sz="1800" b="1" dirty="0"/>
              <a:t> </a:t>
            </a:r>
            <a:r>
              <a:rPr lang="en-US" sz="1800" b="1" dirty="0" err="1"/>
              <a:t>stående</a:t>
            </a:r>
            <a:r>
              <a:rPr lang="en-US" sz="1800" b="1" dirty="0"/>
              <a:t>/</a:t>
            </a:r>
            <a:r>
              <a:rPr lang="en-US" sz="1800" b="1" dirty="0" err="1"/>
              <a:t>sittande</a:t>
            </a:r>
            <a:r>
              <a:rPr lang="en-US" sz="1800" b="1" dirty="0"/>
              <a:t> </a:t>
            </a:r>
            <a:r>
              <a:rPr lang="en-US" sz="1800" b="1" dirty="0" err="1"/>
              <a:t>eller</a:t>
            </a:r>
            <a:r>
              <a:rPr lang="en-US" sz="1800" b="1" dirty="0"/>
              <a:t> </a:t>
            </a:r>
            <a:r>
              <a:rPr lang="en-US" sz="1800" b="1" dirty="0" err="1"/>
              <a:t>vila</a:t>
            </a:r>
            <a:endParaRPr lang="en-US" sz="1800" b="1" dirty="0"/>
          </a:p>
          <a:p>
            <a:pPr eaLnBrk="1" hangingPunct="1">
              <a:defRPr/>
            </a:pPr>
            <a:endParaRPr lang="en-US" sz="1800" dirty="0"/>
          </a:p>
          <a:p>
            <a:pPr marL="0" indent="0" eaLnBrk="1" hangingPunct="1">
              <a:buNone/>
              <a:defRPr/>
            </a:pPr>
            <a:r>
              <a:rPr lang="en-US" sz="1800" dirty="0"/>
              <a:t>      </a:t>
            </a:r>
            <a:r>
              <a:rPr lang="en-US" sz="1800" i="1" dirty="0"/>
              <a:t>(ENGEL JM 2006 coping and adjustment in CP)</a:t>
            </a:r>
          </a:p>
        </p:txBody>
      </p:sp>
      <p:sp>
        <p:nvSpPr>
          <p:cNvPr id="4" name="Platshållare för datum 3"/>
          <p:cNvSpPr>
            <a:spLocks noGrp="1"/>
          </p:cNvSpPr>
          <p:nvPr>
            <p:ph type="dt" sz="quarter"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pic>
        <p:nvPicPr>
          <p:cNvPr id="215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88" y="1341438"/>
            <a:ext cx="1250950" cy="161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088" y="3141663"/>
            <a:ext cx="1047750"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a:defRPr/>
            </a:pPr>
            <a:fld id="{4AE14FD1-76BE-4399-86E7-3AED98FC1DA2}" type="slidenum">
              <a:rPr lang="sv-SE" smtClean="0"/>
              <a:pPr>
                <a:defRPr/>
              </a:pPr>
              <a:t>31</a:t>
            </a:fld>
            <a:endParaRPr lang="sv-S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Träning som smärtlindring?</a:t>
            </a:r>
            <a:endParaRPr lang="en-US" dirty="0"/>
          </a:p>
        </p:txBody>
      </p:sp>
      <p:sp>
        <p:nvSpPr>
          <p:cNvPr id="3" name="Platshållare för innehåll 2"/>
          <p:cNvSpPr>
            <a:spLocks noGrp="1"/>
          </p:cNvSpPr>
          <p:nvPr>
            <p:ph idx="1"/>
          </p:nvPr>
        </p:nvSpPr>
        <p:spPr>
          <a:xfrm>
            <a:off x="1947529" y="1815040"/>
            <a:ext cx="7772400" cy="4114800"/>
          </a:xfrm>
        </p:spPr>
        <p:txBody>
          <a:bodyPr/>
          <a:lstStyle/>
          <a:p>
            <a:r>
              <a:rPr lang="sv-SE" dirty="0"/>
              <a:t>26 vuxna (</a:t>
            </a:r>
            <a:r>
              <a:rPr lang="sv-SE" dirty="0" err="1"/>
              <a:t>mean</a:t>
            </a:r>
            <a:r>
              <a:rPr lang="sv-SE" dirty="0"/>
              <a:t> 46 år) med CP kronisk smärta, minst 3 mån, erhöll ett träningsprogram under 12 veckor +12v </a:t>
            </a:r>
          </a:p>
          <a:p>
            <a:pPr marL="0" indent="0">
              <a:buNone/>
            </a:pPr>
            <a:r>
              <a:rPr lang="sv-SE" dirty="0"/>
              <a:t>     uppföljning. </a:t>
            </a:r>
            <a:r>
              <a:rPr lang="sv-SE" dirty="0" err="1"/>
              <a:t>Baseline</a:t>
            </a:r>
            <a:r>
              <a:rPr lang="sv-SE" dirty="0"/>
              <a:t> värden samlades in i 3 månader.</a:t>
            </a:r>
          </a:p>
          <a:p>
            <a:r>
              <a:rPr lang="sv-SE" dirty="0"/>
              <a:t>Träningen var 1h 3 ggr /vecka i 3 månader</a:t>
            </a:r>
          </a:p>
          <a:p>
            <a:r>
              <a:rPr lang="sv-SE" dirty="0"/>
              <a:t>Med Faces skalan sågs signifikant reducerad smärt under interventionstiden men förbättringen försvann under </a:t>
            </a:r>
            <a:r>
              <a:rPr lang="sv-SE" dirty="0" err="1"/>
              <a:t>follow</a:t>
            </a:r>
            <a:r>
              <a:rPr lang="sv-SE" dirty="0"/>
              <a:t> </a:t>
            </a:r>
            <a:r>
              <a:rPr lang="sv-SE" dirty="0" err="1"/>
              <a:t>up</a:t>
            </a:r>
            <a:r>
              <a:rPr lang="sv-SE" dirty="0"/>
              <a:t> perioden.</a:t>
            </a:r>
          </a:p>
          <a:p>
            <a:r>
              <a:rPr lang="en-US" b="1" i="1" dirty="0"/>
              <a:t>Conclusion</a:t>
            </a:r>
            <a:r>
              <a:rPr lang="en-US" b="1" dirty="0"/>
              <a:t>: Study outcomes suggest that exercise may provide some benefit for ambulatory adults with CP</a:t>
            </a:r>
            <a:endParaRPr lang="sv-SE" b="1" dirty="0"/>
          </a:p>
          <a:p>
            <a:endParaRPr lang="sv-SE" dirty="0"/>
          </a:p>
          <a:p>
            <a:endParaRPr lang="sv-SE" dirty="0"/>
          </a:p>
          <a:p>
            <a:r>
              <a:rPr lang="sv-SE" dirty="0"/>
              <a:t>(</a:t>
            </a:r>
            <a:r>
              <a:rPr lang="sv-SE" dirty="0" err="1"/>
              <a:t>Vogtle</a:t>
            </a:r>
            <a:r>
              <a:rPr lang="sv-SE" dirty="0"/>
              <a:t> 2013)</a:t>
            </a:r>
            <a:endParaRPr lang="en-US"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32</a:t>
            </a:fld>
            <a:endParaRPr lang="sv-SE"/>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539" y="129197"/>
            <a:ext cx="2286000" cy="2636912"/>
          </a:xfrm>
          <a:prstGeom prst="rect">
            <a:avLst/>
          </a:prstGeom>
        </p:spPr>
      </p:pic>
    </p:spTree>
    <p:extLst>
      <p:ext uri="{BB962C8B-B14F-4D97-AF65-F5344CB8AC3E}">
        <p14:creationId xmlns:p14="http://schemas.microsoft.com/office/powerpoint/2010/main" val="1874005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ubrik 1"/>
          <p:cNvSpPr>
            <a:spLocks noGrp="1"/>
          </p:cNvSpPr>
          <p:nvPr>
            <p:ph type="title"/>
          </p:nvPr>
        </p:nvSpPr>
        <p:spPr/>
        <p:txBody>
          <a:bodyPr/>
          <a:lstStyle/>
          <a:p>
            <a:pPr eaLnBrk="1" hangingPunct="1"/>
            <a:r>
              <a:rPr lang="sv-SE" altLang="sv-SE" dirty="0"/>
              <a:t>Särskilt forskningsfokus</a:t>
            </a:r>
            <a:endParaRPr lang="en-US" altLang="sv-SE" dirty="0"/>
          </a:p>
        </p:txBody>
      </p:sp>
      <p:sp>
        <p:nvSpPr>
          <p:cNvPr id="48131" name="Platshållare för innehåll 2"/>
          <p:cNvSpPr>
            <a:spLocks noGrp="1"/>
          </p:cNvSpPr>
          <p:nvPr>
            <p:ph idx="1"/>
          </p:nvPr>
        </p:nvSpPr>
        <p:spPr/>
        <p:txBody>
          <a:bodyPr/>
          <a:lstStyle/>
          <a:p>
            <a:pPr eaLnBrk="1" hangingPunct="1"/>
            <a:r>
              <a:rPr lang="en-US" altLang="sv-SE" sz="2400" dirty="0" err="1"/>
              <a:t>Behövs</a:t>
            </a:r>
            <a:r>
              <a:rPr lang="en-US" altLang="sv-SE" sz="2400" dirty="0"/>
              <a:t> </a:t>
            </a:r>
            <a:r>
              <a:rPr lang="en-US" altLang="sv-SE" sz="2400" dirty="0" err="1"/>
              <a:t>för</a:t>
            </a:r>
            <a:r>
              <a:rPr lang="en-US" altLang="sv-SE" sz="2400" dirty="0"/>
              <a:t> </a:t>
            </a:r>
            <a:r>
              <a:rPr lang="en-US" altLang="sv-SE" sz="2400" dirty="0" err="1"/>
              <a:t>att</a:t>
            </a:r>
            <a:r>
              <a:rPr lang="en-US" altLang="sv-SE" sz="2400" dirty="0"/>
              <a:t> </a:t>
            </a:r>
            <a:r>
              <a:rPr lang="en-US" altLang="sv-SE" sz="2400" dirty="0" err="1"/>
              <a:t>förstå</a:t>
            </a:r>
            <a:r>
              <a:rPr lang="en-US" altLang="sv-SE" sz="2400" dirty="0"/>
              <a:t> </a:t>
            </a:r>
            <a:r>
              <a:rPr lang="en-US" altLang="sv-SE" sz="2400" dirty="0" err="1"/>
              <a:t>vad</a:t>
            </a:r>
            <a:r>
              <a:rPr lang="en-US" altLang="sv-SE" sz="2400" dirty="0"/>
              <a:t> </a:t>
            </a:r>
            <a:r>
              <a:rPr lang="en-US" altLang="sv-SE" sz="2400" dirty="0" err="1"/>
              <a:t>som</a:t>
            </a:r>
            <a:r>
              <a:rPr lang="en-US" altLang="sv-SE" sz="2400" dirty="0"/>
              <a:t> trigger </a:t>
            </a:r>
            <a:r>
              <a:rPr lang="en-US" altLang="sv-SE" sz="2400" dirty="0" err="1"/>
              <a:t>eller</a:t>
            </a:r>
            <a:r>
              <a:rPr lang="en-US" altLang="sv-SE" sz="2400" dirty="0"/>
              <a:t> </a:t>
            </a:r>
            <a:r>
              <a:rPr lang="en-US" altLang="sv-SE" sz="2400" dirty="0" err="1"/>
              <a:t>förbättrar</a:t>
            </a:r>
            <a:r>
              <a:rPr lang="en-US" altLang="sv-SE" sz="2400" dirty="0"/>
              <a:t> </a:t>
            </a:r>
            <a:r>
              <a:rPr lang="en-US" altLang="sv-SE" sz="2400" dirty="0" err="1"/>
              <a:t>smärtan</a:t>
            </a:r>
            <a:endParaRPr lang="en-US" altLang="sv-SE" sz="2400" dirty="0"/>
          </a:p>
          <a:p>
            <a:pPr eaLnBrk="1" hangingPunct="1"/>
            <a:r>
              <a:rPr lang="en-US" altLang="sv-SE" sz="2400" dirty="0" err="1"/>
              <a:t>Behandlingsstudier</a:t>
            </a:r>
            <a:r>
              <a:rPr lang="en-US" altLang="sv-SE" sz="2400" dirty="0"/>
              <a:t> </a:t>
            </a:r>
            <a:r>
              <a:rPr lang="en-US" altLang="sv-SE" sz="2400" dirty="0" err="1"/>
              <a:t>för</a:t>
            </a:r>
            <a:r>
              <a:rPr lang="en-US" altLang="sv-SE" sz="2400" dirty="0"/>
              <a:t> bade barn </a:t>
            </a:r>
            <a:r>
              <a:rPr lang="en-US" altLang="sv-SE" sz="2400" dirty="0" err="1"/>
              <a:t>och</a:t>
            </a:r>
            <a:r>
              <a:rPr lang="en-US" altLang="sv-SE" sz="2400" dirty="0"/>
              <a:t> </a:t>
            </a:r>
            <a:r>
              <a:rPr lang="en-US" altLang="sv-SE" sz="2400" dirty="0" err="1"/>
              <a:t>vuxna</a:t>
            </a:r>
            <a:r>
              <a:rPr lang="en-US" altLang="sv-SE" sz="2400" dirty="0"/>
              <a:t> </a:t>
            </a:r>
          </a:p>
          <a:p>
            <a:pPr eaLnBrk="1" hangingPunct="1"/>
            <a:r>
              <a:rPr lang="en-US" altLang="sv-SE" sz="2400" dirty="0" err="1"/>
              <a:t>Etiologin</a:t>
            </a:r>
            <a:r>
              <a:rPr lang="en-US" altLang="sv-SE" sz="2400" dirty="0"/>
              <a:t> till </a:t>
            </a:r>
            <a:r>
              <a:rPr lang="en-US" altLang="sv-SE" sz="2400" dirty="0" err="1"/>
              <a:t>smärtan</a:t>
            </a:r>
            <a:endParaRPr lang="en-US" altLang="sv-SE" sz="2400" dirty="0"/>
          </a:p>
          <a:p>
            <a:pPr eaLnBrk="1" hangingPunct="1"/>
            <a:r>
              <a:rPr lang="en-US" altLang="sv-SE" sz="2400" dirty="0" err="1"/>
              <a:t>Hur</a:t>
            </a:r>
            <a:r>
              <a:rPr lang="en-US" altLang="sv-SE" sz="2400" dirty="0"/>
              <a:t> </a:t>
            </a:r>
            <a:r>
              <a:rPr lang="en-US" altLang="sv-SE" sz="2400" dirty="0" err="1"/>
              <a:t>påverkar</a:t>
            </a:r>
            <a:r>
              <a:rPr lang="en-US" altLang="sv-SE" sz="2400" dirty="0"/>
              <a:t> </a:t>
            </a:r>
            <a:r>
              <a:rPr lang="en-US" altLang="sv-SE" sz="2400" dirty="0" err="1"/>
              <a:t>smärtförekomsten</a:t>
            </a:r>
            <a:r>
              <a:rPr lang="en-US" altLang="sv-SE" sz="2400" dirty="0"/>
              <a:t> </a:t>
            </a:r>
            <a:r>
              <a:rPr lang="en-US" altLang="sv-SE" sz="2400" dirty="0" err="1"/>
              <a:t>aktivitet</a:t>
            </a:r>
            <a:r>
              <a:rPr lang="en-US" altLang="sv-SE" sz="2400" dirty="0"/>
              <a:t> </a:t>
            </a:r>
            <a:r>
              <a:rPr lang="en-US" altLang="sv-SE" sz="2400" dirty="0" err="1"/>
              <a:t>och</a:t>
            </a:r>
            <a:r>
              <a:rPr lang="en-US" altLang="sv-SE" sz="2400" dirty="0"/>
              <a:t> </a:t>
            </a:r>
            <a:r>
              <a:rPr lang="en-US" altLang="sv-SE" sz="2400" dirty="0" err="1"/>
              <a:t>HQoL</a:t>
            </a:r>
            <a:r>
              <a:rPr lang="en-US" altLang="sv-SE" sz="2400" dirty="0"/>
              <a:t> Impact of pain</a:t>
            </a:r>
          </a:p>
          <a:p>
            <a:pPr eaLnBrk="1" hangingPunct="1"/>
            <a:endParaRPr lang="en-US" altLang="sv-SE" dirty="0"/>
          </a:p>
          <a:p>
            <a:pPr marL="0" lvl="1" indent="0" eaLnBrk="1" hangingPunct="1">
              <a:buClr>
                <a:schemeClr val="accent1"/>
              </a:buClr>
              <a:buNone/>
            </a:pPr>
            <a:endParaRPr lang="en-US" altLang="sv-SE" dirty="0"/>
          </a:p>
        </p:txBody>
      </p:sp>
      <p:sp>
        <p:nvSpPr>
          <p:cNvPr id="4" name="Platshållare för datum 3"/>
          <p:cNvSpPr>
            <a:spLocks noGrp="1"/>
          </p:cNvSpPr>
          <p:nvPr>
            <p:ph type="dt" sz="quarter" idx="10"/>
          </p:nvPr>
        </p:nvSpPr>
        <p:spPr/>
        <p:txBody>
          <a:bodyPr/>
          <a:lstStyle/>
          <a:p>
            <a:pPr>
              <a:defRPr/>
            </a:pPr>
            <a:r>
              <a:rPr lang="sv-SE"/>
              <a:t>2018-05-08</a:t>
            </a:r>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48134" name="Platshållare för bild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7160ECDA-F1F9-4A16-B4BC-4D7E92E70E63}" type="slidenum">
              <a:rPr lang="sv-SE" altLang="sv-SE" sz="800">
                <a:solidFill>
                  <a:schemeClr val="bg2"/>
                </a:solidFill>
              </a:rPr>
              <a:pPr>
                <a:spcBef>
                  <a:spcPct val="0"/>
                </a:spcBef>
                <a:buClrTx/>
                <a:buFontTx/>
                <a:buNone/>
              </a:pPr>
              <a:t>33</a:t>
            </a:fld>
            <a:endParaRPr lang="sv-SE" altLang="sv-SE" sz="800">
              <a:solidFill>
                <a:schemeClr val="bg2"/>
              </a:solidFill>
            </a:endParaRPr>
          </a:p>
        </p:txBody>
      </p:sp>
    </p:spTree>
    <p:extLst>
      <p:ext uri="{BB962C8B-B14F-4D97-AF65-F5344CB8AC3E}">
        <p14:creationId xmlns:p14="http://schemas.microsoft.com/office/powerpoint/2010/main" val="756459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ubrik 1"/>
          <p:cNvSpPr>
            <a:spLocks noGrp="1"/>
          </p:cNvSpPr>
          <p:nvPr>
            <p:ph type="title"/>
          </p:nvPr>
        </p:nvSpPr>
        <p:spPr>
          <a:xfrm>
            <a:off x="2063750" y="1054101"/>
            <a:ext cx="7772400" cy="2017713"/>
          </a:xfrm>
        </p:spPr>
        <p:txBody>
          <a:bodyPr/>
          <a:lstStyle/>
          <a:p>
            <a:pPr algn="ctr" eaLnBrk="1" hangingPunct="1"/>
            <a:r>
              <a:rPr lang="en-US" altLang="sv-SE" sz="3200"/>
              <a:t>Thank you for listening</a:t>
            </a:r>
          </a:p>
        </p:txBody>
      </p:sp>
      <p:sp>
        <p:nvSpPr>
          <p:cNvPr id="4" name="Platshållare för datum 3"/>
          <p:cNvSpPr>
            <a:spLocks noGrp="1"/>
          </p:cNvSpPr>
          <p:nvPr>
            <p:ph type="dt" sz="quarter" idx="10"/>
          </p:nvPr>
        </p:nvSpPr>
        <p:spPr/>
        <p:txBody>
          <a:bodyPr/>
          <a:lstStyle/>
          <a:p>
            <a:pPr>
              <a:defRPr/>
            </a:pPr>
            <a:r>
              <a:rPr lang="sv-SE"/>
              <a:t>2018-05-08</a:t>
            </a:r>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49157" name="Platshållare för bild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38D77554-6349-4C41-8EFB-D294F814B55B}" type="slidenum">
              <a:rPr lang="sv-SE" altLang="sv-SE" sz="800">
                <a:solidFill>
                  <a:schemeClr val="bg2"/>
                </a:solidFill>
              </a:rPr>
              <a:pPr>
                <a:spcBef>
                  <a:spcPct val="0"/>
                </a:spcBef>
                <a:buClrTx/>
                <a:buFontTx/>
                <a:buNone/>
              </a:pPr>
              <a:t>34</a:t>
            </a:fld>
            <a:endParaRPr lang="sv-SE" altLang="sv-SE" sz="800">
              <a:solidFill>
                <a:schemeClr val="bg2"/>
              </a:solidFill>
            </a:endParaRPr>
          </a:p>
        </p:txBody>
      </p:sp>
      <p:pic>
        <p:nvPicPr>
          <p:cNvPr id="49158" name="Platshållare för innehåll 8" descr="P116061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06750" y="2120900"/>
            <a:ext cx="5486400" cy="4114800"/>
          </a:xfrm>
        </p:spPr>
      </p:pic>
      <p:pic>
        <p:nvPicPr>
          <p:cNvPr id="49159" name="Bildobjekt 1"/>
          <p:cNvPicPr>
            <a:picLocks noChangeAspect="1"/>
          </p:cNvPicPr>
          <p:nvPr/>
        </p:nvPicPr>
        <p:blipFill>
          <a:blip r:embed="rId4">
            <a:extLst>
              <a:ext uri="{28A0092B-C50C-407E-A947-70E740481C1C}">
                <a14:useLocalDpi xmlns:a14="http://schemas.microsoft.com/office/drawing/2010/main" val="0"/>
              </a:ext>
            </a:extLst>
          </a:blip>
          <a:srcRect l="542" b="4836"/>
          <a:stretch>
            <a:fillRect/>
          </a:stretch>
        </p:blipFill>
        <p:spPr bwMode="auto">
          <a:xfrm>
            <a:off x="2855914" y="0"/>
            <a:ext cx="6669087"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60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Smärtskattningsformulär</a:t>
            </a:r>
            <a:br>
              <a:rPr lang="sv-SE" dirty="0"/>
            </a:br>
            <a:r>
              <a:rPr lang="sv-SE" dirty="0"/>
              <a:t>	intensitet och interferens</a:t>
            </a:r>
            <a:endParaRPr lang="en-US" dirty="0"/>
          </a:p>
        </p:txBody>
      </p:sp>
      <p:sp>
        <p:nvSpPr>
          <p:cNvPr id="3" name="Platshållare för innehåll 2"/>
          <p:cNvSpPr>
            <a:spLocks noGrp="1"/>
          </p:cNvSpPr>
          <p:nvPr>
            <p:ph idx="1"/>
          </p:nvPr>
        </p:nvSpPr>
        <p:spPr/>
        <p:txBody>
          <a:bodyPr/>
          <a:lstStyle/>
          <a:p>
            <a:r>
              <a:rPr lang="sv-SE" dirty="0"/>
              <a:t>Subjektiv, kan egentligen bara skattas av individen…</a:t>
            </a:r>
          </a:p>
          <a:p>
            <a:endParaRPr lang="sv-SE" dirty="0"/>
          </a:p>
          <a:p>
            <a:r>
              <a:rPr lang="sv-SE" dirty="0"/>
              <a:t>Smärtskattningsformulär</a:t>
            </a:r>
          </a:p>
          <a:p>
            <a:pPr lvl="1"/>
            <a:r>
              <a:rPr lang="sv-SE" dirty="0"/>
              <a:t>Endimensionella</a:t>
            </a:r>
          </a:p>
          <a:p>
            <a:pPr lvl="2"/>
            <a:r>
              <a:rPr lang="sv-SE" dirty="0"/>
              <a:t>VAS (</a:t>
            </a:r>
            <a:r>
              <a:rPr lang="en-US" dirty="0"/>
              <a:t>Visual analog scale) 0-10, </a:t>
            </a:r>
            <a:r>
              <a:rPr lang="en-US" dirty="0" err="1"/>
              <a:t>intensitet</a:t>
            </a:r>
            <a:endParaRPr lang="en-US" dirty="0"/>
          </a:p>
          <a:p>
            <a:pPr lvl="2"/>
            <a:r>
              <a:rPr lang="sv-SE" dirty="0"/>
              <a:t>NRS (</a:t>
            </a:r>
            <a:r>
              <a:rPr lang="sv-SE" dirty="0" err="1"/>
              <a:t>Nummerical</a:t>
            </a:r>
            <a:r>
              <a:rPr lang="sv-SE" dirty="0"/>
              <a:t> Rating </a:t>
            </a:r>
            <a:r>
              <a:rPr lang="sv-SE" dirty="0" err="1"/>
              <a:t>Scale</a:t>
            </a:r>
            <a:r>
              <a:rPr lang="sv-SE" dirty="0"/>
              <a:t>), 0-10, intensitet</a:t>
            </a:r>
          </a:p>
          <a:p>
            <a:pPr lvl="2"/>
            <a:r>
              <a:rPr lang="en-US" dirty="0"/>
              <a:t>PROMIS</a:t>
            </a:r>
            <a:r>
              <a:rPr lang="en-US" sz="400" dirty="0"/>
              <a:t>VR </a:t>
            </a:r>
            <a:r>
              <a:rPr lang="en-US" dirty="0"/>
              <a:t>(Patient-Reported Outcomes Measurement Information System), </a:t>
            </a:r>
            <a:r>
              <a:rPr lang="en-US" dirty="0" err="1"/>
              <a:t>sista</a:t>
            </a:r>
            <a:r>
              <a:rPr lang="en-US" dirty="0"/>
              <a:t> </a:t>
            </a:r>
            <a:r>
              <a:rPr lang="en-US" dirty="0" err="1"/>
              <a:t>veckan</a:t>
            </a:r>
            <a:r>
              <a:rPr lang="en-US" dirty="0"/>
              <a:t> 0-10</a:t>
            </a:r>
            <a:endParaRPr lang="sv-SE" dirty="0"/>
          </a:p>
          <a:p>
            <a:r>
              <a:rPr lang="sv-SE" dirty="0"/>
              <a:t>		</a:t>
            </a:r>
          </a:p>
          <a:p>
            <a:pPr lvl="1"/>
            <a:r>
              <a:rPr lang="sv-SE" dirty="0"/>
              <a:t>Multidimensionell </a:t>
            </a:r>
          </a:p>
          <a:p>
            <a:pPr lvl="2"/>
            <a:r>
              <a:rPr lang="sv-SE" dirty="0"/>
              <a:t>BPI-SF, </a:t>
            </a:r>
            <a:r>
              <a:rPr lang="sv-SE" dirty="0" err="1"/>
              <a:t>Brief</a:t>
            </a:r>
            <a:r>
              <a:rPr lang="sv-SE" dirty="0"/>
              <a:t> Pain </a:t>
            </a:r>
            <a:r>
              <a:rPr lang="sv-SE" dirty="0" err="1"/>
              <a:t>Inventory</a:t>
            </a:r>
            <a:r>
              <a:rPr lang="sv-SE" dirty="0"/>
              <a:t> short form, sista dygnet, 15 ”delfrågor” </a:t>
            </a:r>
            <a:r>
              <a:rPr lang="sv-SE" dirty="0" err="1"/>
              <a:t>inkl</a:t>
            </a:r>
            <a:r>
              <a:rPr lang="sv-SE" dirty="0"/>
              <a:t> smärtritning samt </a:t>
            </a:r>
            <a:r>
              <a:rPr lang="sv-SE" dirty="0" err="1"/>
              <a:t>ev</a:t>
            </a:r>
            <a:r>
              <a:rPr lang="sv-SE" dirty="0"/>
              <a:t> smärtlindring av analgetika , intensitet, interferens,    båda 0-10 , </a:t>
            </a:r>
          </a:p>
          <a:p>
            <a:pPr marL="0" indent="0">
              <a:buNone/>
            </a:pPr>
            <a:r>
              <a:rPr lang="sv-SE" dirty="0"/>
              <a:t>	</a:t>
            </a:r>
            <a:endParaRPr lang="en-US" dirty="0"/>
          </a:p>
          <a:p>
            <a:pPr marL="0" indent="0">
              <a:buNone/>
            </a:pPr>
            <a:endParaRPr lang="en-US"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7" name="Platshållare för bildnummer 6"/>
          <p:cNvSpPr>
            <a:spLocks noGrp="1"/>
          </p:cNvSpPr>
          <p:nvPr>
            <p:ph type="sldNum" sz="quarter" idx="12"/>
          </p:nvPr>
        </p:nvSpPr>
        <p:spPr/>
        <p:txBody>
          <a:bodyPr/>
          <a:lstStyle/>
          <a:p>
            <a:pPr>
              <a:defRPr/>
            </a:pPr>
            <a:fld id="{4AE14FD1-76BE-4399-86E7-3AED98FC1DA2}" type="slidenum">
              <a:rPr lang="sv-SE" smtClean="0"/>
              <a:pPr>
                <a:defRPr/>
              </a:pPr>
              <a:t>4</a:t>
            </a:fld>
            <a:endParaRPr lang="sv-SE"/>
          </a:p>
        </p:txBody>
      </p:sp>
    </p:spTree>
    <p:extLst>
      <p:ext uri="{BB962C8B-B14F-4D97-AF65-F5344CB8AC3E}">
        <p14:creationId xmlns:p14="http://schemas.microsoft.com/office/powerpoint/2010/main" val="182764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kan NRS värden tolkas?</a:t>
            </a:r>
            <a:endParaRPr lang="en-US" dirty="0"/>
          </a:p>
        </p:txBody>
      </p:sp>
      <p:sp>
        <p:nvSpPr>
          <p:cNvPr id="3" name="Platshållare för innehåll 2"/>
          <p:cNvSpPr>
            <a:spLocks noGrp="1"/>
          </p:cNvSpPr>
          <p:nvPr>
            <p:ph idx="1"/>
          </p:nvPr>
        </p:nvSpPr>
        <p:spPr/>
        <p:txBody>
          <a:bodyPr/>
          <a:lstStyle/>
          <a:p>
            <a:r>
              <a:rPr lang="en-US" dirty="0"/>
              <a:t>I </a:t>
            </a:r>
            <a:r>
              <a:rPr lang="en-US" dirty="0" err="1"/>
              <a:t>en</a:t>
            </a:r>
            <a:r>
              <a:rPr lang="en-US" dirty="0"/>
              <a:t> </a:t>
            </a:r>
            <a:r>
              <a:rPr lang="en-US" dirty="0" err="1"/>
              <a:t>studie</a:t>
            </a:r>
            <a:r>
              <a:rPr lang="en-US" dirty="0"/>
              <a:t> </a:t>
            </a:r>
            <a:r>
              <a:rPr lang="en-US" dirty="0" err="1"/>
              <a:t>där</a:t>
            </a:r>
            <a:r>
              <a:rPr lang="en-US" dirty="0"/>
              <a:t> 118 barn 8-20å (mean 15 </a:t>
            </a:r>
            <a:r>
              <a:rPr lang="en-US" dirty="0" err="1"/>
              <a:t>år</a:t>
            </a:r>
            <a:r>
              <a:rPr lang="en-US" dirty="0"/>
              <a:t>) , </a:t>
            </a:r>
            <a:r>
              <a:rPr lang="en-US" dirty="0" err="1"/>
              <a:t>där</a:t>
            </a:r>
            <a:r>
              <a:rPr lang="en-US" dirty="0"/>
              <a:t> 35% </a:t>
            </a:r>
            <a:r>
              <a:rPr lang="en-US" dirty="0" err="1"/>
              <a:t>var</a:t>
            </a:r>
            <a:r>
              <a:rPr lang="en-US" dirty="0"/>
              <a:t> barn med CP </a:t>
            </a:r>
            <a:r>
              <a:rPr lang="en-US" dirty="0" err="1"/>
              <a:t>utvärderades</a:t>
            </a:r>
            <a:r>
              <a:rPr lang="en-US" dirty="0"/>
              <a:t> med </a:t>
            </a:r>
            <a:r>
              <a:rPr lang="en-US" dirty="0" err="1"/>
              <a:t>strukturerad</a:t>
            </a:r>
            <a:r>
              <a:rPr lang="en-US" dirty="0"/>
              <a:t> </a:t>
            </a:r>
            <a:r>
              <a:rPr lang="en-US" dirty="0" err="1"/>
              <a:t>intervju</a:t>
            </a:r>
            <a:r>
              <a:rPr lang="en-US" dirty="0"/>
              <a:t> NRS </a:t>
            </a:r>
            <a:r>
              <a:rPr lang="en-US" dirty="0" err="1"/>
              <a:t>och</a:t>
            </a:r>
            <a:r>
              <a:rPr lang="en-US" dirty="0"/>
              <a:t> BPI </a:t>
            </a:r>
            <a:r>
              <a:rPr lang="en-US" dirty="0" err="1"/>
              <a:t>försökte</a:t>
            </a:r>
            <a:r>
              <a:rPr lang="en-US" dirty="0"/>
              <a:t> man </a:t>
            </a:r>
            <a:r>
              <a:rPr lang="en-US" dirty="0" err="1"/>
              <a:t>fastställa</a:t>
            </a:r>
            <a:r>
              <a:rPr lang="en-US" dirty="0"/>
              <a:t> </a:t>
            </a:r>
            <a:r>
              <a:rPr lang="en-US" dirty="0" err="1"/>
              <a:t>gränsvärden</a:t>
            </a:r>
            <a:endParaRPr lang="en-US" dirty="0"/>
          </a:p>
          <a:p>
            <a:endParaRPr lang="en-US" dirty="0"/>
          </a:p>
          <a:p>
            <a:r>
              <a:rPr lang="en-US" dirty="0" err="1"/>
              <a:t>För</a:t>
            </a:r>
            <a:r>
              <a:rPr lang="en-US" dirty="0"/>
              <a:t> </a:t>
            </a:r>
            <a:r>
              <a:rPr lang="en-US" dirty="0" err="1"/>
              <a:t>genomsnittlig</a:t>
            </a:r>
            <a:r>
              <a:rPr lang="en-US" dirty="0"/>
              <a:t> </a:t>
            </a:r>
            <a:r>
              <a:rPr lang="en-US" dirty="0" err="1"/>
              <a:t>smärta</a:t>
            </a:r>
            <a:r>
              <a:rPr lang="en-US" dirty="0"/>
              <a:t> </a:t>
            </a:r>
            <a:r>
              <a:rPr lang="en-US" dirty="0" err="1"/>
              <a:t>var</a:t>
            </a:r>
            <a:r>
              <a:rPr lang="en-US" dirty="0"/>
              <a:t> de </a:t>
            </a:r>
            <a:r>
              <a:rPr lang="en-US" dirty="0" err="1"/>
              <a:t>bästa</a:t>
            </a:r>
            <a:r>
              <a:rPr lang="en-US" dirty="0"/>
              <a:t> </a:t>
            </a:r>
            <a:r>
              <a:rPr lang="en-US" dirty="0" err="1"/>
              <a:t>gränsvärdena</a:t>
            </a:r>
            <a:r>
              <a:rPr lang="en-US" dirty="0"/>
              <a:t> : 0–3 </a:t>
            </a:r>
            <a:r>
              <a:rPr lang="en-US" dirty="0" err="1"/>
              <a:t>för</a:t>
            </a:r>
            <a:r>
              <a:rPr lang="en-US" dirty="0"/>
              <a:t> mild, 4–6 </a:t>
            </a:r>
            <a:r>
              <a:rPr lang="en-US" dirty="0" err="1"/>
              <a:t>för</a:t>
            </a:r>
            <a:r>
              <a:rPr lang="en-US" dirty="0"/>
              <a:t> </a:t>
            </a:r>
            <a:r>
              <a:rPr lang="en-US" dirty="0" err="1"/>
              <a:t>moderat</a:t>
            </a:r>
            <a:r>
              <a:rPr lang="en-US" dirty="0"/>
              <a:t> </a:t>
            </a:r>
            <a:r>
              <a:rPr lang="en-US" dirty="0" err="1"/>
              <a:t>och</a:t>
            </a:r>
            <a:r>
              <a:rPr lang="en-US" dirty="0"/>
              <a:t> 7–10 </a:t>
            </a:r>
            <a:r>
              <a:rPr lang="en-US" dirty="0" err="1"/>
              <a:t>för</a:t>
            </a:r>
            <a:r>
              <a:rPr lang="en-US" dirty="0"/>
              <a:t> </a:t>
            </a:r>
            <a:r>
              <a:rPr lang="en-US" dirty="0" err="1"/>
              <a:t>svår</a:t>
            </a:r>
            <a:r>
              <a:rPr lang="en-US" dirty="0"/>
              <a:t> </a:t>
            </a:r>
            <a:r>
              <a:rPr lang="en-US" dirty="0" err="1"/>
              <a:t>smärta</a:t>
            </a:r>
            <a:r>
              <a:rPr lang="en-US" dirty="0"/>
              <a:t>.</a:t>
            </a:r>
          </a:p>
          <a:p>
            <a:pPr marL="0" indent="0">
              <a:buNone/>
            </a:pPr>
            <a:r>
              <a:rPr lang="sv-SE" dirty="0"/>
              <a:t>     </a:t>
            </a:r>
            <a:r>
              <a:rPr lang="sv-SE" i="1" dirty="0"/>
              <a:t>(Miro J 2018)</a:t>
            </a:r>
            <a:endParaRPr lang="en-US" i="1"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5</a:t>
            </a:fld>
            <a:endParaRPr lang="sv-SE"/>
          </a:p>
        </p:txBody>
      </p:sp>
    </p:spTree>
    <p:extLst>
      <p:ext uri="{BB962C8B-B14F-4D97-AF65-F5344CB8AC3E}">
        <p14:creationId xmlns:p14="http://schemas.microsoft.com/office/powerpoint/2010/main" val="26973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a:xfrm>
            <a:off x="2063750" y="765176"/>
            <a:ext cx="7772400" cy="1431925"/>
          </a:xfrm>
        </p:spPr>
        <p:txBody>
          <a:bodyPr/>
          <a:lstStyle/>
          <a:p>
            <a:pPr eaLnBrk="1" hangingPunct="1"/>
            <a:r>
              <a:rPr lang="en-US" altLang="sv-SE"/>
              <a:t>Smärta vid CP</a:t>
            </a:r>
          </a:p>
        </p:txBody>
      </p:sp>
      <p:sp>
        <p:nvSpPr>
          <p:cNvPr id="3" name="Platshållare för innehåll 2"/>
          <p:cNvSpPr>
            <a:spLocks noGrp="1"/>
          </p:cNvSpPr>
          <p:nvPr>
            <p:ph idx="1"/>
          </p:nvPr>
        </p:nvSpPr>
        <p:spPr>
          <a:xfrm>
            <a:off x="2063750" y="1700214"/>
            <a:ext cx="4319588" cy="4535487"/>
          </a:xfrm>
        </p:spPr>
        <p:txBody>
          <a:bodyPr/>
          <a:lstStyle/>
          <a:p>
            <a:pPr eaLnBrk="1" hangingPunct="1">
              <a:defRPr/>
            </a:pPr>
            <a:endParaRPr lang="en-US" sz="2400" dirty="0"/>
          </a:p>
          <a:p>
            <a:pPr eaLnBrk="1" hangingPunct="1">
              <a:defRPr/>
            </a:pPr>
            <a:r>
              <a:rPr lang="en-US" dirty="0" err="1"/>
              <a:t>Är</a:t>
            </a:r>
            <a:r>
              <a:rPr lang="en-US" dirty="0"/>
              <a:t> </a:t>
            </a:r>
            <a:r>
              <a:rPr lang="en-US" dirty="0" err="1"/>
              <a:t>det</a:t>
            </a:r>
            <a:r>
              <a:rPr lang="en-US" dirty="0"/>
              <a:t> </a:t>
            </a:r>
            <a:r>
              <a:rPr lang="en-US" dirty="0" err="1"/>
              <a:t>vanligt</a:t>
            </a:r>
            <a:endParaRPr lang="en-US" dirty="0"/>
          </a:p>
          <a:p>
            <a:pPr eaLnBrk="1" hangingPunct="1">
              <a:defRPr/>
            </a:pPr>
            <a:endParaRPr lang="en-US" dirty="0"/>
          </a:p>
          <a:p>
            <a:pPr eaLnBrk="1" hangingPunct="1">
              <a:defRPr/>
            </a:pPr>
            <a:r>
              <a:rPr lang="en-US" dirty="0" err="1"/>
              <a:t>Vad</a:t>
            </a:r>
            <a:r>
              <a:rPr lang="en-US" dirty="0"/>
              <a:t> </a:t>
            </a:r>
            <a:r>
              <a:rPr lang="en-US" dirty="0" err="1"/>
              <a:t>är</a:t>
            </a:r>
            <a:r>
              <a:rPr lang="en-US" dirty="0"/>
              <a:t> </a:t>
            </a:r>
            <a:r>
              <a:rPr lang="en-US" dirty="0" err="1"/>
              <a:t>orsaken</a:t>
            </a:r>
            <a:r>
              <a:rPr lang="en-US" dirty="0"/>
              <a:t> till </a:t>
            </a:r>
            <a:r>
              <a:rPr lang="en-US" dirty="0" err="1"/>
              <a:t>smärtan</a:t>
            </a:r>
            <a:endParaRPr lang="en-US" dirty="0"/>
          </a:p>
          <a:p>
            <a:pPr marL="0" indent="0" eaLnBrk="1" hangingPunct="1">
              <a:buNone/>
              <a:defRPr/>
            </a:pPr>
            <a:endParaRPr lang="en-US" dirty="0"/>
          </a:p>
          <a:p>
            <a:pPr eaLnBrk="1" hangingPunct="1">
              <a:defRPr/>
            </a:pPr>
            <a:r>
              <a:rPr lang="sv-SE" dirty="0"/>
              <a:t>Hur påverkas individen av smärtan</a:t>
            </a:r>
            <a:endParaRPr lang="en-US" dirty="0"/>
          </a:p>
          <a:p>
            <a:pPr eaLnBrk="1" hangingPunct="1">
              <a:defRPr/>
            </a:pPr>
            <a:endParaRPr lang="en-US" dirty="0"/>
          </a:p>
          <a:p>
            <a:pPr eaLnBrk="1" hangingPunct="1">
              <a:defRPr/>
            </a:pPr>
            <a:r>
              <a:rPr lang="en-US" dirty="0" err="1"/>
              <a:t>Hur</a:t>
            </a:r>
            <a:r>
              <a:rPr lang="en-US" dirty="0"/>
              <a:t> </a:t>
            </a:r>
            <a:r>
              <a:rPr lang="en-US" dirty="0" err="1"/>
              <a:t>behandlas</a:t>
            </a:r>
            <a:r>
              <a:rPr lang="en-US" dirty="0"/>
              <a:t> </a:t>
            </a:r>
            <a:r>
              <a:rPr lang="en-US" dirty="0" err="1"/>
              <a:t>smärtan</a:t>
            </a:r>
            <a:endParaRPr lang="en-US" dirty="0"/>
          </a:p>
          <a:p>
            <a:pPr eaLnBrk="1" hangingPunct="1">
              <a:defRPr/>
            </a:pPr>
            <a:endParaRPr lang="en-US" sz="2400" dirty="0"/>
          </a:p>
          <a:p>
            <a:pPr marL="0" indent="0" eaLnBrk="1" hangingPunct="1">
              <a:buNone/>
              <a:defRPr/>
            </a:pPr>
            <a:endParaRPr lang="en-US" dirty="0"/>
          </a:p>
        </p:txBody>
      </p:sp>
      <p:sp>
        <p:nvSpPr>
          <p:cNvPr id="4" name="Platshållare för datum 3"/>
          <p:cNvSpPr>
            <a:spLocks noGrp="1"/>
          </p:cNvSpPr>
          <p:nvPr>
            <p:ph type="dt" sz="quarter"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pic>
        <p:nvPicPr>
          <p:cNvPr id="10247" name="Picture 2" descr="http://media.bymk.se/2015/03/fr%C3%A5getec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75" y="2060575"/>
            <a:ext cx="1905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bildnummer 1"/>
          <p:cNvSpPr>
            <a:spLocks noGrp="1"/>
          </p:cNvSpPr>
          <p:nvPr>
            <p:ph type="sldNum" sz="quarter" idx="12"/>
          </p:nvPr>
        </p:nvSpPr>
        <p:spPr/>
        <p:txBody>
          <a:bodyPr/>
          <a:lstStyle/>
          <a:p>
            <a:pPr>
              <a:defRPr/>
            </a:pPr>
            <a:fld id="{4AE14FD1-76BE-4399-86E7-3AED98FC1DA2}" type="slidenum">
              <a:rPr lang="sv-SE" smtClean="0"/>
              <a:pPr>
                <a:defRPr/>
              </a:pPr>
              <a:t>6</a:t>
            </a:fld>
            <a:endParaRPr lang="sv-S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063750" y="404664"/>
            <a:ext cx="7772400" cy="1792436"/>
          </a:xfrm>
        </p:spPr>
        <p:txBody>
          <a:bodyPr/>
          <a:lstStyle/>
          <a:p>
            <a:r>
              <a:rPr lang="sv-SE" dirty="0"/>
              <a:t>200 år </a:t>
            </a:r>
          </a:p>
        </p:txBody>
      </p:sp>
      <p:sp>
        <p:nvSpPr>
          <p:cNvPr id="2" name="Platshållare för datum 1"/>
          <p:cNvSpPr>
            <a:spLocks noGrp="1"/>
          </p:cNvSpPr>
          <p:nvPr>
            <p:ph type="dt" sz="half" idx="10"/>
          </p:nvPr>
        </p:nvSpPr>
        <p:spPr/>
        <p:txBody>
          <a:bodyPr/>
          <a:lstStyle/>
          <a:p>
            <a:pPr>
              <a:defRPr/>
            </a:pPr>
            <a:r>
              <a:rPr lang="en-US"/>
              <a:t>11/10/2021</a:t>
            </a:r>
            <a:endParaRPr lang="sv-SE"/>
          </a:p>
        </p:txBody>
      </p:sp>
      <p:sp>
        <p:nvSpPr>
          <p:cNvPr id="3" name="Platshållare för sidfot 2"/>
          <p:cNvSpPr>
            <a:spLocks noGrp="1"/>
          </p:cNvSpPr>
          <p:nvPr>
            <p:ph type="ftr" sz="quarter" idx="11"/>
          </p:nvPr>
        </p:nvSpPr>
        <p:spPr/>
        <p:txBody>
          <a:bodyPr/>
          <a:lstStyle/>
          <a:p>
            <a:pPr>
              <a:defRPr/>
            </a:pPr>
            <a:r>
              <a:rPr lang="sv-SE"/>
              <a:t>Kristina Tedroff</a:t>
            </a:r>
          </a:p>
        </p:txBody>
      </p:sp>
      <p:graphicFrame>
        <p:nvGraphicFramePr>
          <p:cNvPr id="5" name="Diagram 4"/>
          <p:cNvGraphicFramePr/>
          <p:nvPr>
            <p:extLst>
              <p:ext uri="{D42A27DB-BD31-4B8C-83A1-F6EECF244321}">
                <p14:modId xmlns:p14="http://schemas.microsoft.com/office/powerpoint/2010/main" val="1903563202"/>
              </p:ext>
            </p:extLst>
          </p:nvPr>
        </p:nvGraphicFramePr>
        <p:xfrm>
          <a:off x="2399928" y="1397000"/>
          <a:ext cx="68644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4" name="Picture 2" descr="C:\Users\Kristina\AppData\Local\Microsoft\Windows\Temporary Internet Files\Content.IE5\QV9LDV5T\1915_Ford_Model_T_Runabou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6646" y="3948661"/>
            <a:ext cx="1280909" cy="855007"/>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Kristina\AppData\Local\Microsoft\Windows\Temporary Internet Files\Content.IE5\IYXBGJKD\WWII,_Europe,_Coutances,_France,__Once_there_was_a_church__-_NARA_-_19630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59897" y="3919249"/>
            <a:ext cx="1367781" cy="1052735"/>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1981201" y="4293096"/>
            <a:ext cx="1522511" cy="707886"/>
          </a:xfrm>
          <a:prstGeom prst="rect">
            <a:avLst/>
          </a:prstGeom>
          <a:noFill/>
        </p:spPr>
        <p:txBody>
          <a:bodyPr wrap="square" rtlCol="0">
            <a:spAutoFit/>
          </a:bodyPr>
          <a:lstStyle/>
          <a:p>
            <a:pPr algn="ctr"/>
            <a:r>
              <a:rPr lang="sv-SE" sz="2000" b="1" dirty="0"/>
              <a:t>CP definieras</a:t>
            </a:r>
          </a:p>
        </p:txBody>
      </p:sp>
      <p:pic>
        <p:nvPicPr>
          <p:cNvPr id="1843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109" y="1258280"/>
            <a:ext cx="1008164" cy="17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latshållare för bildnummer 7"/>
          <p:cNvSpPr>
            <a:spLocks noGrp="1"/>
          </p:cNvSpPr>
          <p:nvPr>
            <p:ph type="sldNum" sz="quarter" idx="12"/>
          </p:nvPr>
        </p:nvSpPr>
        <p:spPr/>
        <p:txBody>
          <a:bodyPr/>
          <a:lstStyle/>
          <a:p>
            <a:pPr>
              <a:defRPr/>
            </a:pPr>
            <a:fld id="{51AFD50C-C44E-4F1F-85DF-875637E86D4A}" type="slidenum">
              <a:rPr lang="sv-SE" smtClean="0"/>
              <a:pPr>
                <a:defRPr/>
              </a:pPr>
              <a:t>7</a:t>
            </a:fld>
            <a:endParaRPr lang="sv-SE"/>
          </a:p>
        </p:txBody>
      </p:sp>
    </p:spTree>
    <p:extLst>
      <p:ext uri="{BB962C8B-B14F-4D97-AF65-F5344CB8AC3E}">
        <p14:creationId xmlns:p14="http://schemas.microsoft.com/office/powerpoint/2010/main" val="347357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dirty="0"/>
              <a:t>200 år av svensk matlagning </a:t>
            </a:r>
            <a:endParaRPr lang="sv-SE" dirty="0"/>
          </a:p>
        </p:txBody>
      </p:sp>
      <p:pic>
        <p:nvPicPr>
          <p:cNvPr id="8" name="Platshållare för innehåll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8094" t="2183" r="13646"/>
          <a:stretch/>
        </p:blipFill>
        <p:spPr>
          <a:xfrm>
            <a:off x="2063553" y="2348880"/>
            <a:ext cx="3873585" cy="2722070"/>
          </a:xfrm>
        </p:spPr>
      </p:pic>
      <p:sp>
        <p:nvSpPr>
          <p:cNvPr id="5" name="Platshållare för datum 4"/>
          <p:cNvSpPr>
            <a:spLocks noGrp="1"/>
          </p:cNvSpPr>
          <p:nvPr>
            <p:ph type="dt" sz="half" idx="10"/>
          </p:nvPr>
        </p:nvSpPr>
        <p:spPr/>
        <p:txBody>
          <a:bodyPr/>
          <a:lstStyle/>
          <a:p>
            <a:pPr>
              <a:defRPr/>
            </a:pPr>
            <a:r>
              <a:rPr lang="en-US"/>
              <a:t>11/10/2021</a:t>
            </a:r>
            <a:endParaRPr lang="sv-SE"/>
          </a:p>
        </p:txBody>
      </p:sp>
      <p:sp>
        <p:nvSpPr>
          <p:cNvPr id="6" name="Platshållare för sidfot 5"/>
          <p:cNvSpPr>
            <a:spLocks noGrp="1"/>
          </p:cNvSpPr>
          <p:nvPr>
            <p:ph type="ftr" sz="quarter" idx="11"/>
          </p:nvPr>
        </p:nvSpPr>
        <p:spPr/>
        <p:txBody>
          <a:bodyPr/>
          <a:lstStyle/>
          <a:p>
            <a:pPr>
              <a:defRPr/>
            </a:pPr>
            <a:r>
              <a:rPr lang="sv-SE"/>
              <a:t>Kristina Tedroff</a:t>
            </a:r>
          </a:p>
        </p:txBody>
      </p:sp>
      <p:pic>
        <p:nvPicPr>
          <p:cNvPr id="19458"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237" r="774" b="6891"/>
          <a:stretch/>
        </p:blipFill>
        <p:spPr bwMode="auto">
          <a:xfrm>
            <a:off x="6168009" y="1700809"/>
            <a:ext cx="3808049" cy="384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tshållare för bildnummer 2"/>
          <p:cNvSpPr>
            <a:spLocks noGrp="1"/>
          </p:cNvSpPr>
          <p:nvPr>
            <p:ph type="sldNum" sz="quarter" idx="12"/>
          </p:nvPr>
        </p:nvSpPr>
        <p:spPr/>
        <p:txBody>
          <a:bodyPr/>
          <a:lstStyle/>
          <a:p>
            <a:pPr>
              <a:defRPr/>
            </a:pPr>
            <a:fld id="{E352E3B2-8E0D-4993-9638-C1B0BD5459B5}" type="slidenum">
              <a:rPr lang="sv-SE" smtClean="0"/>
              <a:pPr>
                <a:defRPr/>
              </a:pPr>
              <a:t>8</a:t>
            </a:fld>
            <a:endParaRPr lang="sv-SE"/>
          </a:p>
        </p:txBody>
      </p:sp>
    </p:spTree>
    <p:extLst>
      <p:ext uri="{BB962C8B-B14F-4D97-AF65-F5344CB8AC3E}">
        <p14:creationId xmlns:p14="http://schemas.microsoft.com/office/powerpoint/2010/main" val="174653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dirty="0"/>
              <a:t>Smärtprevalens</a:t>
            </a:r>
            <a:endParaRPr lang="en-US" dirty="0"/>
          </a:p>
        </p:txBody>
      </p:sp>
      <p:sp>
        <p:nvSpPr>
          <p:cNvPr id="3" name="Platshållare för innehåll 2"/>
          <p:cNvSpPr>
            <a:spLocks noGrp="1"/>
          </p:cNvSpPr>
          <p:nvPr>
            <p:ph idx="1"/>
          </p:nvPr>
        </p:nvSpPr>
        <p:spPr/>
        <p:txBody>
          <a:bodyPr/>
          <a:lstStyle/>
          <a:p>
            <a:pPr marL="0" indent="0">
              <a:buNone/>
            </a:pPr>
            <a:r>
              <a:rPr lang="sv-SE" dirty="0"/>
              <a:t>Variation mellan studier</a:t>
            </a:r>
          </a:p>
          <a:p>
            <a:pPr lvl="1" eaLnBrk="1" hangingPunct="1">
              <a:defRPr/>
            </a:pPr>
            <a:r>
              <a:rPr lang="sv-SE" sz="1600" dirty="0"/>
              <a:t>Heterogena mätmetoder, </a:t>
            </a:r>
          </a:p>
          <a:p>
            <a:pPr lvl="1" eaLnBrk="1" hangingPunct="1">
              <a:defRPr/>
            </a:pPr>
            <a:r>
              <a:rPr lang="sv-SE" sz="1600" dirty="0"/>
              <a:t>icke standardiserade frågor, </a:t>
            </a:r>
          </a:p>
          <a:p>
            <a:pPr lvl="1" eaLnBrk="1" hangingPunct="1">
              <a:defRPr/>
            </a:pPr>
            <a:r>
              <a:rPr lang="sv-SE" sz="1600" dirty="0"/>
              <a:t>olika långa smärtskattningsperioder, </a:t>
            </a:r>
          </a:p>
          <a:p>
            <a:pPr lvl="1" eaLnBrk="1" hangingPunct="1">
              <a:defRPr/>
            </a:pPr>
            <a:r>
              <a:rPr lang="sv-SE" sz="1600" dirty="0"/>
              <a:t>uppgiftslämnare ( individ, förälder, annan vårdare, vårdpersonal )</a:t>
            </a:r>
          </a:p>
          <a:p>
            <a:pPr lvl="1" eaLnBrk="1" hangingPunct="1">
              <a:defRPr/>
            </a:pPr>
            <a:r>
              <a:rPr lang="sv-SE" sz="1600" dirty="0"/>
              <a:t>Grupp som studerats ( mottagning, register, enkäter, täckningsgrad)</a:t>
            </a:r>
            <a:endParaRPr lang="en-US" dirty="0"/>
          </a:p>
        </p:txBody>
      </p:sp>
      <p:sp>
        <p:nvSpPr>
          <p:cNvPr id="4" name="Platshållare för datum 3"/>
          <p:cNvSpPr>
            <a:spLocks noGrp="1"/>
          </p:cNvSpPr>
          <p:nvPr>
            <p:ph type="dt" sz="half" idx="10"/>
          </p:nvPr>
        </p:nvSpPr>
        <p:spPr/>
        <p:txBody>
          <a:bodyPr/>
          <a:lstStyle/>
          <a:p>
            <a:pPr>
              <a:defRPr/>
            </a:pPr>
            <a:r>
              <a:rPr lang="en-US"/>
              <a:t>11/10/2021</a:t>
            </a:r>
            <a:endParaRPr lang="sv-SE"/>
          </a:p>
        </p:txBody>
      </p:sp>
      <p:sp>
        <p:nvSpPr>
          <p:cNvPr id="5" name="Platshållare för sidfot 4"/>
          <p:cNvSpPr>
            <a:spLocks noGrp="1"/>
          </p:cNvSpPr>
          <p:nvPr>
            <p:ph type="ftr" sz="quarter" idx="11"/>
          </p:nvPr>
        </p:nvSpPr>
        <p:spPr/>
        <p:txBody>
          <a:bodyPr/>
          <a:lstStyle/>
          <a:p>
            <a:pPr>
              <a:defRPr/>
            </a:pPr>
            <a:r>
              <a:rPr lang="sv-SE"/>
              <a:t>Kristina Tedroff</a:t>
            </a:r>
          </a:p>
        </p:txBody>
      </p:sp>
      <p:sp>
        <p:nvSpPr>
          <p:cNvPr id="6" name="Platshållare för bildnummer 5"/>
          <p:cNvSpPr>
            <a:spLocks noGrp="1"/>
          </p:cNvSpPr>
          <p:nvPr>
            <p:ph type="sldNum" sz="quarter" idx="12"/>
          </p:nvPr>
        </p:nvSpPr>
        <p:spPr/>
        <p:txBody>
          <a:bodyPr/>
          <a:lstStyle/>
          <a:p>
            <a:pPr>
              <a:defRPr/>
            </a:pPr>
            <a:fld id="{4AE14FD1-76BE-4399-86E7-3AED98FC1DA2}" type="slidenum">
              <a:rPr lang="sv-SE" smtClean="0"/>
              <a:pPr>
                <a:defRPr/>
              </a:pPr>
              <a:t>9</a:t>
            </a:fld>
            <a:endParaRPr lang="sv-SE"/>
          </a:p>
        </p:txBody>
      </p:sp>
    </p:spTree>
    <p:extLst>
      <p:ext uri="{BB962C8B-B14F-4D97-AF65-F5344CB8AC3E}">
        <p14:creationId xmlns:p14="http://schemas.microsoft.com/office/powerpoint/2010/main" val="558947115"/>
      </p:ext>
    </p:extLst>
  </p:cSld>
  <p:clrMapOvr>
    <a:masterClrMapping/>
  </p:clrMapOvr>
</p:sld>
</file>

<file path=ppt/theme/theme1.xml><?xml version="1.0" encoding="utf-8"?>
<a:theme xmlns:a="http://schemas.openxmlformats.org/drawingml/2006/main" name="KI mall">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charset="0"/>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 mall</Template>
  <TotalTime>7350</TotalTime>
  <Words>2666</Words>
  <Application>Microsoft Office PowerPoint</Application>
  <PresentationFormat>Bredbild</PresentationFormat>
  <Paragraphs>346</Paragraphs>
  <Slides>34</Slides>
  <Notes>18</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34</vt:i4>
      </vt:variant>
    </vt:vector>
  </HeadingPairs>
  <TitlesOfParts>
    <vt:vector size="39" baseType="lpstr">
      <vt:lpstr>Arial</vt:lpstr>
      <vt:lpstr>Times</vt:lpstr>
      <vt:lpstr>Wingdings</vt:lpstr>
      <vt:lpstr>KI mall</vt:lpstr>
      <vt:lpstr>Dokument</vt:lpstr>
      <vt:lpstr>Smärta och smärtbehandling hos vuxna med CP </vt:lpstr>
      <vt:lpstr>Smärta</vt:lpstr>
      <vt:lpstr>PowerPoint-presentation</vt:lpstr>
      <vt:lpstr>Smärtskattningsformulär  intensitet och interferens</vt:lpstr>
      <vt:lpstr>Hur kan NRS värden tolkas?</vt:lpstr>
      <vt:lpstr>Smärta vid CP</vt:lpstr>
      <vt:lpstr>200 år </vt:lpstr>
      <vt:lpstr>200 år av svensk matlagning </vt:lpstr>
      <vt:lpstr>Smärtprevalens</vt:lpstr>
      <vt:lpstr>PowerPoint-presentation</vt:lpstr>
      <vt:lpstr>PowerPoint-presentation</vt:lpstr>
      <vt:lpstr>PowerPoint-presentation</vt:lpstr>
      <vt:lpstr>PowerPoint-presentation</vt:lpstr>
      <vt:lpstr>Smärtetiologi och lokalisation</vt:lpstr>
      <vt:lpstr>PowerPoint-presentation</vt:lpstr>
      <vt:lpstr> </vt:lpstr>
      <vt:lpstr>Smärtpåverkan</vt:lpstr>
      <vt:lpstr>PowerPoint-presentation</vt:lpstr>
      <vt:lpstr>Litteratursökning</vt:lpstr>
      <vt:lpstr>PowerPoint-presentation</vt:lpstr>
      <vt:lpstr>BATCP-studien</vt:lpstr>
      <vt:lpstr>BATCP-studien</vt:lpstr>
      <vt:lpstr>Methods</vt:lpstr>
      <vt:lpstr> Inklusion</vt:lpstr>
      <vt:lpstr> Interrimsanalys</vt:lpstr>
      <vt:lpstr>Results at primary endpoint (six weeks)</vt:lpstr>
      <vt:lpstr>Exploratory analysis</vt:lpstr>
      <vt:lpstr>NRS</vt:lpstr>
      <vt:lpstr>BPI interferens</vt:lpstr>
      <vt:lpstr>Conclusions</vt:lpstr>
      <vt:lpstr> Icke farmakologisk behandling vid smärta o CP</vt:lpstr>
      <vt:lpstr>Träning som smärtlindring?</vt:lpstr>
      <vt:lpstr>Särskilt forskningsfokus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botulinum toxin in treatment of Cerebral Palsy</dc:title>
  <dc:creator>Kristina</dc:creator>
  <cp:lastModifiedBy>Kristina Tedroff</cp:lastModifiedBy>
  <cp:revision>613</cp:revision>
  <cp:lastPrinted>2005-09-23T14:22:03Z</cp:lastPrinted>
  <dcterms:created xsi:type="dcterms:W3CDTF">2009-09-09T20:38:58Z</dcterms:created>
  <dcterms:modified xsi:type="dcterms:W3CDTF">2022-03-17T14:28:00Z</dcterms:modified>
</cp:coreProperties>
</file>