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327" r:id="rId2"/>
    <p:sldId id="328" r:id="rId3"/>
    <p:sldId id="338" r:id="rId4"/>
    <p:sldId id="334" r:id="rId5"/>
    <p:sldId id="335" r:id="rId6"/>
    <p:sldId id="336" r:id="rId7"/>
    <p:sldId id="337" r:id="rId8"/>
    <p:sldId id="339" r:id="rId9"/>
    <p:sldId id="256" r:id="rId10"/>
    <p:sldId id="262" r:id="rId11"/>
    <p:sldId id="257" r:id="rId12"/>
    <p:sldId id="266" r:id="rId13"/>
    <p:sldId id="261" r:id="rId14"/>
    <p:sldId id="260" r:id="rId15"/>
    <p:sldId id="329" r:id="rId16"/>
    <p:sldId id="345" r:id="rId17"/>
    <p:sldId id="330" r:id="rId18"/>
    <p:sldId id="340" r:id="rId19"/>
    <p:sldId id="332" r:id="rId20"/>
    <p:sldId id="344" r:id="rId21"/>
    <p:sldId id="331" r:id="rId22"/>
    <p:sldId id="343" r:id="rId23"/>
    <p:sldId id="342" r:id="rId24"/>
    <p:sldId id="341" r:id="rId25"/>
    <p:sldId id="346" r:id="rId26"/>
    <p:sldId id="259" r:id="rId27"/>
    <p:sldId id="326"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n Fuglesang" initials="MF" lastIdx="2" clrIdx="0">
    <p:extLst>
      <p:ext uri="{19B8F6BF-5375-455C-9EA6-DF929625EA0E}">
        <p15:presenceInfo xmlns:p15="http://schemas.microsoft.com/office/powerpoint/2012/main" userId="a160f493caf4ff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020" autoAdjust="0"/>
  </p:normalViewPr>
  <p:slideViewPr>
    <p:cSldViewPr snapToGrid="0">
      <p:cViewPr varScale="1">
        <p:scale>
          <a:sx n="73" d="100"/>
          <a:sy n="73"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19E9D-3BD0-47B4-B2CC-F7648898A8ED}" type="datetimeFigureOut">
              <a:rPr lang="nb-NO" smtClean="0"/>
              <a:t>18.10.2019</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246B-1730-4C4A-A8BC-495FD668A851}" type="slidenum">
              <a:rPr lang="nb-NO" smtClean="0"/>
              <a:t>‹#›</a:t>
            </a:fld>
            <a:endParaRPr lang="nb-NO"/>
          </a:p>
        </p:txBody>
      </p:sp>
    </p:spTree>
    <p:extLst>
      <p:ext uri="{BB962C8B-B14F-4D97-AF65-F5344CB8AC3E}">
        <p14:creationId xmlns:p14="http://schemas.microsoft.com/office/powerpoint/2010/main" val="303367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C2D246B-1730-4C4A-A8BC-495FD668A851}" type="slidenum">
              <a:rPr lang="nb-NO" smtClean="0"/>
              <a:t>11</a:t>
            </a:fld>
            <a:endParaRPr lang="nb-NO"/>
          </a:p>
        </p:txBody>
      </p:sp>
    </p:spTree>
    <p:extLst>
      <p:ext uri="{BB962C8B-B14F-4D97-AF65-F5344CB8AC3E}">
        <p14:creationId xmlns:p14="http://schemas.microsoft.com/office/powerpoint/2010/main" val="133211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C2D246B-1730-4C4A-A8BC-495FD668A851}" type="slidenum">
              <a:rPr lang="nb-NO" smtClean="0"/>
              <a:t>14</a:t>
            </a:fld>
            <a:endParaRPr lang="nb-NO"/>
          </a:p>
        </p:txBody>
      </p:sp>
    </p:spTree>
    <p:extLst>
      <p:ext uri="{BB962C8B-B14F-4D97-AF65-F5344CB8AC3E}">
        <p14:creationId xmlns:p14="http://schemas.microsoft.com/office/powerpoint/2010/main" val="269073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C2D246B-1730-4C4A-A8BC-495FD668A851}" type="slidenum">
              <a:rPr lang="nb-NO" smtClean="0"/>
              <a:t>18</a:t>
            </a:fld>
            <a:endParaRPr lang="nb-NO"/>
          </a:p>
        </p:txBody>
      </p:sp>
    </p:spTree>
    <p:extLst>
      <p:ext uri="{BB962C8B-B14F-4D97-AF65-F5344CB8AC3E}">
        <p14:creationId xmlns:p14="http://schemas.microsoft.com/office/powerpoint/2010/main" val="245013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DA41-83F2-4D26-AA45-4AAD21E3C3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925BB9FE-BD25-41E4-8B88-CDBEB8B69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35253774-1449-4B83-8E85-FA9A1006B626}"/>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5" name="Footer Placeholder 4">
            <a:extLst>
              <a:ext uri="{FF2B5EF4-FFF2-40B4-BE49-F238E27FC236}">
                <a16:creationId xmlns:a16="http://schemas.microsoft.com/office/drawing/2014/main" id="{8D2AC2AC-FF63-402F-9CC4-642BB25D893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6818A4F-0701-4F2D-9F85-9580C9FB172A}"/>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137840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CE4B-9980-4DE4-9AC3-074404A163E5}"/>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13D5797A-3933-451C-8117-CC4324B8CF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D4131F8-9A47-4C75-8659-DD09036A46E3}"/>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5" name="Footer Placeholder 4">
            <a:extLst>
              <a:ext uri="{FF2B5EF4-FFF2-40B4-BE49-F238E27FC236}">
                <a16:creationId xmlns:a16="http://schemas.microsoft.com/office/drawing/2014/main" id="{7CED835E-0351-4959-A35D-F1BD1AD30E7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6D3A15F-4BC3-43DF-A314-131E0C6B452F}"/>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111163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55C9A-3328-4797-9C9F-6ED056A1E4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CA9243A3-283E-4C70-9E13-4FD70C1FCF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EA1E241-350E-4079-AEEA-B709C293C28F}"/>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5" name="Footer Placeholder 4">
            <a:extLst>
              <a:ext uri="{FF2B5EF4-FFF2-40B4-BE49-F238E27FC236}">
                <a16:creationId xmlns:a16="http://schemas.microsoft.com/office/drawing/2014/main" id="{F20F3D68-A636-44CF-9E66-EF927EBFC5A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432D61B-AB52-429E-A6A0-7AA92DFC7EB3}"/>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3290270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6339-915B-4059-B891-0736C1F98FD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3DEF8ACE-8A83-4EA4-AB07-09312CB64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4236AA1D-77D9-4007-B0A8-9790055413DE}"/>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5" name="Footer Placeholder 4">
            <a:extLst>
              <a:ext uri="{FF2B5EF4-FFF2-40B4-BE49-F238E27FC236}">
                <a16:creationId xmlns:a16="http://schemas.microsoft.com/office/drawing/2014/main" id="{4AD5E6E6-495F-406B-9959-11C4BC8C30E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E466DA9-32C4-4710-9BC2-0F1377E27AB2}"/>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127759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B9DD-DFD0-4838-8DCE-D814ED49B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108FFD1C-A484-45B2-9B40-77C1023D40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B425E6-8F11-42E9-A435-38CEB279E8AF}"/>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5" name="Footer Placeholder 4">
            <a:extLst>
              <a:ext uri="{FF2B5EF4-FFF2-40B4-BE49-F238E27FC236}">
                <a16:creationId xmlns:a16="http://schemas.microsoft.com/office/drawing/2014/main" id="{58EC28D6-9EA7-4EE9-A326-9D2FF386A8A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B536B37-6167-4E59-A626-15FB9E37D5DC}"/>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248102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3794-46EA-4BCE-B0DE-6C41095014E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3ACB6D96-283E-49B1-987C-B5C18E199F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9DCF80B9-C9F5-4680-96A4-D696E13384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A2BEC030-8476-4D9D-A45F-79BD487D6B95}"/>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6" name="Footer Placeholder 5">
            <a:extLst>
              <a:ext uri="{FF2B5EF4-FFF2-40B4-BE49-F238E27FC236}">
                <a16:creationId xmlns:a16="http://schemas.microsoft.com/office/drawing/2014/main" id="{FA1D6B7B-4FF8-4698-8616-C136523A73C8}"/>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44178AC-A126-41B8-800D-3DF30F75ABB6}"/>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5762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FFE-D7FE-43B7-A1B8-BA23B588B26B}"/>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11158C2C-30FC-41AD-97D0-2DD018F9C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55C0AD-7E41-4620-B6C5-919C1EA24F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BD58F516-12B0-4206-BCCD-782CFB037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31B290-1B63-44C7-9A29-10676D0CF0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BA50FD5F-1710-49E3-B187-186E818D24B6}"/>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8" name="Footer Placeholder 7">
            <a:extLst>
              <a:ext uri="{FF2B5EF4-FFF2-40B4-BE49-F238E27FC236}">
                <a16:creationId xmlns:a16="http://schemas.microsoft.com/office/drawing/2014/main" id="{2EBE8598-15D1-4C64-9997-446AAD1E2FA5}"/>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686124F2-B96D-4A39-BF47-9907B73EA738}"/>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2055384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0B02-77F5-47E4-A71E-A2662BECCC05}"/>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6081FFD4-A91F-4BC0-9049-9F866ED888BA}"/>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4" name="Footer Placeholder 3">
            <a:extLst>
              <a:ext uri="{FF2B5EF4-FFF2-40B4-BE49-F238E27FC236}">
                <a16:creationId xmlns:a16="http://schemas.microsoft.com/office/drawing/2014/main" id="{C32873F4-9BB2-4D0C-A00E-8DCAFB364212}"/>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005AFD39-E3E7-45DE-9962-9E4170B8F483}"/>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224808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1BE5E-90F6-4B0B-A978-8C0AA85F451C}"/>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3" name="Footer Placeholder 2">
            <a:extLst>
              <a:ext uri="{FF2B5EF4-FFF2-40B4-BE49-F238E27FC236}">
                <a16:creationId xmlns:a16="http://schemas.microsoft.com/office/drawing/2014/main" id="{E6216849-F679-49A4-B61A-02E89C52A2C1}"/>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B3B88EB3-9684-4F21-84C1-F326721F8DC3}"/>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207441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99EE-54BE-456E-9E4A-C6177E6D5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87F3BE8C-F111-43C6-A38A-382A6AC7B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05068B3D-F00E-44CC-8906-C54029999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187A9E-AE7C-45D1-BB77-36DE00007960}"/>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6" name="Footer Placeholder 5">
            <a:extLst>
              <a:ext uri="{FF2B5EF4-FFF2-40B4-BE49-F238E27FC236}">
                <a16:creationId xmlns:a16="http://schemas.microsoft.com/office/drawing/2014/main" id="{B3856BAB-C66C-43BC-A438-D89D2A47DEC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B0902447-BFC9-424D-B47E-BB44F0D5F775}"/>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91837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259F-7E2F-4D4E-8B71-81CF5523F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06BD3E02-9348-450C-8B5F-BA86C403F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C36953C8-739A-4C07-A9EB-300562FFC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E003F-C62E-471F-9904-55779A4A2A67}"/>
              </a:ext>
            </a:extLst>
          </p:cNvPr>
          <p:cNvSpPr>
            <a:spLocks noGrp="1"/>
          </p:cNvSpPr>
          <p:nvPr>
            <p:ph type="dt" sz="half" idx="10"/>
          </p:nvPr>
        </p:nvSpPr>
        <p:spPr/>
        <p:txBody>
          <a:bodyPr/>
          <a:lstStyle/>
          <a:p>
            <a:fld id="{9D04C5CC-17C7-4237-9FB8-314C10F7BC61}" type="datetimeFigureOut">
              <a:rPr lang="nb-NO" smtClean="0"/>
              <a:t>18.10.2019</a:t>
            </a:fld>
            <a:endParaRPr lang="nb-NO"/>
          </a:p>
        </p:txBody>
      </p:sp>
      <p:sp>
        <p:nvSpPr>
          <p:cNvPr id="6" name="Footer Placeholder 5">
            <a:extLst>
              <a:ext uri="{FF2B5EF4-FFF2-40B4-BE49-F238E27FC236}">
                <a16:creationId xmlns:a16="http://schemas.microsoft.com/office/drawing/2014/main" id="{B46E0500-3C2B-4951-879E-6C054A9309B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822A5C18-B229-47F7-9FA6-CBA1C5084F6C}"/>
              </a:ext>
            </a:extLst>
          </p:cNvPr>
          <p:cNvSpPr>
            <a:spLocks noGrp="1"/>
          </p:cNvSpPr>
          <p:nvPr>
            <p:ph type="sldNum" sz="quarter" idx="12"/>
          </p:nvPr>
        </p:nvSpPr>
        <p:spPr/>
        <p:txBody>
          <a:bodyPr/>
          <a:lstStyle/>
          <a:p>
            <a:fld id="{76458F30-FACE-45CD-8245-99348DA325DB}" type="slidenum">
              <a:rPr lang="nb-NO" smtClean="0"/>
              <a:t>‹#›</a:t>
            </a:fld>
            <a:endParaRPr lang="nb-NO"/>
          </a:p>
        </p:txBody>
      </p:sp>
    </p:spTree>
    <p:extLst>
      <p:ext uri="{BB962C8B-B14F-4D97-AF65-F5344CB8AC3E}">
        <p14:creationId xmlns:p14="http://schemas.microsoft.com/office/powerpoint/2010/main" val="130945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A425C-C158-48A8-A6A1-07EFB69A6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6DB4AE31-E6D8-407F-A6AA-9F675FB2D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8C034AE-E05B-47FA-BE77-B3EA4549F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4C5CC-17C7-4237-9FB8-314C10F7BC61}" type="datetimeFigureOut">
              <a:rPr lang="nb-NO" smtClean="0"/>
              <a:t>18.10.2019</a:t>
            </a:fld>
            <a:endParaRPr lang="nb-NO"/>
          </a:p>
        </p:txBody>
      </p:sp>
      <p:sp>
        <p:nvSpPr>
          <p:cNvPr id="5" name="Footer Placeholder 4">
            <a:extLst>
              <a:ext uri="{FF2B5EF4-FFF2-40B4-BE49-F238E27FC236}">
                <a16:creationId xmlns:a16="http://schemas.microsoft.com/office/drawing/2014/main" id="{1696E8EB-1888-438B-A393-43EE321206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F618A274-2DC7-4D2A-AE5C-7B0AC9F67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58F30-FACE-45CD-8245-99348DA325DB}" type="slidenum">
              <a:rPr lang="nb-NO" smtClean="0"/>
              <a:t>‹#›</a:t>
            </a:fld>
            <a:endParaRPr lang="nb-NO"/>
          </a:p>
        </p:txBody>
      </p:sp>
    </p:spTree>
    <p:extLst>
      <p:ext uri="{BB962C8B-B14F-4D97-AF65-F5344CB8AC3E}">
        <p14:creationId xmlns:p14="http://schemas.microsoft.com/office/powerpoint/2010/main" val="4033087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en@ungefunksjonshemmede.no"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ren@ungefunksjonshemmede.n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97ED97-E8B4-4623-9FAC-48D6EA507E4E}"/>
              </a:ext>
            </a:extLst>
          </p:cNvPr>
          <p:cNvSpPr>
            <a:spLocks noGrp="1"/>
          </p:cNvSpPr>
          <p:nvPr>
            <p:ph type="title"/>
          </p:nvPr>
        </p:nvSpPr>
        <p:spPr>
          <a:xfrm>
            <a:off x="6096000" y="876228"/>
            <a:ext cx="5708059" cy="2889114"/>
          </a:xfrm>
        </p:spPr>
        <p:txBody>
          <a:bodyPr vert="horz" lIns="91440" tIns="45720" rIns="91440" bIns="45720" rtlCol="0" anchor="b">
            <a:normAutofit/>
          </a:bodyPr>
          <a:lstStyle/>
          <a:p>
            <a:r>
              <a:rPr lang="en-US" sz="6000" kern="1200" dirty="0">
                <a:solidFill>
                  <a:schemeClr val="bg1"/>
                </a:solidFill>
                <a:latin typeface="+mj-lt"/>
                <a:ea typeface="+mj-ea"/>
                <a:cs typeface="+mj-cs"/>
              </a:rPr>
              <a:t>HVA ER HATPRAT?</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1.png" descr="image1.png">
            <a:extLst>
              <a:ext uri="{FF2B5EF4-FFF2-40B4-BE49-F238E27FC236}">
                <a16:creationId xmlns:a16="http://schemas.microsoft.com/office/drawing/2014/main" id="{1E8F4017-2F82-4128-9EAE-CFD08DD98D86}"/>
              </a:ext>
            </a:extLst>
          </p:cNvPr>
          <p:cNvPicPr>
            <a:picLocks noGrp="1" noChangeAspect="1"/>
          </p:cNvPicPr>
          <p:nvPr>
            <p:ph idx="1"/>
          </p:nvPr>
        </p:nvPicPr>
        <p:blipFill>
          <a:blip r:embed="rId2"/>
          <a:stretch>
            <a:fillRect/>
          </a:stretch>
        </p:blipFill>
        <p:spPr>
          <a:xfrm>
            <a:off x="387941" y="2063958"/>
            <a:ext cx="4047843" cy="1701384"/>
          </a:xfrm>
          <a:prstGeom prst="rect">
            <a:avLst/>
          </a:prstGeom>
        </p:spPr>
      </p:pic>
      <p:sp>
        <p:nvSpPr>
          <p:cNvPr id="6" name="TextBox 5">
            <a:extLst>
              <a:ext uri="{FF2B5EF4-FFF2-40B4-BE49-F238E27FC236}">
                <a16:creationId xmlns:a16="http://schemas.microsoft.com/office/drawing/2014/main" id="{74ACDADC-919E-42C7-B6BB-59419E6753DA}"/>
              </a:ext>
            </a:extLst>
          </p:cNvPr>
          <p:cNvSpPr txBox="1"/>
          <p:nvPr/>
        </p:nvSpPr>
        <p:spPr>
          <a:xfrm>
            <a:off x="6096000" y="3952875"/>
            <a:ext cx="5734050" cy="1292662"/>
          </a:xfrm>
          <a:prstGeom prst="rect">
            <a:avLst/>
          </a:prstGeom>
          <a:noFill/>
        </p:spPr>
        <p:txBody>
          <a:bodyPr wrap="square" rtlCol="0">
            <a:spAutoFit/>
          </a:bodyPr>
          <a:lstStyle/>
          <a:p>
            <a:pPr algn="ctr"/>
            <a:r>
              <a:rPr lang="nb-NO" sz="2000" dirty="0">
                <a:solidFill>
                  <a:schemeClr val="bg1"/>
                </a:solidFill>
              </a:rPr>
              <a:t>Maren Hagen Fuglesang</a:t>
            </a:r>
          </a:p>
          <a:p>
            <a:pPr algn="ctr"/>
            <a:r>
              <a:rPr lang="nb-NO" sz="2000" dirty="0">
                <a:solidFill>
                  <a:schemeClr val="bg1"/>
                </a:solidFill>
              </a:rPr>
              <a:t>Prosjektleder</a:t>
            </a:r>
          </a:p>
          <a:p>
            <a:pPr algn="ctr"/>
            <a:r>
              <a:rPr lang="nb-NO" sz="2000" dirty="0">
                <a:hlinkClick r:id="rId3"/>
              </a:rPr>
              <a:t>maren@ungefunksjonshemmede.no</a:t>
            </a:r>
            <a:endParaRPr lang="nb-NO" sz="2000" dirty="0"/>
          </a:p>
          <a:p>
            <a:endParaRPr lang="nb-NO" dirty="0"/>
          </a:p>
        </p:txBody>
      </p:sp>
    </p:spTree>
    <p:extLst>
      <p:ext uri="{BB962C8B-B14F-4D97-AF65-F5344CB8AC3E}">
        <p14:creationId xmlns:p14="http://schemas.microsoft.com/office/powerpoint/2010/main" val="402824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3688-B1F6-427E-B6F2-089C6DDC1A88}"/>
              </a:ext>
            </a:extLst>
          </p:cNvPr>
          <p:cNvSpPr>
            <a:spLocks noGrp="1"/>
          </p:cNvSpPr>
          <p:nvPr>
            <p:ph type="title"/>
          </p:nvPr>
        </p:nvSpPr>
        <p:spPr/>
        <p:txBody>
          <a:bodyPr/>
          <a:lstStyle/>
          <a:p>
            <a:r>
              <a:rPr lang="nb-NO" dirty="0"/>
              <a:t>Om Unge funksjonshemmede </a:t>
            </a:r>
          </a:p>
        </p:txBody>
      </p:sp>
      <p:sp>
        <p:nvSpPr>
          <p:cNvPr id="3" name="Content Placeholder 2">
            <a:extLst>
              <a:ext uri="{FF2B5EF4-FFF2-40B4-BE49-F238E27FC236}">
                <a16:creationId xmlns:a16="http://schemas.microsoft.com/office/drawing/2014/main" id="{E6CB74D7-D272-4D6D-A0C2-433AE8C3D8FF}"/>
              </a:ext>
            </a:extLst>
          </p:cNvPr>
          <p:cNvSpPr>
            <a:spLocks noGrp="1"/>
          </p:cNvSpPr>
          <p:nvPr>
            <p:ph idx="1"/>
          </p:nvPr>
        </p:nvSpPr>
        <p:spPr>
          <a:xfrm>
            <a:off x="4351338" y="1825625"/>
            <a:ext cx="7288212" cy="4351338"/>
          </a:xfrm>
        </p:spPr>
        <p:txBody>
          <a:bodyPr>
            <a:normAutofit/>
          </a:bodyPr>
          <a:lstStyle/>
          <a:p>
            <a:r>
              <a:rPr lang="nb-NO" dirty="0"/>
              <a:t>37 medlemsorganisasjoner </a:t>
            </a:r>
          </a:p>
          <a:p>
            <a:pPr marL="0" indent="0">
              <a:buNone/>
            </a:pPr>
            <a:endParaRPr lang="nb-NO" dirty="0"/>
          </a:p>
          <a:p>
            <a:r>
              <a:rPr lang="nb-NO" dirty="0"/>
              <a:t>over 25 000 unge med funksjonshemminger og/eller kroniske sykdommer</a:t>
            </a:r>
          </a:p>
          <a:p>
            <a:pPr marL="0" indent="0">
              <a:buNone/>
            </a:pPr>
            <a:endParaRPr lang="nb-NO" dirty="0"/>
          </a:p>
          <a:p>
            <a:r>
              <a:rPr lang="nb-NO" dirty="0"/>
              <a:t>Representerer mange ulike behov og utfordringer</a:t>
            </a:r>
          </a:p>
          <a:p>
            <a:pPr marL="0" indent="0">
              <a:buNone/>
            </a:pPr>
            <a:endParaRPr lang="nb-NO" dirty="0"/>
          </a:p>
          <a:p>
            <a:r>
              <a:rPr lang="nb-NO" dirty="0"/>
              <a:t> Jobber med likestilling og diskriminering</a:t>
            </a:r>
          </a:p>
        </p:txBody>
      </p:sp>
      <p:pic>
        <p:nvPicPr>
          <p:cNvPr id="5" name="image1.png" descr="image1.png">
            <a:extLst>
              <a:ext uri="{FF2B5EF4-FFF2-40B4-BE49-F238E27FC236}">
                <a16:creationId xmlns:a16="http://schemas.microsoft.com/office/drawing/2014/main" id="{F9BB89B8-74BC-4EEA-AA8B-897ED2D22867}"/>
              </a:ext>
            </a:extLst>
          </p:cNvPr>
          <p:cNvPicPr>
            <a:picLocks noChangeAspect="1"/>
          </p:cNvPicPr>
          <p:nvPr/>
        </p:nvPicPr>
        <p:blipFill>
          <a:blip r:embed="rId2"/>
          <a:stretch>
            <a:fillRect/>
          </a:stretch>
        </p:blipFill>
        <p:spPr>
          <a:xfrm>
            <a:off x="9292335" y="346796"/>
            <a:ext cx="2899665" cy="1218784"/>
          </a:xfrm>
          <a:prstGeom prst="rect">
            <a:avLst/>
          </a:prstGeom>
        </p:spPr>
      </p:pic>
      <p:pic>
        <p:nvPicPr>
          <p:cNvPr id="6" name="Picture 5" descr="A close up of a map&#10;&#10;Description automatically generated">
            <a:extLst>
              <a:ext uri="{FF2B5EF4-FFF2-40B4-BE49-F238E27FC236}">
                <a16:creationId xmlns:a16="http://schemas.microsoft.com/office/drawing/2014/main" id="{B0723198-8710-4433-87CD-E49B555C6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5625"/>
            <a:ext cx="4351338" cy="4351338"/>
          </a:xfrm>
          <a:prstGeom prst="rect">
            <a:avLst/>
          </a:prstGeom>
        </p:spPr>
      </p:pic>
    </p:spTree>
    <p:extLst>
      <p:ext uri="{BB962C8B-B14F-4D97-AF65-F5344CB8AC3E}">
        <p14:creationId xmlns:p14="http://schemas.microsoft.com/office/powerpoint/2010/main" val="427101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3688-B1F6-427E-B6F2-089C6DDC1A88}"/>
              </a:ext>
            </a:extLst>
          </p:cNvPr>
          <p:cNvSpPr>
            <a:spLocks noGrp="1"/>
          </p:cNvSpPr>
          <p:nvPr>
            <p:ph type="title"/>
          </p:nvPr>
        </p:nvSpPr>
        <p:spPr/>
        <p:txBody>
          <a:bodyPr/>
          <a:lstStyle/>
          <a:p>
            <a:r>
              <a:rPr lang="nb-NO" dirty="0"/>
              <a:t>Bakgrunn for prosjektet</a:t>
            </a:r>
          </a:p>
        </p:txBody>
      </p:sp>
      <p:sp>
        <p:nvSpPr>
          <p:cNvPr id="3" name="Content Placeholder 2">
            <a:extLst>
              <a:ext uri="{FF2B5EF4-FFF2-40B4-BE49-F238E27FC236}">
                <a16:creationId xmlns:a16="http://schemas.microsoft.com/office/drawing/2014/main" id="{E6CB74D7-D272-4D6D-A0C2-433AE8C3D8FF}"/>
              </a:ext>
            </a:extLst>
          </p:cNvPr>
          <p:cNvSpPr>
            <a:spLocks noGrp="1"/>
          </p:cNvSpPr>
          <p:nvPr>
            <p:ph idx="1"/>
          </p:nvPr>
        </p:nvSpPr>
        <p:spPr>
          <a:xfrm>
            <a:off x="838200" y="1825625"/>
            <a:ext cx="8978462" cy="4351338"/>
          </a:xfrm>
        </p:spPr>
        <p:txBody>
          <a:bodyPr>
            <a:normAutofit fontScale="92500" lnSpcReduction="20000"/>
          </a:bodyPr>
          <a:lstStyle/>
          <a:p>
            <a:r>
              <a:rPr lang="nb-NO" dirty="0"/>
              <a:t>Fokuset på mobbing i skolen har økt de siste årene men vi ser at mobbing av unge med funksjonsnedsettelser i liten grad er en del av denne samtalen</a:t>
            </a:r>
          </a:p>
          <a:p>
            <a:pPr marL="0" indent="0">
              <a:buNone/>
            </a:pPr>
            <a:endParaRPr lang="nb-NO" dirty="0"/>
          </a:p>
          <a:p>
            <a:r>
              <a:rPr lang="nb-NO" dirty="0"/>
              <a:t>Det er lite kunnskap og forskning på hatytringer og mobbing mot personer med funksjonsnedsettelser og kronisk sykdom </a:t>
            </a:r>
          </a:p>
          <a:p>
            <a:pPr marL="0" indent="0">
              <a:buNone/>
            </a:pPr>
            <a:endParaRPr lang="nb-NO" dirty="0"/>
          </a:p>
          <a:p>
            <a:r>
              <a:rPr lang="nb-NO" dirty="0"/>
              <a:t>Skolen er en viktig arena for sosial tilhørighet og utvikling av ferdigheter og holdninger </a:t>
            </a:r>
          </a:p>
          <a:p>
            <a:pPr marL="0" indent="0">
              <a:buNone/>
            </a:pPr>
            <a:endParaRPr lang="nb-NO" dirty="0"/>
          </a:p>
          <a:p>
            <a:r>
              <a:rPr lang="nb-NO" dirty="0"/>
              <a:t>Det å bli utsatt for mobbing og hatprat i ung alder kan få alvorlige konsekvenser</a:t>
            </a:r>
          </a:p>
          <a:p>
            <a:pPr marL="0" indent="0">
              <a:buNone/>
            </a:pPr>
            <a:endParaRPr lang="nb-NO" dirty="0"/>
          </a:p>
          <a:p>
            <a:pPr marL="0" indent="0">
              <a:buNone/>
            </a:pPr>
            <a:endParaRPr lang="nb-NO" dirty="0"/>
          </a:p>
        </p:txBody>
      </p:sp>
      <p:pic>
        <p:nvPicPr>
          <p:cNvPr id="5" name="image1.png" descr="image1.png">
            <a:extLst>
              <a:ext uri="{FF2B5EF4-FFF2-40B4-BE49-F238E27FC236}">
                <a16:creationId xmlns:a16="http://schemas.microsoft.com/office/drawing/2014/main" id="{F9BB89B8-74BC-4EEA-AA8B-897ED2D22867}"/>
              </a:ext>
            </a:extLst>
          </p:cNvPr>
          <p:cNvPicPr>
            <a:picLocks noChangeAspect="1"/>
          </p:cNvPicPr>
          <p:nvPr/>
        </p:nvPicPr>
        <p:blipFill>
          <a:blip r:embed="rId3"/>
          <a:stretch>
            <a:fillRect/>
          </a:stretch>
        </p:blipFill>
        <p:spPr>
          <a:xfrm>
            <a:off x="9292335" y="418514"/>
            <a:ext cx="2899665" cy="121878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B58BF70-2E50-4ABA-8912-DC7626072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662" y="2892223"/>
            <a:ext cx="2158546" cy="2218142"/>
          </a:xfrm>
          <a:prstGeom prst="rect">
            <a:avLst/>
          </a:prstGeom>
        </p:spPr>
      </p:pic>
    </p:spTree>
    <p:extLst>
      <p:ext uri="{BB962C8B-B14F-4D97-AF65-F5344CB8AC3E}">
        <p14:creationId xmlns:p14="http://schemas.microsoft.com/office/powerpoint/2010/main" val="215993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3688-B1F6-427E-B6F2-089C6DDC1A88}"/>
              </a:ext>
            </a:extLst>
          </p:cNvPr>
          <p:cNvSpPr>
            <a:spLocks noGrp="1"/>
          </p:cNvSpPr>
          <p:nvPr>
            <p:ph type="title"/>
          </p:nvPr>
        </p:nvSpPr>
        <p:spPr>
          <a:xfrm>
            <a:off x="838200" y="311735"/>
            <a:ext cx="10515600" cy="1325563"/>
          </a:xfrm>
        </p:spPr>
        <p:txBody>
          <a:bodyPr/>
          <a:lstStyle/>
          <a:p>
            <a:r>
              <a:rPr lang="nb-NO" dirty="0"/>
              <a:t>Om prosjektet</a:t>
            </a:r>
          </a:p>
        </p:txBody>
      </p:sp>
      <p:sp>
        <p:nvSpPr>
          <p:cNvPr id="3" name="Content Placeholder 2">
            <a:extLst>
              <a:ext uri="{FF2B5EF4-FFF2-40B4-BE49-F238E27FC236}">
                <a16:creationId xmlns:a16="http://schemas.microsoft.com/office/drawing/2014/main" id="{E6CB74D7-D272-4D6D-A0C2-433AE8C3D8FF}"/>
              </a:ext>
            </a:extLst>
          </p:cNvPr>
          <p:cNvSpPr>
            <a:spLocks noGrp="1"/>
          </p:cNvSpPr>
          <p:nvPr>
            <p:ph idx="1"/>
          </p:nvPr>
        </p:nvSpPr>
        <p:spPr>
          <a:xfrm>
            <a:off x="838200" y="1637298"/>
            <a:ext cx="10828283" cy="4908967"/>
          </a:xfrm>
        </p:spPr>
        <p:txBody>
          <a:bodyPr>
            <a:normAutofit fontScale="77500" lnSpcReduction="20000"/>
          </a:bodyPr>
          <a:lstStyle/>
          <a:p>
            <a:r>
              <a:rPr lang="nb-NO" dirty="0"/>
              <a:t>Fokus på sammenhengen mellom hatprat, fordommer og diskriminering av mennesker med funksjonsnedsettelser</a:t>
            </a:r>
          </a:p>
          <a:p>
            <a:pPr marL="0" indent="0">
              <a:buNone/>
            </a:pPr>
            <a:endParaRPr lang="nb-NO" dirty="0"/>
          </a:p>
          <a:p>
            <a:r>
              <a:rPr lang="nb-NO" dirty="0"/>
              <a:t>Kartlegge unge med funksjonsnedsettelser og kronisk sykdom sine erfaringer med mobbing og hatprat i skolen</a:t>
            </a:r>
          </a:p>
          <a:p>
            <a:pPr marL="0" indent="0">
              <a:buNone/>
            </a:pPr>
            <a:endParaRPr lang="nb-NO" dirty="0"/>
          </a:p>
          <a:p>
            <a:r>
              <a:rPr lang="nb-NO" dirty="0"/>
              <a:t>Spørreundersøkelse på nettet som handler om skolemiljø</a:t>
            </a:r>
          </a:p>
          <a:p>
            <a:pPr marL="0" indent="0">
              <a:buNone/>
            </a:pPr>
            <a:endParaRPr lang="nb-NO" dirty="0"/>
          </a:p>
          <a:p>
            <a:r>
              <a:rPr lang="nb-NO" dirty="0"/>
              <a:t>Intervjuer med ungdom og skoleledere eller ansatte på skolen</a:t>
            </a:r>
          </a:p>
          <a:p>
            <a:pPr marL="0" indent="0">
              <a:buNone/>
            </a:pPr>
            <a:endParaRPr lang="nb-NO" dirty="0"/>
          </a:p>
          <a:p>
            <a:r>
              <a:rPr lang="nb-NO" dirty="0"/>
              <a:t>Sluttrapport og utvikle et kompetansehevingsverktøy som skolene kan bruke og ta inn eksisterende anti-mobbe tiltak</a:t>
            </a:r>
          </a:p>
          <a:p>
            <a:pPr marL="0" indent="0">
              <a:buNone/>
            </a:pPr>
            <a:endParaRPr lang="nb-NO" dirty="0"/>
          </a:p>
          <a:p>
            <a:r>
              <a:rPr lang="nb-NO" dirty="0"/>
              <a:t>Bevisstgjøre samfunnet og enkeltmennesker</a:t>
            </a:r>
          </a:p>
          <a:p>
            <a:endParaRPr lang="nb-NO" dirty="0"/>
          </a:p>
        </p:txBody>
      </p:sp>
      <p:pic>
        <p:nvPicPr>
          <p:cNvPr id="5" name="image1.png" descr="image1.png">
            <a:extLst>
              <a:ext uri="{FF2B5EF4-FFF2-40B4-BE49-F238E27FC236}">
                <a16:creationId xmlns:a16="http://schemas.microsoft.com/office/drawing/2014/main" id="{F9BB89B8-74BC-4EEA-AA8B-897ED2D22867}"/>
              </a:ext>
            </a:extLst>
          </p:cNvPr>
          <p:cNvPicPr>
            <a:picLocks noChangeAspect="1"/>
          </p:cNvPicPr>
          <p:nvPr/>
        </p:nvPicPr>
        <p:blipFill>
          <a:blip r:embed="rId2"/>
          <a:stretch>
            <a:fillRect/>
          </a:stretch>
        </p:blipFill>
        <p:spPr>
          <a:xfrm>
            <a:off x="9292335" y="418514"/>
            <a:ext cx="2899665" cy="1218784"/>
          </a:xfrm>
          <a:prstGeom prst="rect">
            <a:avLst/>
          </a:prstGeom>
        </p:spPr>
      </p:pic>
      <p:pic>
        <p:nvPicPr>
          <p:cNvPr id="6" name="image2.png" descr="uf_alle_fig.tif">
            <a:extLst>
              <a:ext uri="{FF2B5EF4-FFF2-40B4-BE49-F238E27FC236}">
                <a16:creationId xmlns:a16="http://schemas.microsoft.com/office/drawing/2014/main" id="{C730442E-92CC-4697-8AF9-FD96A0484FD5}"/>
              </a:ext>
            </a:extLst>
          </p:cNvPr>
          <p:cNvPicPr>
            <a:picLocks noChangeAspect="1"/>
          </p:cNvPicPr>
          <p:nvPr/>
        </p:nvPicPr>
        <p:blipFill>
          <a:blip r:embed="rId3"/>
          <a:stretch>
            <a:fillRect/>
          </a:stretch>
        </p:blipFill>
        <p:spPr>
          <a:xfrm>
            <a:off x="7052440" y="5776394"/>
            <a:ext cx="5139559" cy="1079399"/>
          </a:xfrm>
          <a:prstGeom prst="rect">
            <a:avLst/>
          </a:prstGeom>
          <a:ln w="12700">
            <a:miter lim="400000"/>
          </a:ln>
        </p:spPr>
      </p:pic>
    </p:spTree>
    <p:extLst>
      <p:ext uri="{BB962C8B-B14F-4D97-AF65-F5344CB8AC3E}">
        <p14:creationId xmlns:p14="http://schemas.microsoft.com/office/powerpoint/2010/main" val="182639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C485-D110-4262-B655-8F825DF9DF0A}"/>
              </a:ext>
            </a:extLst>
          </p:cNvPr>
          <p:cNvSpPr>
            <a:spLocks noGrp="1"/>
          </p:cNvSpPr>
          <p:nvPr>
            <p:ph type="title"/>
          </p:nvPr>
        </p:nvSpPr>
        <p:spPr>
          <a:xfrm>
            <a:off x="838200" y="365125"/>
            <a:ext cx="10515600" cy="1325563"/>
          </a:xfrm>
        </p:spPr>
        <p:txBody>
          <a:bodyPr/>
          <a:lstStyle/>
          <a:p>
            <a:r>
              <a:rPr lang="nb-NO"/>
              <a:t>Hva har vi funnet ut så langt?</a:t>
            </a:r>
            <a:endParaRPr lang="nb-NO" dirty="0"/>
          </a:p>
        </p:txBody>
      </p:sp>
      <p:sp>
        <p:nvSpPr>
          <p:cNvPr id="3" name="Content Placeholder 2">
            <a:extLst>
              <a:ext uri="{FF2B5EF4-FFF2-40B4-BE49-F238E27FC236}">
                <a16:creationId xmlns:a16="http://schemas.microsoft.com/office/drawing/2014/main" id="{49FEE209-BECC-403C-9566-2C1CE355B8A1}"/>
              </a:ext>
            </a:extLst>
          </p:cNvPr>
          <p:cNvSpPr>
            <a:spLocks noGrp="1"/>
          </p:cNvSpPr>
          <p:nvPr>
            <p:ph idx="1"/>
          </p:nvPr>
        </p:nvSpPr>
        <p:spPr/>
        <p:txBody>
          <a:bodyPr/>
          <a:lstStyle/>
          <a:p>
            <a:r>
              <a:rPr lang="nb-NO" dirty="0"/>
              <a:t>Holder fortsatt på med datainnsamling og analyse</a:t>
            </a:r>
          </a:p>
          <a:p>
            <a:pPr marL="0" indent="0">
              <a:buNone/>
            </a:pPr>
            <a:endParaRPr lang="nb-NO" dirty="0"/>
          </a:p>
          <a:p>
            <a:r>
              <a:rPr lang="nb-NO" dirty="0"/>
              <a:t>Foreløpige resultater</a:t>
            </a:r>
          </a:p>
        </p:txBody>
      </p:sp>
      <p:pic>
        <p:nvPicPr>
          <p:cNvPr id="4" name="image1.png" descr="image1.png">
            <a:extLst>
              <a:ext uri="{FF2B5EF4-FFF2-40B4-BE49-F238E27FC236}">
                <a16:creationId xmlns:a16="http://schemas.microsoft.com/office/drawing/2014/main" id="{8004D214-13A6-4DEC-90E9-D206280CC5B5}"/>
              </a:ext>
            </a:extLst>
          </p:cNvPr>
          <p:cNvPicPr>
            <a:picLocks noChangeAspect="1"/>
          </p:cNvPicPr>
          <p:nvPr/>
        </p:nvPicPr>
        <p:blipFill>
          <a:blip r:embed="rId2"/>
          <a:stretch>
            <a:fillRect/>
          </a:stretch>
        </p:blipFill>
        <p:spPr>
          <a:xfrm>
            <a:off x="9292335" y="418514"/>
            <a:ext cx="2899665" cy="121878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30F89FDF-1584-4269-B412-76BC31C37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813" y="3399439"/>
            <a:ext cx="6148552" cy="3458561"/>
          </a:xfrm>
          <a:prstGeom prst="rect">
            <a:avLst/>
          </a:prstGeom>
        </p:spPr>
      </p:pic>
    </p:spTree>
    <p:extLst>
      <p:ext uri="{BB962C8B-B14F-4D97-AF65-F5344CB8AC3E}">
        <p14:creationId xmlns:p14="http://schemas.microsoft.com/office/powerpoint/2010/main" val="266021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3688-B1F6-427E-B6F2-089C6DDC1A88}"/>
              </a:ext>
            </a:extLst>
          </p:cNvPr>
          <p:cNvSpPr>
            <a:spLocks noGrp="1"/>
          </p:cNvSpPr>
          <p:nvPr>
            <p:ph type="title"/>
          </p:nvPr>
        </p:nvSpPr>
        <p:spPr>
          <a:xfrm>
            <a:off x="838200" y="302063"/>
            <a:ext cx="8428925" cy="1325563"/>
          </a:xfrm>
        </p:spPr>
        <p:txBody>
          <a:bodyPr/>
          <a:lstStyle/>
          <a:p>
            <a:r>
              <a:rPr lang="nb-NO" dirty="0"/>
              <a:t>Spørreundersøkelse og intervju med ungdom</a:t>
            </a:r>
          </a:p>
        </p:txBody>
      </p:sp>
      <p:sp>
        <p:nvSpPr>
          <p:cNvPr id="3" name="Content Placeholder 2">
            <a:extLst>
              <a:ext uri="{FF2B5EF4-FFF2-40B4-BE49-F238E27FC236}">
                <a16:creationId xmlns:a16="http://schemas.microsoft.com/office/drawing/2014/main" id="{E6CB74D7-D272-4D6D-A0C2-433AE8C3D8FF}"/>
              </a:ext>
            </a:extLst>
          </p:cNvPr>
          <p:cNvSpPr>
            <a:spLocks noGrp="1"/>
          </p:cNvSpPr>
          <p:nvPr>
            <p:ph idx="1"/>
          </p:nvPr>
        </p:nvSpPr>
        <p:spPr>
          <a:xfrm>
            <a:off x="838201" y="1825625"/>
            <a:ext cx="7359088" cy="4730312"/>
          </a:xfrm>
        </p:spPr>
        <p:txBody>
          <a:bodyPr>
            <a:normAutofit fontScale="47500" lnSpcReduction="20000"/>
          </a:bodyPr>
          <a:lstStyle/>
          <a:p>
            <a:pPr marL="0" indent="0">
              <a:buNone/>
            </a:pPr>
            <a:r>
              <a:rPr lang="nb-NO" sz="3800" u="sng" dirty="0"/>
              <a:t>Spørreundersøkelse:</a:t>
            </a:r>
          </a:p>
          <a:p>
            <a:r>
              <a:rPr lang="nb-NO" sz="3800" dirty="0"/>
              <a:t>Aldersgruppe: 16-35 år</a:t>
            </a:r>
          </a:p>
          <a:p>
            <a:pPr marL="0" indent="0">
              <a:buNone/>
            </a:pPr>
            <a:endParaRPr lang="nb-NO" sz="3800" dirty="0"/>
          </a:p>
          <a:p>
            <a:r>
              <a:rPr lang="nb-NO" sz="3800" dirty="0"/>
              <a:t>Det er er en større andel kvinner som har besvart undersøkelsen enn det er menn</a:t>
            </a:r>
          </a:p>
          <a:p>
            <a:pPr marL="0" indent="0">
              <a:buNone/>
            </a:pPr>
            <a:endParaRPr lang="nb-NO" sz="3800" dirty="0"/>
          </a:p>
          <a:p>
            <a:r>
              <a:rPr lang="nb-NO" sz="3800" dirty="0"/>
              <a:t>Det er en veldig liten andel som har svart at de hører til en annen minioritetsgruppe</a:t>
            </a:r>
          </a:p>
          <a:p>
            <a:pPr marL="0" indent="0">
              <a:buNone/>
            </a:pPr>
            <a:endParaRPr lang="nb-NO" sz="3800" dirty="0"/>
          </a:p>
          <a:p>
            <a:r>
              <a:rPr lang="nb-NO" sz="3800" dirty="0"/>
              <a:t>Flest med synlige funksjonsnedsettelser</a:t>
            </a:r>
          </a:p>
          <a:p>
            <a:pPr marL="0" indent="0">
              <a:buNone/>
            </a:pPr>
            <a:endParaRPr lang="nb-NO" sz="3800" dirty="0"/>
          </a:p>
          <a:p>
            <a:pPr marL="0" indent="0">
              <a:buNone/>
            </a:pPr>
            <a:r>
              <a:rPr lang="nb-NO" sz="3800" u="sng" dirty="0"/>
              <a:t>Intervju:</a:t>
            </a:r>
            <a:endParaRPr lang="nb-NO" sz="3800" dirty="0"/>
          </a:p>
          <a:p>
            <a:r>
              <a:rPr lang="nb-NO" sz="3800" dirty="0"/>
              <a:t>Fra ulike steder i Norge</a:t>
            </a:r>
          </a:p>
          <a:p>
            <a:pPr marL="0" indent="0">
              <a:buNone/>
            </a:pPr>
            <a:endParaRPr lang="nb-NO" sz="3800" dirty="0"/>
          </a:p>
          <a:p>
            <a:r>
              <a:rPr lang="nb-NO" sz="3800" dirty="0"/>
              <a:t>Ulike funksjonsnedsettelseer</a:t>
            </a:r>
          </a:p>
          <a:p>
            <a:pPr marL="0" indent="0">
              <a:buNone/>
            </a:pPr>
            <a:endParaRPr lang="nb-NO" dirty="0"/>
          </a:p>
          <a:p>
            <a:pPr marL="0" indent="0">
              <a:buNone/>
            </a:pPr>
            <a:endParaRPr lang="nb-NO" dirty="0"/>
          </a:p>
          <a:p>
            <a:endParaRPr lang="nb-NO" dirty="0"/>
          </a:p>
        </p:txBody>
      </p:sp>
      <p:pic>
        <p:nvPicPr>
          <p:cNvPr id="5" name="image1.png" descr="image1.png">
            <a:extLst>
              <a:ext uri="{FF2B5EF4-FFF2-40B4-BE49-F238E27FC236}">
                <a16:creationId xmlns:a16="http://schemas.microsoft.com/office/drawing/2014/main" id="{F9BB89B8-74BC-4EEA-AA8B-897ED2D22867}"/>
              </a:ext>
            </a:extLst>
          </p:cNvPr>
          <p:cNvPicPr>
            <a:picLocks noChangeAspect="1"/>
          </p:cNvPicPr>
          <p:nvPr/>
        </p:nvPicPr>
        <p:blipFill>
          <a:blip r:embed="rId3"/>
          <a:stretch>
            <a:fillRect/>
          </a:stretch>
        </p:blipFill>
        <p:spPr>
          <a:xfrm>
            <a:off x="9267125" y="194517"/>
            <a:ext cx="2899665" cy="1218784"/>
          </a:xfrm>
          <a:prstGeom prst="rect">
            <a:avLst/>
          </a:prstGeom>
        </p:spPr>
      </p:pic>
      <p:pic>
        <p:nvPicPr>
          <p:cNvPr id="7" name="Picture 6">
            <a:extLst>
              <a:ext uri="{FF2B5EF4-FFF2-40B4-BE49-F238E27FC236}">
                <a16:creationId xmlns:a16="http://schemas.microsoft.com/office/drawing/2014/main" id="{CB3FEA81-4C10-46F9-A9BE-DA4AC08EBB34}"/>
              </a:ext>
            </a:extLst>
          </p:cNvPr>
          <p:cNvPicPr/>
          <p:nvPr/>
        </p:nvPicPr>
        <p:blipFill rotWithShape="1">
          <a:blip r:embed="rId4"/>
          <a:srcRect l="13011" t="5514" r="7213" b="5996"/>
          <a:stretch/>
        </p:blipFill>
        <p:spPr bwMode="auto">
          <a:xfrm>
            <a:off x="7998373" y="2056257"/>
            <a:ext cx="4162096" cy="2568292"/>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9E7A26C-4C13-478C-B606-38280D682D37}"/>
              </a:ext>
            </a:extLst>
          </p:cNvPr>
          <p:cNvSpPr txBox="1"/>
          <p:nvPr/>
        </p:nvSpPr>
        <p:spPr>
          <a:xfrm>
            <a:off x="9311385" y="3747572"/>
            <a:ext cx="800348" cy="369332"/>
          </a:xfrm>
          <a:prstGeom prst="rect">
            <a:avLst/>
          </a:prstGeom>
          <a:noFill/>
        </p:spPr>
        <p:txBody>
          <a:bodyPr wrap="square" rtlCol="0">
            <a:spAutoFit/>
          </a:bodyPr>
          <a:lstStyle/>
          <a:p>
            <a:r>
              <a:rPr lang="nb-NO" dirty="0"/>
              <a:t>48,3%</a:t>
            </a:r>
          </a:p>
        </p:txBody>
      </p:sp>
      <p:sp>
        <p:nvSpPr>
          <p:cNvPr id="8" name="TextBox 7">
            <a:extLst>
              <a:ext uri="{FF2B5EF4-FFF2-40B4-BE49-F238E27FC236}">
                <a16:creationId xmlns:a16="http://schemas.microsoft.com/office/drawing/2014/main" id="{6B6D1BC5-7746-4501-95C0-FD35521DD21C}"/>
              </a:ext>
            </a:extLst>
          </p:cNvPr>
          <p:cNvSpPr txBox="1"/>
          <p:nvPr/>
        </p:nvSpPr>
        <p:spPr>
          <a:xfrm>
            <a:off x="9994557" y="3116941"/>
            <a:ext cx="1146408" cy="369332"/>
          </a:xfrm>
          <a:prstGeom prst="rect">
            <a:avLst/>
          </a:prstGeom>
          <a:noFill/>
        </p:spPr>
        <p:txBody>
          <a:bodyPr wrap="square" rtlCol="0">
            <a:spAutoFit/>
          </a:bodyPr>
          <a:lstStyle/>
          <a:p>
            <a:r>
              <a:rPr lang="nb-NO" dirty="0"/>
              <a:t>36,4%</a:t>
            </a:r>
          </a:p>
        </p:txBody>
      </p:sp>
      <p:sp>
        <p:nvSpPr>
          <p:cNvPr id="9" name="TextBox 8">
            <a:extLst>
              <a:ext uri="{FF2B5EF4-FFF2-40B4-BE49-F238E27FC236}">
                <a16:creationId xmlns:a16="http://schemas.microsoft.com/office/drawing/2014/main" id="{8B1A38D1-2BD3-449D-B81B-2969E0BEA1D0}"/>
              </a:ext>
            </a:extLst>
          </p:cNvPr>
          <p:cNvSpPr txBox="1"/>
          <p:nvPr/>
        </p:nvSpPr>
        <p:spPr>
          <a:xfrm>
            <a:off x="9155186" y="2670976"/>
            <a:ext cx="1146408" cy="369332"/>
          </a:xfrm>
          <a:prstGeom prst="rect">
            <a:avLst/>
          </a:prstGeom>
          <a:noFill/>
        </p:spPr>
        <p:txBody>
          <a:bodyPr wrap="square" rtlCol="0">
            <a:spAutoFit/>
          </a:bodyPr>
          <a:lstStyle/>
          <a:p>
            <a:r>
              <a:rPr lang="nb-NO" dirty="0"/>
              <a:t>14,7%</a:t>
            </a:r>
          </a:p>
        </p:txBody>
      </p:sp>
      <p:sp>
        <p:nvSpPr>
          <p:cNvPr id="11" name="TextBox 10">
            <a:extLst>
              <a:ext uri="{FF2B5EF4-FFF2-40B4-BE49-F238E27FC236}">
                <a16:creationId xmlns:a16="http://schemas.microsoft.com/office/drawing/2014/main" id="{95979FDF-1857-4644-911E-8ED7693EBD41}"/>
              </a:ext>
            </a:extLst>
          </p:cNvPr>
          <p:cNvSpPr txBox="1"/>
          <p:nvPr/>
        </p:nvSpPr>
        <p:spPr>
          <a:xfrm>
            <a:off x="9866195" y="1978665"/>
            <a:ext cx="788276" cy="369332"/>
          </a:xfrm>
          <a:prstGeom prst="rect">
            <a:avLst/>
          </a:prstGeom>
          <a:noFill/>
        </p:spPr>
        <p:txBody>
          <a:bodyPr wrap="square" rtlCol="0">
            <a:spAutoFit/>
          </a:bodyPr>
          <a:lstStyle/>
          <a:p>
            <a:r>
              <a:rPr lang="nb-NO" dirty="0"/>
              <a:t>0,7%</a:t>
            </a:r>
          </a:p>
        </p:txBody>
      </p:sp>
      <p:sp>
        <p:nvSpPr>
          <p:cNvPr id="12" name="TextBox 11">
            <a:extLst>
              <a:ext uri="{FF2B5EF4-FFF2-40B4-BE49-F238E27FC236}">
                <a16:creationId xmlns:a16="http://schemas.microsoft.com/office/drawing/2014/main" id="{50B70C94-DB21-452F-B3E6-E7641B0D7734}"/>
              </a:ext>
            </a:extLst>
          </p:cNvPr>
          <p:cNvSpPr txBox="1"/>
          <p:nvPr/>
        </p:nvSpPr>
        <p:spPr>
          <a:xfrm>
            <a:off x="8636094" y="1511173"/>
            <a:ext cx="3248478" cy="369332"/>
          </a:xfrm>
          <a:prstGeom prst="rect">
            <a:avLst/>
          </a:prstGeom>
          <a:noFill/>
        </p:spPr>
        <p:txBody>
          <a:bodyPr wrap="square" rtlCol="0">
            <a:spAutoFit/>
          </a:bodyPr>
          <a:lstStyle/>
          <a:p>
            <a:r>
              <a:rPr lang="nb-NO" dirty="0"/>
              <a:t>Er funksjonsnedsettelsen synlig?</a:t>
            </a:r>
          </a:p>
        </p:txBody>
      </p:sp>
    </p:spTree>
    <p:extLst>
      <p:ext uri="{BB962C8B-B14F-4D97-AF65-F5344CB8AC3E}">
        <p14:creationId xmlns:p14="http://schemas.microsoft.com/office/powerpoint/2010/main" val="405425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D2B5-999D-4082-8B95-20FDB52D0EF2}"/>
              </a:ext>
            </a:extLst>
          </p:cNvPr>
          <p:cNvSpPr>
            <a:spLocks noGrp="1"/>
          </p:cNvSpPr>
          <p:nvPr>
            <p:ph type="title"/>
          </p:nvPr>
        </p:nvSpPr>
        <p:spPr>
          <a:xfrm>
            <a:off x="838200" y="365125"/>
            <a:ext cx="9848850" cy="1325563"/>
          </a:xfrm>
        </p:spPr>
        <p:txBody>
          <a:bodyPr>
            <a:normAutofit/>
          </a:bodyPr>
          <a:lstStyle/>
          <a:p>
            <a:r>
              <a:rPr lang="nb-NO" sz="4000" dirty="0"/>
              <a:t>Hva opplever ungdom?</a:t>
            </a:r>
          </a:p>
        </p:txBody>
      </p:sp>
      <p:sp>
        <p:nvSpPr>
          <p:cNvPr id="3" name="Content Placeholder 2">
            <a:extLst>
              <a:ext uri="{FF2B5EF4-FFF2-40B4-BE49-F238E27FC236}">
                <a16:creationId xmlns:a16="http://schemas.microsoft.com/office/drawing/2014/main" id="{F55DEE82-91A0-4256-B851-2E271C087126}"/>
              </a:ext>
            </a:extLst>
          </p:cNvPr>
          <p:cNvSpPr>
            <a:spLocks noGrp="1"/>
          </p:cNvSpPr>
          <p:nvPr>
            <p:ph idx="1"/>
          </p:nvPr>
        </p:nvSpPr>
        <p:spPr>
          <a:xfrm>
            <a:off x="6615810" y="1660792"/>
            <a:ext cx="5391150" cy="4959081"/>
          </a:xfrm>
        </p:spPr>
        <p:txBody>
          <a:bodyPr>
            <a:normAutofit lnSpcReduction="10000"/>
          </a:bodyPr>
          <a:lstStyle/>
          <a:p>
            <a:r>
              <a:rPr lang="nb-NO" dirty="0"/>
              <a:t>Utsatt for ubehagelige opplevelser relativt ofte</a:t>
            </a:r>
          </a:p>
          <a:p>
            <a:r>
              <a:rPr lang="nb-NO" dirty="0"/>
              <a:t>Oversett, utestengt eller blitt baksnakket</a:t>
            </a:r>
          </a:p>
          <a:p>
            <a:r>
              <a:rPr lang="nb-NO" dirty="0"/>
              <a:t>Bli gjort narr av eller ledd av</a:t>
            </a:r>
          </a:p>
          <a:p>
            <a:r>
              <a:rPr lang="nb-NO" dirty="0"/>
              <a:t>Kommentarer </a:t>
            </a:r>
          </a:p>
          <a:p>
            <a:r>
              <a:rPr lang="nb-NO" dirty="0"/>
              <a:t>Vold og trusler</a:t>
            </a:r>
          </a:p>
          <a:p>
            <a:r>
              <a:rPr lang="nb-NO" dirty="0"/>
              <a:t>Ødelagt, fjernet eller flyttet hjelpemidler </a:t>
            </a:r>
          </a:p>
          <a:p>
            <a:r>
              <a:rPr lang="nb-NO" dirty="0"/>
              <a:t>Opplevd dette på grunn av funkjsonsnedsettelse</a:t>
            </a:r>
          </a:p>
          <a:p>
            <a:endParaRPr lang="nb-NO" dirty="0"/>
          </a:p>
          <a:p>
            <a:pPr marL="0" indent="0">
              <a:buNone/>
            </a:pPr>
            <a:endParaRPr lang="nb-NO" dirty="0"/>
          </a:p>
        </p:txBody>
      </p:sp>
      <p:pic>
        <p:nvPicPr>
          <p:cNvPr id="4" name="image1.png" descr="image1.png">
            <a:extLst>
              <a:ext uri="{FF2B5EF4-FFF2-40B4-BE49-F238E27FC236}">
                <a16:creationId xmlns:a16="http://schemas.microsoft.com/office/drawing/2014/main" id="{E919425C-898A-4FC7-83FD-1890154F2DF6}"/>
              </a:ext>
            </a:extLst>
          </p:cNvPr>
          <p:cNvPicPr>
            <a:picLocks noChangeAspect="1"/>
          </p:cNvPicPr>
          <p:nvPr/>
        </p:nvPicPr>
        <p:blipFill>
          <a:blip r:embed="rId2"/>
          <a:stretch>
            <a:fillRect/>
          </a:stretch>
        </p:blipFill>
        <p:spPr>
          <a:xfrm>
            <a:off x="9311385" y="418514"/>
            <a:ext cx="2899665" cy="1218784"/>
          </a:xfrm>
          <a:prstGeom prst="rect">
            <a:avLst/>
          </a:prstGeom>
        </p:spPr>
      </p:pic>
      <p:pic>
        <p:nvPicPr>
          <p:cNvPr id="5" name="Picture 4">
            <a:extLst>
              <a:ext uri="{FF2B5EF4-FFF2-40B4-BE49-F238E27FC236}">
                <a16:creationId xmlns:a16="http://schemas.microsoft.com/office/drawing/2014/main" id="{FD64A6DF-7610-40DF-BE76-DE63ECA9522D}"/>
              </a:ext>
            </a:extLst>
          </p:cNvPr>
          <p:cNvPicPr/>
          <p:nvPr/>
        </p:nvPicPr>
        <p:blipFill rotWithShape="1">
          <a:blip r:embed="rId3"/>
          <a:srcRect t="3986" r="7332" b="3929"/>
          <a:stretch/>
        </p:blipFill>
        <p:spPr>
          <a:xfrm>
            <a:off x="752474" y="1637297"/>
            <a:ext cx="5391150" cy="4982577"/>
          </a:xfrm>
          <a:prstGeom prst="rect">
            <a:avLst/>
          </a:prstGeom>
        </p:spPr>
      </p:pic>
    </p:spTree>
    <p:extLst>
      <p:ext uri="{BB962C8B-B14F-4D97-AF65-F5344CB8AC3E}">
        <p14:creationId xmlns:p14="http://schemas.microsoft.com/office/powerpoint/2010/main" val="5911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E182-5563-403C-9DE2-56CD77ACEA27}"/>
              </a:ext>
            </a:extLst>
          </p:cNvPr>
          <p:cNvSpPr>
            <a:spLocks noGrp="1"/>
          </p:cNvSpPr>
          <p:nvPr>
            <p:ph type="title"/>
          </p:nvPr>
        </p:nvSpPr>
        <p:spPr>
          <a:xfrm>
            <a:off x="558365" y="122459"/>
            <a:ext cx="8368862" cy="1325563"/>
          </a:xfrm>
        </p:spPr>
        <p:txBody>
          <a:bodyPr/>
          <a:lstStyle/>
          <a:p>
            <a:r>
              <a:rPr lang="nb-NO" dirty="0"/>
              <a:t>Intervju: hvordan kan det se ut?</a:t>
            </a:r>
          </a:p>
        </p:txBody>
      </p:sp>
      <p:sp>
        <p:nvSpPr>
          <p:cNvPr id="4" name="TextBox 3">
            <a:extLst>
              <a:ext uri="{FF2B5EF4-FFF2-40B4-BE49-F238E27FC236}">
                <a16:creationId xmlns:a16="http://schemas.microsoft.com/office/drawing/2014/main" id="{DB5E14DD-0E7F-417C-82FC-651220929883}"/>
              </a:ext>
            </a:extLst>
          </p:cNvPr>
          <p:cNvSpPr txBox="1"/>
          <p:nvPr/>
        </p:nvSpPr>
        <p:spPr>
          <a:xfrm>
            <a:off x="2147020" y="2718794"/>
            <a:ext cx="2648606" cy="923330"/>
          </a:xfrm>
          <a:prstGeom prst="rect">
            <a:avLst/>
          </a:prstGeom>
          <a:noFill/>
        </p:spPr>
        <p:txBody>
          <a:bodyPr wrap="square" rtlCol="0">
            <a:spAutoFit/>
          </a:bodyPr>
          <a:lstStyle/>
          <a:p>
            <a:r>
              <a:rPr lang="nb-NO" dirty="0">
                <a:solidFill>
                  <a:srgbClr val="00B0F0"/>
                </a:solidFill>
              </a:rPr>
              <a:t>«Nei så stygg som du er så kommer aldri du til å få deg kjæreste»</a:t>
            </a:r>
            <a:endParaRPr lang="nb-NO" dirty="0"/>
          </a:p>
        </p:txBody>
      </p:sp>
      <p:sp>
        <p:nvSpPr>
          <p:cNvPr id="5" name="TextBox 4">
            <a:extLst>
              <a:ext uri="{FF2B5EF4-FFF2-40B4-BE49-F238E27FC236}">
                <a16:creationId xmlns:a16="http://schemas.microsoft.com/office/drawing/2014/main" id="{CE13383C-F718-49E7-B812-774A2391AC81}"/>
              </a:ext>
            </a:extLst>
          </p:cNvPr>
          <p:cNvSpPr txBox="1"/>
          <p:nvPr/>
        </p:nvSpPr>
        <p:spPr>
          <a:xfrm>
            <a:off x="819481" y="1199068"/>
            <a:ext cx="2743526" cy="369332"/>
          </a:xfrm>
          <a:prstGeom prst="rect">
            <a:avLst/>
          </a:prstGeom>
          <a:noFill/>
        </p:spPr>
        <p:txBody>
          <a:bodyPr wrap="square" rtlCol="0">
            <a:spAutoFit/>
          </a:bodyPr>
          <a:lstStyle/>
          <a:p>
            <a:r>
              <a:rPr lang="nb-NO" dirty="0">
                <a:solidFill>
                  <a:srgbClr val="00B0F0"/>
                </a:solidFill>
              </a:rPr>
              <a:t>«Du burde bare gå å dø»</a:t>
            </a:r>
            <a:endParaRPr lang="nb-NO" dirty="0"/>
          </a:p>
        </p:txBody>
      </p:sp>
      <p:sp>
        <p:nvSpPr>
          <p:cNvPr id="6" name="TextBox 5">
            <a:extLst>
              <a:ext uri="{FF2B5EF4-FFF2-40B4-BE49-F238E27FC236}">
                <a16:creationId xmlns:a16="http://schemas.microsoft.com/office/drawing/2014/main" id="{DE7C0B45-1593-4F23-9398-C5D3F4C04E55}"/>
              </a:ext>
            </a:extLst>
          </p:cNvPr>
          <p:cNvSpPr txBox="1"/>
          <p:nvPr/>
        </p:nvSpPr>
        <p:spPr>
          <a:xfrm>
            <a:off x="7654162" y="2694800"/>
            <a:ext cx="2039006" cy="646331"/>
          </a:xfrm>
          <a:prstGeom prst="rect">
            <a:avLst/>
          </a:prstGeom>
          <a:noFill/>
        </p:spPr>
        <p:txBody>
          <a:bodyPr wrap="square" rtlCol="0">
            <a:spAutoFit/>
          </a:bodyPr>
          <a:lstStyle/>
          <a:p>
            <a:r>
              <a:rPr lang="nb-NO" dirty="0">
                <a:solidFill>
                  <a:srgbClr val="00B0F0"/>
                </a:solidFill>
              </a:rPr>
              <a:t>«Du er ikke verdt en dritt»</a:t>
            </a:r>
            <a:endParaRPr lang="nb-NO" dirty="0"/>
          </a:p>
        </p:txBody>
      </p:sp>
      <p:sp>
        <p:nvSpPr>
          <p:cNvPr id="7" name="TextBox 6">
            <a:extLst>
              <a:ext uri="{FF2B5EF4-FFF2-40B4-BE49-F238E27FC236}">
                <a16:creationId xmlns:a16="http://schemas.microsoft.com/office/drawing/2014/main" id="{583E82AF-275D-4D76-A9D3-D95E4185CC08}"/>
              </a:ext>
            </a:extLst>
          </p:cNvPr>
          <p:cNvSpPr txBox="1"/>
          <p:nvPr/>
        </p:nvSpPr>
        <p:spPr>
          <a:xfrm>
            <a:off x="10086658" y="3377862"/>
            <a:ext cx="1597573" cy="923330"/>
          </a:xfrm>
          <a:prstGeom prst="rect">
            <a:avLst/>
          </a:prstGeom>
          <a:noFill/>
        </p:spPr>
        <p:txBody>
          <a:bodyPr wrap="square" rtlCol="0">
            <a:spAutoFit/>
          </a:bodyPr>
          <a:lstStyle/>
          <a:p>
            <a:r>
              <a:rPr lang="nb-NO" dirty="0">
                <a:solidFill>
                  <a:srgbClr val="00B0F0"/>
                </a:solidFill>
              </a:rPr>
              <a:t>«Du har ingen fremtid»</a:t>
            </a:r>
          </a:p>
          <a:p>
            <a:endParaRPr lang="nb-NO" dirty="0"/>
          </a:p>
        </p:txBody>
      </p:sp>
      <p:sp>
        <p:nvSpPr>
          <p:cNvPr id="8" name="TextBox 7">
            <a:extLst>
              <a:ext uri="{FF2B5EF4-FFF2-40B4-BE49-F238E27FC236}">
                <a16:creationId xmlns:a16="http://schemas.microsoft.com/office/drawing/2014/main" id="{4FEE166D-4F1B-4990-9381-B00250C22A80}"/>
              </a:ext>
            </a:extLst>
          </p:cNvPr>
          <p:cNvSpPr txBox="1"/>
          <p:nvPr/>
        </p:nvSpPr>
        <p:spPr>
          <a:xfrm>
            <a:off x="4892566" y="2829638"/>
            <a:ext cx="2388480" cy="923330"/>
          </a:xfrm>
          <a:prstGeom prst="rect">
            <a:avLst/>
          </a:prstGeom>
          <a:noFill/>
        </p:spPr>
        <p:txBody>
          <a:bodyPr wrap="square" rtlCol="0">
            <a:spAutoFit/>
          </a:bodyPr>
          <a:lstStyle/>
          <a:p>
            <a:r>
              <a:rPr lang="nb-NO" dirty="0">
                <a:solidFill>
                  <a:srgbClr val="FF0000"/>
                </a:solidFill>
              </a:rPr>
              <a:t>Fikk snus, papirbiter og viskelær kastet på seg</a:t>
            </a:r>
          </a:p>
          <a:p>
            <a:endParaRPr lang="nb-NO" dirty="0"/>
          </a:p>
        </p:txBody>
      </p:sp>
      <p:sp>
        <p:nvSpPr>
          <p:cNvPr id="10" name="TextBox 9">
            <a:extLst>
              <a:ext uri="{FF2B5EF4-FFF2-40B4-BE49-F238E27FC236}">
                <a16:creationId xmlns:a16="http://schemas.microsoft.com/office/drawing/2014/main" id="{ABC022A4-B8F0-4974-ACBA-B8CEE37D32CC}"/>
              </a:ext>
            </a:extLst>
          </p:cNvPr>
          <p:cNvSpPr txBox="1"/>
          <p:nvPr/>
        </p:nvSpPr>
        <p:spPr>
          <a:xfrm>
            <a:off x="3182007" y="3910084"/>
            <a:ext cx="2798379" cy="923330"/>
          </a:xfrm>
          <a:prstGeom prst="rect">
            <a:avLst/>
          </a:prstGeom>
          <a:noFill/>
        </p:spPr>
        <p:txBody>
          <a:bodyPr wrap="square" rtlCol="0">
            <a:spAutoFit/>
          </a:bodyPr>
          <a:lstStyle/>
          <a:p>
            <a:r>
              <a:rPr lang="nb-NO" dirty="0">
                <a:solidFill>
                  <a:srgbClr val="7030A0"/>
                </a:solidFill>
              </a:rPr>
              <a:t>Ble dyttet ut i veien av noen elever slik at vedkommende nesten ble påkjørt av en bil </a:t>
            </a:r>
          </a:p>
        </p:txBody>
      </p:sp>
      <p:sp>
        <p:nvSpPr>
          <p:cNvPr id="11" name="TextBox 10">
            <a:extLst>
              <a:ext uri="{FF2B5EF4-FFF2-40B4-BE49-F238E27FC236}">
                <a16:creationId xmlns:a16="http://schemas.microsoft.com/office/drawing/2014/main" id="{D3577431-0319-4DCD-A1BF-D7E46A62C8F2}"/>
              </a:ext>
            </a:extLst>
          </p:cNvPr>
          <p:cNvSpPr txBox="1"/>
          <p:nvPr/>
        </p:nvSpPr>
        <p:spPr>
          <a:xfrm>
            <a:off x="7323083" y="5598466"/>
            <a:ext cx="4606154" cy="1200329"/>
          </a:xfrm>
          <a:prstGeom prst="rect">
            <a:avLst/>
          </a:prstGeom>
          <a:noFill/>
        </p:spPr>
        <p:txBody>
          <a:bodyPr wrap="square" rtlCol="0">
            <a:spAutoFit/>
          </a:bodyPr>
          <a:lstStyle/>
          <a:p>
            <a:r>
              <a:rPr lang="nb-NO" dirty="0">
                <a:solidFill>
                  <a:srgbClr val="7030A0"/>
                </a:solidFill>
              </a:rPr>
              <a:t>Elever i klassen syns det var gøy å bøye ut leddene til en elev som slet med mobilitet slik at det ble overknekk eller at leddene skled ut</a:t>
            </a:r>
          </a:p>
          <a:p>
            <a:endParaRPr lang="nb-NO" dirty="0"/>
          </a:p>
        </p:txBody>
      </p:sp>
      <p:sp>
        <p:nvSpPr>
          <p:cNvPr id="12" name="TextBox 11">
            <a:extLst>
              <a:ext uri="{FF2B5EF4-FFF2-40B4-BE49-F238E27FC236}">
                <a16:creationId xmlns:a16="http://schemas.microsoft.com/office/drawing/2014/main" id="{3F2B058F-2F41-4CBA-BDE3-8869E82C0C5A}"/>
              </a:ext>
            </a:extLst>
          </p:cNvPr>
          <p:cNvSpPr txBox="1"/>
          <p:nvPr/>
        </p:nvSpPr>
        <p:spPr>
          <a:xfrm>
            <a:off x="10066285" y="2306638"/>
            <a:ext cx="1936530" cy="1200329"/>
          </a:xfrm>
          <a:prstGeom prst="rect">
            <a:avLst/>
          </a:prstGeom>
          <a:noFill/>
        </p:spPr>
        <p:txBody>
          <a:bodyPr wrap="square" rtlCol="0">
            <a:spAutoFit/>
          </a:bodyPr>
          <a:lstStyle/>
          <a:p>
            <a:r>
              <a:rPr lang="nb-NO" dirty="0">
                <a:solidFill>
                  <a:srgbClr val="D60093"/>
                </a:solidFill>
              </a:rPr>
              <a:t>Fikk klippet over ledningen på høreapparat </a:t>
            </a:r>
          </a:p>
          <a:p>
            <a:endParaRPr lang="nb-NO" dirty="0"/>
          </a:p>
        </p:txBody>
      </p:sp>
      <p:sp>
        <p:nvSpPr>
          <p:cNvPr id="13" name="TextBox 12">
            <a:extLst>
              <a:ext uri="{FF2B5EF4-FFF2-40B4-BE49-F238E27FC236}">
                <a16:creationId xmlns:a16="http://schemas.microsoft.com/office/drawing/2014/main" id="{1BD836CB-A68B-47F6-BAF0-0EC6BA1C0F07}"/>
              </a:ext>
            </a:extLst>
          </p:cNvPr>
          <p:cNvSpPr txBox="1"/>
          <p:nvPr/>
        </p:nvSpPr>
        <p:spPr>
          <a:xfrm>
            <a:off x="1407070" y="5782231"/>
            <a:ext cx="2406869" cy="923330"/>
          </a:xfrm>
          <a:prstGeom prst="rect">
            <a:avLst/>
          </a:prstGeom>
          <a:noFill/>
        </p:spPr>
        <p:txBody>
          <a:bodyPr wrap="square" rtlCol="0">
            <a:spAutoFit/>
          </a:bodyPr>
          <a:lstStyle/>
          <a:p>
            <a:r>
              <a:rPr lang="nb-NO" dirty="0">
                <a:solidFill>
                  <a:srgbClr val="D60093"/>
                </a:solidFill>
              </a:rPr>
              <a:t>Andre elever punktere hjul på rullestol</a:t>
            </a:r>
          </a:p>
          <a:p>
            <a:endParaRPr lang="nb-NO" dirty="0"/>
          </a:p>
        </p:txBody>
      </p:sp>
      <p:sp>
        <p:nvSpPr>
          <p:cNvPr id="14" name="TextBox 13">
            <a:extLst>
              <a:ext uri="{FF2B5EF4-FFF2-40B4-BE49-F238E27FC236}">
                <a16:creationId xmlns:a16="http://schemas.microsoft.com/office/drawing/2014/main" id="{C2891CCE-6251-481D-B379-D840898229F6}"/>
              </a:ext>
            </a:extLst>
          </p:cNvPr>
          <p:cNvSpPr txBox="1"/>
          <p:nvPr/>
        </p:nvSpPr>
        <p:spPr>
          <a:xfrm>
            <a:off x="9004740" y="4101090"/>
            <a:ext cx="2924497" cy="1477328"/>
          </a:xfrm>
          <a:prstGeom prst="rect">
            <a:avLst/>
          </a:prstGeom>
          <a:noFill/>
        </p:spPr>
        <p:txBody>
          <a:bodyPr wrap="square" rtlCol="0">
            <a:spAutoFit/>
          </a:bodyPr>
          <a:lstStyle/>
          <a:p>
            <a:r>
              <a:rPr lang="nb-NO" dirty="0">
                <a:solidFill>
                  <a:schemeClr val="accent2">
                    <a:lumMod val="75000"/>
                  </a:schemeClr>
                </a:solidFill>
              </a:rPr>
              <a:t>Rullestolbruker opplevde at elever trillet henne halveis utenfor trappen bare for å skremme henne slik at hun skulle bli redd</a:t>
            </a:r>
          </a:p>
        </p:txBody>
      </p:sp>
      <p:sp>
        <p:nvSpPr>
          <p:cNvPr id="15" name="TextBox 14">
            <a:extLst>
              <a:ext uri="{FF2B5EF4-FFF2-40B4-BE49-F238E27FC236}">
                <a16:creationId xmlns:a16="http://schemas.microsoft.com/office/drawing/2014/main" id="{664F5362-ACCD-4CC3-83D2-FB33AC02F157}"/>
              </a:ext>
            </a:extLst>
          </p:cNvPr>
          <p:cNvSpPr txBox="1"/>
          <p:nvPr/>
        </p:nvSpPr>
        <p:spPr>
          <a:xfrm>
            <a:off x="7165430" y="1407057"/>
            <a:ext cx="3678620" cy="1200329"/>
          </a:xfrm>
          <a:prstGeom prst="rect">
            <a:avLst/>
          </a:prstGeom>
          <a:noFill/>
        </p:spPr>
        <p:txBody>
          <a:bodyPr wrap="square" rtlCol="0">
            <a:spAutoFit/>
          </a:bodyPr>
          <a:lstStyle/>
          <a:p>
            <a:r>
              <a:rPr lang="nb-NO" dirty="0">
                <a:solidFill>
                  <a:schemeClr val="accent2">
                    <a:lumMod val="75000"/>
                  </a:schemeClr>
                </a:solidFill>
              </a:rPr>
              <a:t>Rullestolbruker opplevde at elevene satt pulter og stoler i veien slik at hun hadde problemer med å komme seg rundt</a:t>
            </a:r>
          </a:p>
        </p:txBody>
      </p:sp>
      <p:sp>
        <p:nvSpPr>
          <p:cNvPr id="16" name="TextBox 15">
            <a:extLst>
              <a:ext uri="{FF2B5EF4-FFF2-40B4-BE49-F238E27FC236}">
                <a16:creationId xmlns:a16="http://schemas.microsoft.com/office/drawing/2014/main" id="{B421DBA2-7E22-4135-A4F1-5D73811923F8}"/>
              </a:ext>
            </a:extLst>
          </p:cNvPr>
          <p:cNvSpPr txBox="1"/>
          <p:nvPr/>
        </p:nvSpPr>
        <p:spPr>
          <a:xfrm>
            <a:off x="3813939" y="5119567"/>
            <a:ext cx="3405352" cy="1477328"/>
          </a:xfrm>
          <a:prstGeom prst="rect">
            <a:avLst/>
          </a:prstGeom>
          <a:noFill/>
        </p:spPr>
        <p:txBody>
          <a:bodyPr wrap="square" rtlCol="0">
            <a:spAutoFit/>
          </a:bodyPr>
          <a:lstStyle/>
          <a:p>
            <a:r>
              <a:rPr lang="nb-NO" dirty="0">
                <a:solidFill>
                  <a:schemeClr val="accent2">
                    <a:lumMod val="75000"/>
                  </a:schemeClr>
                </a:solidFill>
              </a:rPr>
              <a:t>Elever kastet sekkene sine midt i gangen slik at eleven som var blind holdt på å snuble i sekkene og nesten falt</a:t>
            </a:r>
          </a:p>
          <a:p>
            <a:endParaRPr lang="nb-NO" dirty="0"/>
          </a:p>
        </p:txBody>
      </p:sp>
      <p:sp>
        <p:nvSpPr>
          <p:cNvPr id="17" name="TextBox 16">
            <a:extLst>
              <a:ext uri="{FF2B5EF4-FFF2-40B4-BE49-F238E27FC236}">
                <a16:creationId xmlns:a16="http://schemas.microsoft.com/office/drawing/2014/main" id="{49C8D54B-E973-4E69-9FB3-D3792DE543B2}"/>
              </a:ext>
            </a:extLst>
          </p:cNvPr>
          <p:cNvSpPr txBox="1"/>
          <p:nvPr/>
        </p:nvSpPr>
        <p:spPr>
          <a:xfrm>
            <a:off x="292975" y="1933387"/>
            <a:ext cx="3352801" cy="1200329"/>
          </a:xfrm>
          <a:prstGeom prst="rect">
            <a:avLst/>
          </a:prstGeom>
          <a:noFill/>
        </p:spPr>
        <p:txBody>
          <a:bodyPr wrap="square" rtlCol="0">
            <a:spAutoFit/>
          </a:bodyPr>
          <a:lstStyle/>
          <a:p>
            <a:r>
              <a:rPr lang="nb-NO" dirty="0">
                <a:solidFill>
                  <a:schemeClr val="accent2">
                    <a:lumMod val="75000"/>
                  </a:schemeClr>
                </a:solidFill>
              </a:rPr>
              <a:t>Ble låst inne på rom av elever på skolen eller i klassen slik at man ikke kom seg ut</a:t>
            </a:r>
          </a:p>
          <a:p>
            <a:endParaRPr lang="nb-NO" dirty="0"/>
          </a:p>
        </p:txBody>
      </p:sp>
      <p:sp>
        <p:nvSpPr>
          <p:cNvPr id="18" name="TextBox 17">
            <a:extLst>
              <a:ext uri="{FF2B5EF4-FFF2-40B4-BE49-F238E27FC236}">
                <a16:creationId xmlns:a16="http://schemas.microsoft.com/office/drawing/2014/main" id="{3EC1CF68-24C1-4DD7-AB7C-73F3F3FFD6BE}"/>
              </a:ext>
            </a:extLst>
          </p:cNvPr>
          <p:cNvSpPr txBox="1"/>
          <p:nvPr/>
        </p:nvSpPr>
        <p:spPr>
          <a:xfrm>
            <a:off x="215135" y="4873618"/>
            <a:ext cx="2924497" cy="1200329"/>
          </a:xfrm>
          <a:prstGeom prst="rect">
            <a:avLst/>
          </a:prstGeom>
          <a:noFill/>
        </p:spPr>
        <p:txBody>
          <a:bodyPr wrap="square" rtlCol="0">
            <a:spAutoFit/>
          </a:bodyPr>
          <a:lstStyle/>
          <a:p>
            <a:r>
              <a:rPr lang="nb-NO" dirty="0">
                <a:solidFill>
                  <a:schemeClr val="accent4"/>
                </a:solidFill>
              </a:rPr>
              <a:t>Oppfattet som late eller at andre trodde de ikke gadd å gjøre ting </a:t>
            </a:r>
          </a:p>
          <a:p>
            <a:endParaRPr lang="nb-NO" dirty="0"/>
          </a:p>
        </p:txBody>
      </p:sp>
      <p:sp>
        <p:nvSpPr>
          <p:cNvPr id="19" name="TextBox 18">
            <a:extLst>
              <a:ext uri="{FF2B5EF4-FFF2-40B4-BE49-F238E27FC236}">
                <a16:creationId xmlns:a16="http://schemas.microsoft.com/office/drawing/2014/main" id="{95E1279B-2BEA-4996-A872-C8E3EE9CFFC1}"/>
              </a:ext>
            </a:extLst>
          </p:cNvPr>
          <p:cNvSpPr txBox="1"/>
          <p:nvPr/>
        </p:nvSpPr>
        <p:spPr>
          <a:xfrm>
            <a:off x="7309981" y="3430319"/>
            <a:ext cx="2535311" cy="923330"/>
          </a:xfrm>
          <a:prstGeom prst="rect">
            <a:avLst/>
          </a:prstGeom>
          <a:noFill/>
        </p:spPr>
        <p:txBody>
          <a:bodyPr wrap="square" rtlCol="0">
            <a:spAutoFit/>
          </a:bodyPr>
          <a:lstStyle/>
          <a:p>
            <a:r>
              <a:rPr lang="nb-NO" dirty="0">
                <a:solidFill>
                  <a:schemeClr val="accent4"/>
                </a:solidFill>
              </a:rPr>
              <a:t>Lite forståelse fra skolen og medelever sin side</a:t>
            </a:r>
          </a:p>
          <a:p>
            <a:endParaRPr lang="nb-NO" dirty="0"/>
          </a:p>
        </p:txBody>
      </p:sp>
      <p:sp>
        <p:nvSpPr>
          <p:cNvPr id="20" name="TextBox 19">
            <a:extLst>
              <a:ext uri="{FF2B5EF4-FFF2-40B4-BE49-F238E27FC236}">
                <a16:creationId xmlns:a16="http://schemas.microsoft.com/office/drawing/2014/main" id="{E31236EE-833D-48D2-8D49-8DC333F54724}"/>
              </a:ext>
            </a:extLst>
          </p:cNvPr>
          <p:cNvSpPr txBox="1"/>
          <p:nvPr/>
        </p:nvSpPr>
        <p:spPr>
          <a:xfrm>
            <a:off x="112080" y="3588129"/>
            <a:ext cx="2535311" cy="1200329"/>
          </a:xfrm>
          <a:prstGeom prst="rect">
            <a:avLst/>
          </a:prstGeom>
          <a:noFill/>
        </p:spPr>
        <p:txBody>
          <a:bodyPr wrap="square" rtlCol="0">
            <a:spAutoFit/>
          </a:bodyPr>
          <a:lstStyle/>
          <a:p>
            <a:r>
              <a:rPr lang="nb-NO" dirty="0">
                <a:solidFill>
                  <a:srgbClr val="00B050"/>
                </a:solidFill>
              </a:rPr>
              <a:t>Ble forlatt på perrongen til t-banen av lærer og hele klassen på klassetur</a:t>
            </a:r>
          </a:p>
          <a:p>
            <a:endParaRPr lang="nb-NO" dirty="0"/>
          </a:p>
        </p:txBody>
      </p:sp>
      <p:sp>
        <p:nvSpPr>
          <p:cNvPr id="21" name="TextBox 20">
            <a:extLst>
              <a:ext uri="{FF2B5EF4-FFF2-40B4-BE49-F238E27FC236}">
                <a16:creationId xmlns:a16="http://schemas.microsoft.com/office/drawing/2014/main" id="{F309CD54-9169-4CFF-A67C-3195E9C628A1}"/>
              </a:ext>
            </a:extLst>
          </p:cNvPr>
          <p:cNvSpPr txBox="1"/>
          <p:nvPr/>
        </p:nvSpPr>
        <p:spPr>
          <a:xfrm>
            <a:off x="4446535" y="1124677"/>
            <a:ext cx="2574376" cy="1477328"/>
          </a:xfrm>
          <a:prstGeom prst="rect">
            <a:avLst/>
          </a:prstGeom>
          <a:noFill/>
        </p:spPr>
        <p:txBody>
          <a:bodyPr wrap="square" rtlCol="0">
            <a:spAutoFit/>
          </a:bodyPr>
          <a:lstStyle/>
          <a:p>
            <a:r>
              <a:rPr lang="nb-NO" dirty="0">
                <a:solidFill>
                  <a:srgbClr val="00B050"/>
                </a:solidFill>
              </a:rPr>
              <a:t>«Nei, du kan ikke være med på skitur, det er ingen som kan passe på deg der» </a:t>
            </a:r>
          </a:p>
          <a:p>
            <a:endParaRPr lang="nb-NO" dirty="0"/>
          </a:p>
        </p:txBody>
      </p:sp>
      <p:sp>
        <p:nvSpPr>
          <p:cNvPr id="24" name="TextBox 23">
            <a:extLst>
              <a:ext uri="{FF2B5EF4-FFF2-40B4-BE49-F238E27FC236}">
                <a16:creationId xmlns:a16="http://schemas.microsoft.com/office/drawing/2014/main" id="{64ED5BDF-92CE-42EA-B53E-658422B80865}"/>
              </a:ext>
            </a:extLst>
          </p:cNvPr>
          <p:cNvSpPr txBox="1"/>
          <p:nvPr/>
        </p:nvSpPr>
        <p:spPr>
          <a:xfrm>
            <a:off x="5840824" y="4114851"/>
            <a:ext cx="3237184" cy="923330"/>
          </a:xfrm>
          <a:prstGeom prst="rect">
            <a:avLst/>
          </a:prstGeom>
          <a:noFill/>
        </p:spPr>
        <p:txBody>
          <a:bodyPr wrap="square" rtlCol="0">
            <a:spAutoFit/>
          </a:bodyPr>
          <a:lstStyle/>
          <a:p>
            <a:pPr lvl="1"/>
            <a:r>
              <a:rPr lang="nb-NO" dirty="0">
                <a:solidFill>
                  <a:srgbClr val="00B050"/>
                </a:solidFill>
              </a:rPr>
              <a:t>«Men er det ikke bedre om du bare tar deg fri? Så slipper du klasseturen»</a:t>
            </a:r>
          </a:p>
        </p:txBody>
      </p:sp>
      <p:pic>
        <p:nvPicPr>
          <p:cNvPr id="25" name="image1.png" descr="image1.png">
            <a:extLst>
              <a:ext uri="{FF2B5EF4-FFF2-40B4-BE49-F238E27FC236}">
                <a16:creationId xmlns:a16="http://schemas.microsoft.com/office/drawing/2014/main" id="{9576F639-801F-4386-858A-60623240A728}"/>
              </a:ext>
            </a:extLst>
          </p:cNvPr>
          <p:cNvPicPr>
            <a:picLocks noChangeAspect="1"/>
          </p:cNvPicPr>
          <p:nvPr/>
        </p:nvPicPr>
        <p:blipFill>
          <a:blip r:embed="rId2"/>
          <a:stretch>
            <a:fillRect/>
          </a:stretch>
        </p:blipFill>
        <p:spPr>
          <a:xfrm>
            <a:off x="9288515" y="228655"/>
            <a:ext cx="2899665" cy="1218784"/>
          </a:xfrm>
          <a:prstGeom prst="rect">
            <a:avLst/>
          </a:prstGeom>
        </p:spPr>
      </p:pic>
      <p:sp>
        <p:nvSpPr>
          <p:cNvPr id="26" name="TextBox 25">
            <a:extLst>
              <a:ext uri="{FF2B5EF4-FFF2-40B4-BE49-F238E27FC236}">
                <a16:creationId xmlns:a16="http://schemas.microsoft.com/office/drawing/2014/main" id="{E0266EBE-921F-473F-B0DC-B8702C8492DE}"/>
              </a:ext>
            </a:extLst>
          </p:cNvPr>
          <p:cNvSpPr txBox="1"/>
          <p:nvPr/>
        </p:nvSpPr>
        <p:spPr>
          <a:xfrm>
            <a:off x="4537841" y="6340879"/>
            <a:ext cx="2785242" cy="369332"/>
          </a:xfrm>
          <a:prstGeom prst="rect">
            <a:avLst/>
          </a:prstGeom>
          <a:noFill/>
        </p:spPr>
        <p:txBody>
          <a:bodyPr wrap="square" rtlCol="0">
            <a:spAutoFit/>
          </a:bodyPr>
          <a:lstStyle/>
          <a:p>
            <a:r>
              <a:rPr lang="nb-NO" dirty="0">
                <a:solidFill>
                  <a:srgbClr val="FF0000"/>
                </a:solidFill>
              </a:rPr>
              <a:t>Utfryst av medelever</a:t>
            </a:r>
          </a:p>
        </p:txBody>
      </p:sp>
    </p:spTree>
    <p:extLst>
      <p:ext uri="{BB962C8B-B14F-4D97-AF65-F5344CB8AC3E}">
        <p14:creationId xmlns:p14="http://schemas.microsoft.com/office/powerpoint/2010/main" val="116703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824A-7A62-420D-A487-0E41A728478D}"/>
              </a:ext>
            </a:extLst>
          </p:cNvPr>
          <p:cNvSpPr>
            <a:spLocks noGrp="1"/>
          </p:cNvSpPr>
          <p:nvPr>
            <p:ph type="title"/>
          </p:nvPr>
        </p:nvSpPr>
        <p:spPr>
          <a:xfrm>
            <a:off x="838200" y="365125"/>
            <a:ext cx="8543925" cy="1325563"/>
          </a:xfrm>
        </p:spPr>
        <p:txBody>
          <a:bodyPr>
            <a:normAutofit fontScale="90000"/>
          </a:bodyPr>
          <a:lstStyle/>
          <a:p>
            <a:r>
              <a:rPr lang="nb-NO" dirty="0"/>
              <a:t>Hvor skjer de ubehagelige opplevelsene og hvem utsetter de for det?</a:t>
            </a:r>
          </a:p>
        </p:txBody>
      </p:sp>
      <p:sp>
        <p:nvSpPr>
          <p:cNvPr id="3" name="Content Placeholder 2">
            <a:extLst>
              <a:ext uri="{FF2B5EF4-FFF2-40B4-BE49-F238E27FC236}">
                <a16:creationId xmlns:a16="http://schemas.microsoft.com/office/drawing/2014/main" id="{74AB6A64-2118-4893-A592-505449259DEF}"/>
              </a:ext>
            </a:extLst>
          </p:cNvPr>
          <p:cNvSpPr>
            <a:spLocks noGrp="1"/>
          </p:cNvSpPr>
          <p:nvPr>
            <p:ph idx="1"/>
          </p:nvPr>
        </p:nvSpPr>
        <p:spPr>
          <a:xfrm>
            <a:off x="838201" y="1825625"/>
            <a:ext cx="6834352" cy="4351338"/>
          </a:xfrm>
        </p:spPr>
        <p:txBody>
          <a:bodyPr>
            <a:normAutofit fontScale="77500" lnSpcReduction="20000"/>
          </a:bodyPr>
          <a:lstStyle/>
          <a:p>
            <a:r>
              <a:rPr lang="nb-NO" dirty="0"/>
              <a:t>De fleste opplevde ubehagelige opplevelser på grunnskolen, men også mange som oppgir at de har opplevde det på videregående</a:t>
            </a:r>
          </a:p>
          <a:p>
            <a:pPr marL="0" indent="0">
              <a:buNone/>
            </a:pPr>
            <a:endParaRPr lang="nb-NO" dirty="0"/>
          </a:p>
          <a:p>
            <a:r>
              <a:rPr lang="nb-NO" dirty="0"/>
              <a:t>Krenkesler skjedde som regel i skoletiden (95%), og en betydelig andel opplevde det utenfor skoletiden (51%) </a:t>
            </a:r>
          </a:p>
          <a:p>
            <a:pPr lvl="1"/>
            <a:r>
              <a:rPr lang="nb-NO" dirty="0"/>
              <a:t>Skolegården, klasserommet og korridorene</a:t>
            </a:r>
          </a:p>
          <a:p>
            <a:pPr marL="457200" lvl="1" indent="0">
              <a:buNone/>
            </a:pPr>
            <a:endParaRPr lang="nb-NO" dirty="0"/>
          </a:p>
          <a:p>
            <a:r>
              <a:rPr lang="nb-NO" dirty="0"/>
              <a:t>Medelever og lærere</a:t>
            </a:r>
          </a:p>
          <a:p>
            <a:pPr marL="0" indent="0">
              <a:buNone/>
            </a:pPr>
            <a:endParaRPr lang="nb-NO" dirty="0"/>
          </a:p>
          <a:p>
            <a:r>
              <a:rPr lang="nb-NO" dirty="0"/>
              <a:t>De fleste som har opplevd at lærere usetter de for ubehagelige opplvelser har en funkjsonsnedsettelse som er synlig i noen situasjoner</a:t>
            </a:r>
          </a:p>
          <a:p>
            <a:endParaRPr lang="nb-NO" dirty="0"/>
          </a:p>
        </p:txBody>
      </p:sp>
      <p:pic>
        <p:nvPicPr>
          <p:cNvPr id="4" name="image1.png" descr="image1.png">
            <a:extLst>
              <a:ext uri="{FF2B5EF4-FFF2-40B4-BE49-F238E27FC236}">
                <a16:creationId xmlns:a16="http://schemas.microsoft.com/office/drawing/2014/main" id="{CA7579EA-2C14-4A7D-A514-486EFA184C0C}"/>
              </a:ext>
            </a:extLst>
          </p:cNvPr>
          <p:cNvPicPr>
            <a:picLocks noChangeAspect="1"/>
          </p:cNvPicPr>
          <p:nvPr/>
        </p:nvPicPr>
        <p:blipFill>
          <a:blip r:embed="rId2"/>
          <a:stretch>
            <a:fillRect/>
          </a:stretch>
        </p:blipFill>
        <p:spPr>
          <a:xfrm>
            <a:off x="9292335" y="365125"/>
            <a:ext cx="2899665" cy="1218784"/>
          </a:xfrm>
          <a:prstGeom prst="rect">
            <a:avLst/>
          </a:prstGeom>
        </p:spPr>
      </p:pic>
      <p:pic>
        <p:nvPicPr>
          <p:cNvPr id="5" name="Picture 4">
            <a:extLst>
              <a:ext uri="{FF2B5EF4-FFF2-40B4-BE49-F238E27FC236}">
                <a16:creationId xmlns:a16="http://schemas.microsoft.com/office/drawing/2014/main" id="{14968CF9-AA5B-48D4-B427-ED8ED125E0AB}"/>
              </a:ext>
            </a:extLst>
          </p:cNvPr>
          <p:cNvPicPr/>
          <p:nvPr/>
        </p:nvPicPr>
        <p:blipFill rotWithShape="1">
          <a:blip r:embed="rId3"/>
          <a:srcRect l="4243" b="5625"/>
          <a:stretch/>
        </p:blipFill>
        <p:spPr bwMode="auto">
          <a:xfrm>
            <a:off x="7672553" y="1825625"/>
            <a:ext cx="4316225" cy="18740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31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27C2-77F3-40B3-B392-B900C0869024}"/>
              </a:ext>
            </a:extLst>
          </p:cNvPr>
          <p:cNvSpPr>
            <a:spLocks noGrp="1"/>
          </p:cNvSpPr>
          <p:nvPr>
            <p:ph type="title"/>
          </p:nvPr>
        </p:nvSpPr>
        <p:spPr>
          <a:xfrm>
            <a:off x="838200" y="365125"/>
            <a:ext cx="8553450" cy="1325563"/>
          </a:xfrm>
        </p:spPr>
        <p:txBody>
          <a:bodyPr>
            <a:normAutofit fontScale="90000"/>
          </a:bodyPr>
          <a:lstStyle/>
          <a:p>
            <a:r>
              <a:rPr lang="nb-NO" dirty="0"/>
              <a:t>Opplevelser med å fortelle om at man er blitt utsatt for ubehagelige opplevelser</a:t>
            </a:r>
          </a:p>
        </p:txBody>
      </p:sp>
      <p:sp>
        <p:nvSpPr>
          <p:cNvPr id="3" name="Content Placeholder 2">
            <a:extLst>
              <a:ext uri="{FF2B5EF4-FFF2-40B4-BE49-F238E27FC236}">
                <a16:creationId xmlns:a16="http://schemas.microsoft.com/office/drawing/2014/main" id="{61446D32-6007-4999-913C-CDBDE8FD524B}"/>
              </a:ext>
            </a:extLst>
          </p:cNvPr>
          <p:cNvSpPr>
            <a:spLocks noGrp="1"/>
          </p:cNvSpPr>
          <p:nvPr>
            <p:ph idx="1"/>
          </p:nvPr>
        </p:nvSpPr>
        <p:spPr>
          <a:xfrm>
            <a:off x="6614168" y="1765774"/>
            <a:ext cx="4826876" cy="4727101"/>
          </a:xfrm>
        </p:spPr>
        <p:txBody>
          <a:bodyPr>
            <a:normAutofit fontScale="85000" lnSpcReduction="20000"/>
          </a:bodyPr>
          <a:lstStyle/>
          <a:p>
            <a:pPr marL="0" indent="0">
              <a:buNone/>
            </a:pPr>
            <a:r>
              <a:rPr lang="nb-NO" b="1" dirty="0"/>
              <a:t>Spørreundersøkelse:</a:t>
            </a:r>
          </a:p>
          <a:p>
            <a:r>
              <a:rPr lang="nb-NO" dirty="0"/>
              <a:t>De fleste har fortalt om opplevelsene til noen</a:t>
            </a:r>
          </a:p>
          <a:p>
            <a:pPr marL="0" indent="0">
              <a:buNone/>
            </a:pPr>
            <a:endParaRPr lang="nb-NO" dirty="0"/>
          </a:p>
          <a:p>
            <a:r>
              <a:rPr lang="nb-NO" dirty="0"/>
              <a:t>Familiemedlemmer, venner eller noen på skolen</a:t>
            </a:r>
          </a:p>
          <a:p>
            <a:pPr marL="0" indent="0">
              <a:buNone/>
            </a:pPr>
            <a:endParaRPr lang="nb-NO" dirty="0"/>
          </a:p>
          <a:p>
            <a:r>
              <a:rPr lang="nb-NO" dirty="0"/>
              <a:t>Fortalt om ubehagelige opplevelser til noen på skolen – lærere</a:t>
            </a:r>
            <a:br>
              <a:rPr lang="nb-NO" dirty="0"/>
            </a:br>
            <a:endParaRPr lang="nb-NO" dirty="0"/>
          </a:p>
          <a:p>
            <a:r>
              <a:rPr lang="nb-NO" dirty="0"/>
              <a:t>Ikke fortalt om opplevelsene sine til skolen</a:t>
            </a:r>
          </a:p>
          <a:p>
            <a:pPr marL="0" indent="0">
              <a:buNone/>
            </a:pPr>
            <a:endParaRPr lang="nb-NO" dirty="0"/>
          </a:p>
          <a:p>
            <a:r>
              <a:rPr lang="nb-NO" dirty="0"/>
              <a:t>Hva gjorde skolen når man sa i fra?</a:t>
            </a:r>
          </a:p>
          <a:p>
            <a:pPr marL="0" indent="0">
              <a:buNone/>
            </a:pPr>
            <a:endParaRPr lang="nb-NO" dirty="0"/>
          </a:p>
        </p:txBody>
      </p:sp>
      <p:pic>
        <p:nvPicPr>
          <p:cNvPr id="4" name="image1.png" descr="image1.png">
            <a:extLst>
              <a:ext uri="{FF2B5EF4-FFF2-40B4-BE49-F238E27FC236}">
                <a16:creationId xmlns:a16="http://schemas.microsoft.com/office/drawing/2014/main" id="{66F07D16-92FF-4B44-9F82-BB952CFAB32F}"/>
              </a:ext>
            </a:extLst>
          </p:cNvPr>
          <p:cNvPicPr>
            <a:picLocks noChangeAspect="1"/>
          </p:cNvPicPr>
          <p:nvPr/>
        </p:nvPicPr>
        <p:blipFill>
          <a:blip r:embed="rId3"/>
          <a:stretch>
            <a:fillRect/>
          </a:stretch>
        </p:blipFill>
        <p:spPr>
          <a:xfrm>
            <a:off x="9311385" y="418514"/>
            <a:ext cx="2899665" cy="1218784"/>
          </a:xfrm>
          <a:prstGeom prst="rect">
            <a:avLst/>
          </a:prstGeom>
        </p:spPr>
      </p:pic>
      <p:sp>
        <p:nvSpPr>
          <p:cNvPr id="5" name="TextBox 4">
            <a:extLst>
              <a:ext uri="{FF2B5EF4-FFF2-40B4-BE49-F238E27FC236}">
                <a16:creationId xmlns:a16="http://schemas.microsoft.com/office/drawing/2014/main" id="{50D4D282-069E-42DE-81D8-393830479C37}"/>
              </a:ext>
            </a:extLst>
          </p:cNvPr>
          <p:cNvSpPr txBox="1"/>
          <p:nvPr/>
        </p:nvSpPr>
        <p:spPr>
          <a:xfrm>
            <a:off x="847273" y="1711103"/>
            <a:ext cx="5963430" cy="5447645"/>
          </a:xfrm>
          <a:prstGeom prst="rect">
            <a:avLst/>
          </a:prstGeom>
          <a:noFill/>
        </p:spPr>
        <p:txBody>
          <a:bodyPr wrap="square" rtlCol="0">
            <a:spAutoFit/>
          </a:bodyPr>
          <a:lstStyle/>
          <a:p>
            <a:r>
              <a:rPr lang="nb-NO" sz="2400" b="1" dirty="0"/>
              <a:t>Intervju med ungdom:</a:t>
            </a:r>
          </a:p>
          <a:p>
            <a:pPr marL="285750" indent="-285750">
              <a:buFontTx/>
              <a:buChar char="-"/>
            </a:pPr>
            <a:r>
              <a:rPr lang="nb-NO" sz="2400" dirty="0"/>
              <a:t>Ansvarsfraskrivelse fra skolen</a:t>
            </a:r>
          </a:p>
          <a:p>
            <a:pPr marL="285750" indent="-285750">
              <a:buFontTx/>
              <a:buChar char="-"/>
            </a:pPr>
            <a:r>
              <a:rPr lang="nb-NO" sz="2400" dirty="0"/>
              <a:t>Man blir ikke trodd – lite tillit</a:t>
            </a:r>
          </a:p>
          <a:p>
            <a:pPr marL="285750" indent="-285750">
              <a:buFontTx/>
              <a:buChar char="-"/>
            </a:pPr>
            <a:r>
              <a:rPr lang="nb-NO" sz="2400" dirty="0"/>
              <a:t>Sett på som en byrde/problem av skolen</a:t>
            </a:r>
          </a:p>
          <a:p>
            <a:pPr marL="285750" indent="-285750">
              <a:buFontTx/>
              <a:buChar char="-"/>
            </a:pPr>
            <a:r>
              <a:rPr lang="nb-NO" sz="2400" dirty="0"/>
              <a:t>Skjer ingenting –  ingen tiltak</a:t>
            </a:r>
          </a:p>
          <a:p>
            <a:pPr marL="285750" indent="-285750">
              <a:buFontTx/>
              <a:buChar char="-"/>
            </a:pPr>
            <a:r>
              <a:rPr lang="nb-NO" sz="2400" dirty="0"/>
              <a:t>Noe skjer – men det blir verre</a:t>
            </a:r>
          </a:p>
          <a:p>
            <a:pPr marL="285750" indent="-285750">
              <a:buFontTx/>
              <a:buChar char="-"/>
            </a:pPr>
            <a:r>
              <a:rPr lang="nb-NO" sz="2400" dirty="0"/>
              <a:t>Blir bedre  en periode før det går tilbake til det samme</a:t>
            </a:r>
          </a:p>
          <a:p>
            <a:pPr marL="285750" indent="-285750">
              <a:buFontTx/>
              <a:buChar char="-"/>
            </a:pPr>
            <a:r>
              <a:rPr lang="nb-NO" sz="2400" dirty="0"/>
              <a:t>Skolen tok ansvar</a:t>
            </a:r>
          </a:p>
          <a:p>
            <a:pPr marL="285750" indent="-285750">
              <a:buFontTx/>
              <a:buChar char="-"/>
            </a:pPr>
            <a:r>
              <a:rPr lang="nb-NO" sz="2400" dirty="0"/>
              <a:t>Flere beskriver skolegangen som en kamp for å få rett på det man skal og bli hørt av skolen</a:t>
            </a:r>
          </a:p>
          <a:p>
            <a:pPr marL="285750" indent="-285750">
              <a:buFontTx/>
              <a:buChar char="-"/>
            </a:pPr>
            <a:endParaRPr lang="nb-NO" sz="2400" dirty="0"/>
          </a:p>
          <a:p>
            <a:pPr marL="742950" lvl="1" indent="-285750">
              <a:buFont typeface="Arial" panose="020B0604020202020204" pitchFamily="34" charset="0"/>
              <a:buChar char="•"/>
            </a:pPr>
            <a:endParaRPr lang="nb-NO" dirty="0"/>
          </a:p>
          <a:p>
            <a:endParaRPr lang="nb-NO" dirty="0"/>
          </a:p>
        </p:txBody>
      </p:sp>
    </p:spTree>
    <p:extLst>
      <p:ext uri="{BB962C8B-B14F-4D97-AF65-F5344CB8AC3E}">
        <p14:creationId xmlns:p14="http://schemas.microsoft.com/office/powerpoint/2010/main" val="70157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6C6D-276F-455E-BCB3-4FA0593F4DE1}"/>
              </a:ext>
            </a:extLst>
          </p:cNvPr>
          <p:cNvSpPr>
            <a:spLocks noGrp="1"/>
          </p:cNvSpPr>
          <p:nvPr>
            <p:ph type="title"/>
          </p:nvPr>
        </p:nvSpPr>
        <p:spPr>
          <a:xfrm>
            <a:off x="838200" y="365125"/>
            <a:ext cx="10515600" cy="1325563"/>
          </a:xfrm>
        </p:spPr>
        <p:txBody>
          <a:bodyPr/>
          <a:lstStyle/>
          <a:p>
            <a:r>
              <a:rPr lang="nb-NO" dirty="0"/>
              <a:t>Konsekvenser av mobbing og hatprat</a:t>
            </a:r>
          </a:p>
        </p:txBody>
      </p:sp>
      <p:pic>
        <p:nvPicPr>
          <p:cNvPr id="4" name="image1.png" descr="image1.png">
            <a:extLst>
              <a:ext uri="{FF2B5EF4-FFF2-40B4-BE49-F238E27FC236}">
                <a16:creationId xmlns:a16="http://schemas.microsoft.com/office/drawing/2014/main" id="{B6FE23C2-F97B-4C98-A722-3CAAA09A0492}"/>
              </a:ext>
            </a:extLst>
          </p:cNvPr>
          <p:cNvPicPr>
            <a:picLocks noChangeAspect="1"/>
          </p:cNvPicPr>
          <p:nvPr/>
        </p:nvPicPr>
        <p:blipFill>
          <a:blip r:embed="rId2"/>
          <a:stretch>
            <a:fillRect/>
          </a:stretch>
        </p:blipFill>
        <p:spPr>
          <a:xfrm>
            <a:off x="9292335" y="418514"/>
            <a:ext cx="2899665" cy="1218784"/>
          </a:xfrm>
          <a:prstGeom prst="rect">
            <a:avLst/>
          </a:prstGeom>
        </p:spPr>
      </p:pic>
      <p:pic>
        <p:nvPicPr>
          <p:cNvPr id="6" name="Picture 5">
            <a:extLst>
              <a:ext uri="{FF2B5EF4-FFF2-40B4-BE49-F238E27FC236}">
                <a16:creationId xmlns:a16="http://schemas.microsoft.com/office/drawing/2014/main" id="{1C8B0FAA-1432-470D-9366-30CC791163EE}"/>
              </a:ext>
            </a:extLst>
          </p:cNvPr>
          <p:cNvPicPr/>
          <p:nvPr/>
        </p:nvPicPr>
        <p:blipFill rotWithShape="1">
          <a:blip r:embed="rId3"/>
          <a:srcRect l="18925"/>
          <a:stretch/>
        </p:blipFill>
        <p:spPr>
          <a:xfrm>
            <a:off x="6390290" y="1448066"/>
            <a:ext cx="4782534" cy="5234057"/>
          </a:xfrm>
          <a:prstGeom prst="rect">
            <a:avLst/>
          </a:prstGeom>
        </p:spPr>
      </p:pic>
      <p:sp>
        <p:nvSpPr>
          <p:cNvPr id="7" name="TextBox 6">
            <a:extLst>
              <a:ext uri="{FF2B5EF4-FFF2-40B4-BE49-F238E27FC236}">
                <a16:creationId xmlns:a16="http://schemas.microsoft.com/office/drawing/2014/main" id="{C75B0A7D-6998-4339-ABE3-F06ABB678837}"/>
              </a:ext>
            </a:extLst>
          </p:cNvPr>
          <p:cNvSpPr txBox="1"/>
          <p:nvPr/>
        </p:nvSpPr>
        <p:spPr>
          <a:xfrm>
            <a:off x="838199" y="1391964"/>
            <a:ext cx="5552091" cy="5047536"/>
          </a:xfrm>
          <a:prstGeom prst="rect">
            <a:avLst/>
          </a:prstGeom>
          <a:noFill/>
        </p:spPr>
        <p:txBody>
          <a:bodyPr wrap="square" rtlCol="0">
            <a:spAutoFit/>
          </a:bodyPr>
          <a:lstStyle/>
          <a:p>
            <a:r>
              <a:rPr lang="nb-NO" sz="2300" dirty="0">
                <a:solidFill>
                  <a:srgbClr val="00B050"/>
                </a:solidFill>
              </a:rPr>
              <a:t>Opprørt og sint 			45,7%</a:t>
            </a:r>
          </a:p>
          <a:p>
            <a:r>
              <a:rPr lang="nb-NO" sz="2300" dirty="0">
                <a:solidFill>
                  <a:schemeClr val="accent1"/>
                </a:solidFill>
              </a:rPr>
              <a:t>Deprimert og nedstemt 		56%</a:t>
            </a:r>
          </a:p>
          <a:p>
            <a:r>
              <a:rPr lang="nb-NO" sz="2300" dirty="0">
                <a:solidFill>
                  <a:schemeClr val="accent4"/>
                </a:solidFill>
              </a:rPr>
              <a:t>Dårligere selvtillit 			65,7%</a:t>
            </a:r>
          </a:p>
          <a:p>
            <a:r>
              <a:rPr lang="nb-NO" sz="2300" dirty="0">
                <a:solidFill>
                  <a:srgbClr val="33CCCC"/>
                </a:solidFill>
              </a:rPr>
              <a:t>Følt meg utrygg 			54,3%</a:t>
            </a:r>
          </a:p>
          <a:p>
            <a:r>
              <a:rPr lang="nb-NO" sz="2300" dirty="0">
                <a:solidFill>
                  <a:schemeClr val="accent2"/>
                </a:solidFill>
              </a:rPr>
              <a:t>Følt meg ensom 			63,8%</a:t>
            </a:r>
          </a:p>
          <a:p>
            <a:r>
              <a:rPr lang="nb-NO" sz="2300" dirty="0">
                <a:solidFill>
                  <a:srgbClr val="7030A0"/>
                </a:solidFill>
              </a:rPr>
              <a:t>Vanskelig å stole på andre		59%</a:t>
            </a:r>
          </a:p>
          <a:p>
            <a:r>
              <a:rPr lang="nb-NO" sz="2300" dirty="0">
                <a:solidFill>
                  <a:srgbClr val="D60093"/>
                </a:solidFill>
              </a:rPr>
              <a:t>Holdt oftere meninger for meg selv 	42,8%</a:t>
            </a:r>
          </a:p>
          <a:p>
            <a:r>
              <a:rPr lang="nb-NO" sz="2300" dirty="0">
                <a:solidFill>
                  <a:schemeClr val="accent4">
                    <a:lumMod val="75000"/>
                  </a:schemeClr>
                </a:solidFill>
              </a:rPr>
              <a:t>Unngått å gå på skolen			23,8%</a:t>
            </a:r>
          </a:p>
          <a:p>
            <a:r>
              <a:rPr lang="nb-NO" sz="2300" dirty="0">
                <a:solidFill>
                  <a:srgbClr val="C00000"/>
                </a:solidFill>
              </a:rPr>
              <a:t>Byttet skole 				16,2%</a:t>
            </a:r>
          </a:p>
          <a:p>
            <a:r>
              <a:rPr lang="nb-NO" sz="2300" dirty="0">
                <a:solidFill>
                  <a:schemeClr val="tx1">
                    <a:lumMod val="50000"/>
                    <a:lumOff val="50000"/>
                  </a:schemeClr>
                </a:solidFill>
              </a:rPr>
              <a:t>Sluttet på skolen 			6,7%</a:t>
            </a:r>
          </a:p>
          <a:p>
            <a:r>
              <a:rPr lang="nb-NO" sz="2300" dirty="0">
                <a:solidFill>
                  <a:srgbClr val="00B050"/>
                </a:solidFill>
              </a:rPr>
              <a:t>Engasjert meg 				23,8%</a:t>
            </a:r>
          </a:p>
          <a:p>
            <a:r>
              <a:rPr lang="nb-NO" sz="2300" dirty="0">
                <a:solidFill>
                  <a:schemeClr val="accent1"/>
                </a:solidFill>
              </a:rPr>
              <a:t>Rustet til å takle fremtidige utfordringer 38%</a:t>
            </a:r>
          </a:p>
          <a:p>
            <a:r>
              <a:rPr lang="nb-NO" sz="2300" dirty="0">
                <a:solidFill>
                  <a:srgbClr val="FFC000"/>
                </a:solidFill>
              </a:rPr>
              <a:t>Vet ikke 				     2%</a:t>
            </a:r>
          </a:p>
          <a:p>
            <a:r>
              <a:rPr lang="nb-NO" sz="2300" dirty="0">
                <a:solidFill>
                  <a:srgbClr val="33CCCC"/>
                </a:solidFill>
              </a:rPr>
              <a:t>Andre konsekvenser 			 9,5%</a:t>
            </a:r>
          </a:p>
        </p:txBody>
      </p:sp>
    </p:spTree>
    <p:extLst>
      <p:ext uri="{BB962C8B-B14F-4D97-AF65-F5344CB8AC3E}">
        <p14:creationId xmlns:p14="http://schemas.microsoft.com/office/powerpoint/2010/main" val="171443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E9DD-B871-4568-A758-487FACA289CE}"/>
              </a:ext>
            </a:extLst>
          </p:cNvPr>
          <p:cNvSpPr>
            <a:spLocks noGrp="1"/>
          </p:cNvSpPr>
          <p:nvPr>
            <p:ph type="title"/>
          </p:nvPr>
        </p:nvSpPr>
        <p:spPr/>
        <p:txBody>
          <a:bodyPr/>
          <a:lstStyle/>
          <a:p>
            <a:r>
              <a:rPr lang="nb-NO" dirty="0"/>
              <a:t>Hatprat</a:t>
            </a:r>
          </a:p>
        </p:txBody>
      </p:sp>
      <p:sp>
        <p:nvSpPr>
          <p:cNvPr id="3" name="Content Placeholder 2">
            <a:extLst>
              <a:ext uri="{FF2B5EF4-FFF2-40B4-BE49-F238E27FC236}">
                <a16:creationId xmlns:a16="http://schemas.microsoft.com/office/drawing/2014/main" id="{726DDAF8-3F9B-4771-8A47-5AE1D0964B0F}"/>
              </a:ext>
            </a:extLst>
          </p:cNvPr>
          <p:cNvSpPr>
            <a:spLocks noGrp="1"/>
          </p:cNvSpPr>
          <p:nvPr>
            <p:ph idx="1"/>
          </p:nvPr>
        </p:nvSpPr>
        <p:spPr>
          <a:xfrm>
            <a:off x="838200" y="1583908"/>
            <a:ext cx="10515600" cy="4996185"/>
          </a:xfrm>
        </p:spPr>
        <p:txBody>
          <a:bodyPr>
            <a:normAutofit fontScale="85000" lnSpcReduction="20000"/>
          </a:bodyPr>
          <a:lstStyle/>
          <a:p>
            <a:r>
              <a:rPr lang="nb-NO" dirty="0"/>
              <a:t>Samfunnsproblem</a:t>
            </a:r>
          </a:p>
          <a:p>
            <a:pPr marL="0" indent="0">
              <a:buNone/>
            </a:pPr>
            <a:endParaRPr lang="nb-NO" dirty="0"/>
          </a:p>
          <a:p>
            <a:r>
              <a:rPr lang="nb-NO" dirty="0"/>
              <a:t>Behov for mer forskning på hatytringer rettet mot minoritetsgrupper</a:t>
            </a:r>
          </a:p>
          <a:p>
            <a:pPr marL="0" indent="0">
              <a:buNone/>
            </a:pPr>
            <a:endParaRPr lang="nb-NO" dirty="0"/>
          </a:p>
          <a:p>
            <a:r>
              <a:rPr lang="nb-NO" dirty="0"/>
              <a:t>Hatefulle ytringer er ikke noe nytt</a:t>
            </a:r>
          </a:p>
          <a:p>
            <a:pPr marL="0" indent="0">
              <a:buNone/>
            </a:pPr>
            <a:endParaRPr lang="nb-NO" dirty="0"/>
          </a:p>
          <a:p>
            <a:r>
              <a:rPr lang="nb-NO" dirty="0"/>
              <a:t>Mobbing, diskriminering, og hatytringer kan ofte være overlappende fenomener – det kan være vanskelig å skille de fra hverandre. </a:t>
            </a:r>
          </a:p>
          <a:p>
            <a:pPr marL="0" indent="0">
              <a:buNone/>
            </a:pPr>
            <a:endParaRPr lang="nb-NO" dirty="0"/>
          </a:p>
          <a:p>
            <a:r>
              <a:rPr lang="nb-NO" dirty="0"/>
              <a:t>Både mobbing og hatefulle ytringer innebærer krenkende handlinger i en relasjon hvor det er et skjevt maktforhold  </a:t>
            </a:r>
          </a:p>
          <a:p>
            <a:pPr marL="0" indent="0">
              <a:buNone/>
            </a:pPr>
            <a:endParaRPr lang="nb-NO" dirty="0"/>
          </a:p>
          <a:p>
            <a:r>
              <a:rPr lang="nb-NO" dirty="0"/>
              <a:t>Hatprat kan komme i mange former</a:t>
            </a:r>
          </a:p>
          <a:p>
            <a:endParaRPr lang="nb-NO" dirty="0"/>
          </a:p>
          <a:p>
            <a:endParaRPr lang="nb-NO" dirty="0"/>
          </a:p>
        </p:txBody>
      </p:sp>
      <p:pic>
        <p:nvPicPr>
          <p:cNvPr id="4" name="image1.png" descr="image1.png">
            <a:extLst>
              <a:ext uri="{FF2B5EF4-FFF2-40B4-BE49-F238E27FC236}">
                <a16:creationId xmlns:a16="http://schemas.microsoft.com/office/drawing/2014/main" id="{C1ADA96C-4F4F-45E5-BB13-11D540E73EF5}"/>
              </a:ext>
            </a:extLst>
          </p:cNvPr>
          <p:cNvPicPr>
            <a:picLocks noChangeAspect="1"/>
          </p:cNvPicPr>
          <p:nvPr/>
        </p:nvPicPr>
        <p:blipFill>
          <a:blip r:embed="rId2"/>
          <a:stretch>
            <a:fillRect/>
          </a:stretch>
        </p:blipFill>
        <p:spPr>
          <a:xfrm>
            <a:off x="9292335" y="310937"/>
            <a:ext cx="2899665" cy="1218784"/>
          </a:xfrm>
          <a:prstGeom prst="rect">
            <a:avLst/>
          </a:prstGeom>
        </p:spPr>
      </p:pic>
    </p:spTree>
    <p:extLst>
      <p:ext uri="{BB962C8B-B14F-4D97-AF65-F5344CB8AC3E}">
        <p14:creationId xmlns:p14="http://schemas.microsoft.com/office/powerpoint/2010/main" val="35182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0C2F-3B04-4AC6-85F4-2AD7ECBD9BDD}"/>
              </a:ext>
            </a:extLst>
          </p:cNvPr>
          <p:cNvSpPr>
            <a:spLocks noGrp="1"/>
          </p:cNvSpPr>
          <p:nvPr>
            <p:ph type="title"/>
          </p:nvPr>
        </p:nvSpPr>
        <p:spPr/>
        <p:txBody>
          <a:bodyPr/>
          <a:lstStyle/>
          <a:p>
            <a:r>
              <a:rPr lang="nb-NO" dirty="0"/>
              <a:t>Konsekvenser: intervju</a:t>
            </a:r>
          </a:p>
        </p:txBody>
      </p:sp>
      <p:sp>
        <p:nvSpPr>
          <p:cNvPr id="3" name="Content Placeholder 2">
            <a:extLst>
              <a:ext uri="{FF2B5EF4-FFF2-40B4-BE49-F238E27FC236}">
                <a16:creationId xmlns:a16="http://schemas.microsoft.com/office/drawing/2014/main" id="{A73D3196-25AC-492F-868F-C08E9687E27E}"/>
              </a:ext>
            </a:extLst>
          </p:cNvPr>
          <p:cNvSpPr>
            <a:spLocks noGrp="1"/>
          </p:cNvSpPr>
          <p:nvPr>
            <p:ph idx="1"/>
          </p:nvPr>
        </p:nvSpPr>
        <p:spPr>
          <a:xfrm>
            <a:off x="838199" y="1825624"/>
            <a:ext cx="3208283" cy="3555673"/>
          </a:xfrm>
        </p:spPr>
        <p:txBody>
          <a:bodyPr>
            <a:normAutofit fontScale="47500" lnSpcReduction="20000"/>
          </a:bodyPr>
          <a:lstStyle/>
          <a:p>
            <a:r>
              <a:rPr lang="nb-NO" sz="3800" dirty="0"/>
              <a:t>Verre psykisk og fysisk helse</a:t>
            </a:r>
          </a:p>
          <a:p>
            <a:r>
              <a:rPr lang="nb-NO" sz="3800" dirty="0"/>
              <a:t>Selvmordsforsøk og selvskading </a:t>
            </a:r>
          </a:p>
          <a:p>
            <a:r>
              <a:rPr lang="nb-NO" sz="3800" dirty="0"/>
              <a:t>Ensomhet </a:t>
            </a:r>
          </a:p>
          <a:p>
            <a:r>
              <a:rPr lang="nb-NO" sz="3800" dirty="0"/>
              <a:t>Nedsatt selvtilitt</a:t>
            </a:r>
          </a:p>
          <a:p>
            <a:r>
              <a:rPr lang="nb-NO" sz="3800" dirty="0"/>
              <a:t>Holder ting for seg selv</a:t>
            </a:r>
          </a:p>
          <a:p>
            <a:r>
              <a:rPr lang="nb-NO" sz="3800" dirty="0"/>
              <a:t>Skam knyttet til egen historie</a:t>
            </a:r>
          </a:p>
          <a:p>
            <a:r>
              <a:rPr lang="nb-NO" sz="3800" dirty="0"/>
              <a:t>Traumer</a:t>
            </a:r>
          </a:p>
          <a:p>
            <a:r>
              <a:rPr lang="nb-NO" sz="3800" dirty="0"/>
              <a:t>Resignerer/mister motet </a:t>
            </a:r>
          </a:p>
          <a:p>
            <a:r>
              <a:rPr lang="nb-NO" sz="3800" dirty="0"/>
              <a:t>Konsentrasjonsvansker </a:t>
            </a:r>
            <a:br>
              <a:rPr lang="nb-NO" dirty="0"/>
            </a:br>
            <a:endParaRPr lang="nb-NO" dirty="0"/>
          </a:p>
        </p:txBody>
      </p:sp>
      <p:pic>
        <p:nvPicPr>
          <p:cNvPr id="4" name="image1.png" descr="image1.png">
            <a:extLst>
              <a:ext uri="{FF2B5EF4-FFF2-40B4-BE49-F238E27FC236}">
                <a16:creationId xmlns:a16="http://schemas.microsoft.com/office/drawing/2014/main" id="{351F1A94-5091-42C0-9A13-EC8414482E0A}"/>
              </a:ext>
            </a:extLst>
          </p:cNvPr>
          <p:cNvPicPr>
            <a:picLocks noChangeAspect="1"/>
          </p:cNvPicPr>
          <p:nvPr/>
        </p:nvPicPr>
        <p:blipFill>
          <a:blip r:embed="rId2"/>
          <a:stretch>
            <a:fillRect/>
          </a:stretch>
        </p:blipFill>
        <p:spPr>
          <a:xfrm>
            <a:off x="9311385" y="355452"/>
            <a:ext cx="2899665" cy="1218784"/>
          </a:xfrm>
          <a:prstGeom prst="rect">
            <a:avLst/>
          </a:prstGeom>
        </p:spPr>
      </p:pic>
      <p:sp>
        <p:nvSpPr>
          <p:cNvPr id="5" name="TextBox 4">
            <a:extLst>
              <a:ext uri="{FF2B5EF4-FFF2-40B4-BE49-F238E27FC236}">
                <a16:creationId xmlns:a16="http://schemas.microsoft.com/office/drawing/2014/main" id="{2E9C213A-963A-4514-87D4-73645451A49E}"/>
              </a:ext>
            </a:extLst>
          </p:cNvPr>
          <p:cNvSpPr txBox="1"/>
          <p:nvPr/>
        </p:nvSpPr>
        <p:spPr>
          <a:xfrm>
            <a:off x="4046482" y="1807779"/>
            <a:ext cx="3279228" cy="2585323"/>
          </a:xfrm>
          <a:prstGeom prst="rect">
            <a:avLst/>
          </a:prstGeom>
          <a:noFill/>
        </p:spPr>
        <p:txBody>
          <a:bodyPr wrap="square" rtlCol="0">
            <a:spAutoFit/>
          </a:bodyPr>
          <a:lstStyle/>
          <a:p>
            <a:pPr marL="285750" indent="-285750">
              <a:buFont typeface="Arial" panose="020B0604020202020204" pitchFamily="34" charset="0"/>
              <a:buChar char="•"/>
            </a:pPr>
            <a:r>
              <a:rPr lang="nb-NO" dirty="0"/>
              <a:t>Mobbe andre</a:t>
            </a:r>
          </a:p>
          <a:p>
            <a:pPr marL="285750" indent="-285750">
              <a:buFont typeface="Arial" panose="020B0604020202020204" pitchFamily="34" charset="0"/>
              <a:buChar char="•"/>
            </a:pPr>
            <a:r>
              <a:rPr lang="nb-NO" dirty="0"/>
              <a:t>Flytte eller bytte skole, unngår å gå på skolen(fravær)</a:t>
            </a:r>
          </a:p>
          <a:p>
            <a:pPr marL="285750" indent="-285750">
              <a:buFont typeface="Arial" panose="020B0604020202020204" pitchFamily="34" charset="0"/>
              <a:buChar char="•"/>
            </a:pPr>
            <a:r>
              <a:rPr lang="nb-NO" dirty="0"/>
              <a:t>Dårligere skoleprestasjoner</a:t>
            </a:r>
          </a:p>
          <a:p>
            <a:pPr marL="285750" indent="-285750">
              <a:buFont typeface="Arial" panose="020B0604020202020204" pitchFamily="34" charset="0"/>
              <a:buChar char="•"/>
            </a:pPr>
            <a:r>
              <a:rPr lang="nb-NO" dirty="0"/>
              <a:t>Rus</a:t>
            </a:r>
          </a:p>
          <a:p>
            <a:pPr marL="285750" indent="-285750">
              <a:buFont typeface="Arial" panose="020B0604020202020204" pitchFamily="34" charset="0"/>
              <a:buChar char="•"/>
            </a:pPr>
            <a:r>
              <a:rPr lang="nb-NO" dirty="0"/>
              <a:t>Dårlig nettverk</a:t>
            </a:r>
          </a:p>
          <a:p>
            <a:pPr marL="285750" indent="-285750">
              <a:buFont typeface="Arial" panose="020B0604020202020204" pitchFamily="34" charset="0"/>
              <a:buChar char="•"/>
            </a:pPr>
            <a:r>
              <a:rPr lang="nb-NO" dirty="0"/>
              <a:t>Mindre selvstendighet</a:t>
            </a:r>
          </a:p>
          <a:p>
            <a:pPr marL="285750" indent="-285750">
              <a:buFont typeface="Arial" panose="020B0604020202020204" pitchFamily="34" charset="0"/>
              <a:buChar char="•"/>
            </a:pPr>
            <a:r>
              <a:rPr lang="nb-NO" dirty="0"/>
              <a:t>Lite mestringsfølelse</a:t>
            </a:r>
          </a:p>
          <a:p>
            <a:endParaRPr lang="nb-NO" dirty="0"/>
          </a:p>
        </p:txBody>
      </p:sp>
      <p:sp>
        <p:nvSpPr>
          <p:cNvPr id="6" name="TextBox 5">
            <a:extLst>
              <a:ext uri="{FF2B5EF4-FFF2-40B4-BE49-F238E27FC236}">
                <a16:creationId xmlns:a16="http://schemas.microsoft.com/office/drawing/2014/main" id="{2E077428-2259-4468-BD0A-4B06AEE2E511}"/>
              </a:ext>
            </a:extLst>
          </p:cNvPr>
          <p:cNvSpPr txBox="1"/>
          <p:nvPr/>
        </p:nvSpPr>
        <p:spPr>
          <a:xfrm>
            <a:off x="7252137" y="1832960"/>
            <a:ext cx="349994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Engasement</a:t>
            </a:r>
          </a:p>
          <a:p>
            <a:pPr marL="285750" indent="-285750">
              <a:buFont typeface="Arial" panose="020B0604020202020204" pitchFamily="34" charset="0"/>
              <a:buChar char="•"/>
            </a:pPr>
            <a:r>
              <a:rPr lang="nb-NO" dirty="0"/>
              <a:t>Politiske verv</a:t>
            </a:r>
          </a:p>
          <a:p>
            <a:pPr marL="285750" indent="-285750">
              <a:buFont typeface="Arial" panose="020B0604020202020204" pitchFamily="34" charset="0"/>
              <a:buChar char="•"/>
            </a:pPr>
            <a:r>
              <a:rPr lang="nb-NO" dirty="0"/>
              <a:t>Viljestyrke og pågangsmot</a:t>
            </a:r>
          </a:p>
          <a:p>
            <a:pPr marL="285750" indent="-285750">
              <a:buFont typeface="Arial" panose="020B0604020202020204" pitchFamily="34" charset="0"/>
              <a:buChar char="•"/>
            </a:pPr>
            <a:r>
              <a:rPr lang="nb-NO" dirty="0"/>
              <a:t>Ønske om å være omsorgsfull</a:t>
            </a:r>
          </a:p>
          <a:p>
            <a:pPr marL="285750" indent="-285750">
              <a:buFont typeface="Arial" panose="020B0604020202020204" pitchFamily="34" charset="0"/>
              <a:buChar char="•"/>
            </a:pPr>
            <a:r>
              <a:rPr lang="nb-NO" dirty="0"/>
              <a:t>Vil ikke at andre skal oppleve det samme som de gjorde</a:t>
            </a:r>
          </a:p>
          <a:p>
            <a:pPr marL="285750" indent="-285750">
              <a:buFont typeface="Arial" panose="020B0604020202020204" pitchFamily="34" charset="0"/>
              <a:buChar char="•"/>
            </a:pPr>
            <a:r>
              <a:rPr lang="nb-NO" dirty="0"/>
              <a:t>Mestringsstrategier</a:t>
            </a:r>
          </a:p>
        </p:txBody>
      </p:sp>
      <p:pic>
        <p:nvPicPr>
          <p:cNvPr id="7" name="image2.png" descr="uf_alle_fig.tif">
            <a:extLst>
              <a:ext uri="{FF2B5EF4-FFF2-40B4-BE49-F238E27FC236}">
                <a16:creationId xmlns:a16="http://schemas.microsoft.com/office/drawing/2014/main" id="{F815C89C-9972-454A-8963-D92078301437}"/>
              </a:ext>
            </a:extLst>
          </p:cNvPr>
          <p:cNvPicPr>
            <a:picLocks noChangeAspect="1"/>
          </p:cNvPicPr>
          <p:nvPr/>
        </p:nvPicPr>
        <p:blipFill>
          <a:blip r:embed="rId3"/>
          <a:stretch>
            <a:fillRect/>
          </a:stretch>
        </p:blipFill>
        <p:spPr>
          <a:xfrm>
            <a:off x="1208689" y="4805156"/>
            <a:ext cx="9774622" cy="2052844"/>
          </a:xfrm>
          <a:prstGeom prst="rect">
            <a:avLst/>
          </a:prstGeom>
          <a:ln w="12700">
            <a:miter lim="400000"/>
          </a:ln>
        </p:spPr>
      </p:pic>
    </p:spTree>
    <p:extLst>
      <p:ext uri="{BB962C8B-B14F-4D97-AF65-F5344CB8AC3E}">
        <p14:creationId xmlns:p14="http://schemas.microsoft.com/office/powerpoint/2010/main" val="3631444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A512-7F3F-4986-ABE6-3D645EA94EA2}"/>
              </a:ext>
            </a:extLst>
          </p:cNvPr>
          <p:cNvSpPr>
            <a:spLocks noGrp="1"/>
          </p:cNvSpPr>
          <p:nvPr>
            <p:ph type="title"/>
          </p:nvPr>
        </p:nvSpPr>
        <p:spPr/>
        <p:txBody>
          <a:bodyPr/>
          <a:lstStyle/>
          <a:p>
            <a:r>
              <a:rPr lang="nb-NO" dirty="0"/>
              <a:t>Positive opplevelser</a:t>
            </a:r>
          </a:p>
        </p:txBody>
      </p:sp>
      <p:pic>
        <p:nvPicPr>
          <p:cNvPr id="4" name="image1.png" descr="image1.png">
            <a:extLst>
              <a:ext uri="{FF2B5EF4-FFF2-40B4-BE49-F238E27FC236}">
                <a16:creationId xmlns:a16="http://schemas.microsoft.com/office/drawing/2014/main" id="{549C40D1-8C7E-4233-8F63-E38B90B0EAA8}"/>
              </a:ext>
            </a:extLst>
          </p:cNvPr>
          <p:cNvPicPr>
            <a:picLocks noChangeAspect="1"/>
          </p:cNvPicPr>
          <p:nvPr/>
        </p:nvPicPr>
        <p:blipFill>
          <a:blip r:embed="rId2"/>
          <a:stretch>
            <a:fillRect/>
          </a:stretch>
        </p:blipFill>
        <p:spPr>
          <a:xfrm>
            <a:off x="9311385" y="355452"/>
            <a:ext cx="2899665" cy="1218784"/>
          </a:xfrm>
          <a:prstGeom prst="rect">
            <a:avLst/>
          </a:prstGeom>
        </p:spPr>
      </p:pic>
      <p:sp>
        <p:nvSpPr>
          <p:cNvPr id="5" name="TextBox 4">
            <a:extLst>
              <a:ext uri="{FF2B5EF4-FFF2-40B4-BE49-F238E27FC236}">
                <a16:creationId xmlns:a16="http://schemas.microsoft.com/office/drawing/2014/main" id="{5710F522-F30A-437A-B387-022049D63B35}"/>
              </a:ext>
            </a:extLst>
          </p:cNvPr>
          <p:cNvSpPr txBox="1"/>
          <p:nvPr/>
        </p:nvSpPr>
        <p:spPr>
          <a:xfrm>
            <a:off x="5728138" y="1448749"/>
            <a:ext cx="6432330" cy="2031325"/>
          </a:xfrm>
          <a:prstGeom prst="rect">
            <a:avLst/>
          </a:prstGeom>
          <a:noFill/>
        </p:spPr>
        <p:txBody>
          <a:bodyPr wrap="square" rtlCol="0">
            <a:spAutoFit/>
          </a:bodyPr>
          <a:lstStyle/>
          <a:p>
            <a:endParaRPr lang="nb-NO" b="1" u="sng" dirty="0"/>
          </a:p>
          <a:p>
            <a:r>
              <a:rPr lang="nb-NO" dirty="0"/>
              <a:t>Hvem bidro til at man opplevde dette?</a:t>
            </a:r>
          </a:p>
          <a:p>
            <a:endParaRPr lang="nb-NO" dirty="0"/>
          </a:p>
          <a:p>
            <a:pPr marL="285750" indent="-285750">
              <a:buFont typeface="Arial" panose="020B0604020202020204" pitchFamily="34" charset="0"/>
              <a:buChar char="•"/>
            </a:pPr>
            <a:r>
              <a:rPr lang="nb-NO" dirty="0"/>
              <a:t>Lærere, medelever, foreldre og funksjonshemmede selv</a:t>
            </a:r>
          </a:p>
          <a:p>
            <a:endParaRPr lang="nb-NO" dirty="0"/>
          </a:p>
          <a:p>
            <a:pPr marL="285750" indent="-285750">
              <a:buFont typeface="Arial" panose="020B0604020202020204" pitchFamily="34" charset="0"/>
              <a:buChar char="•"/>
            </a:pPr>
            <a:r>
              <a:rPr lang="nb-NO" dirty="0"/>
              <a:t>Nøkkelpersoner</a:t>
            </a:r>
          </a:p>
          <a:p>
            <a:endParaRPr lang="nb-NO" dirty="0"/>
          </a:p>
        </p:txBody>
      </p:sp>
      <p:pic>
        <p:nvPicPr>
          <p:cNvPr id="6" name="Picture 5">
            <a:extLst>
              <a:ext uri="{FF2B5EF4-FFF2-40B4-BE49-F238E27FC236}">
                <a16:creationId xmlns:a16="http://schemas.microsoft.com/office/drawing/2014/main" id="{9C21D5E1-E396-4CAA-AB99-32E6B07FC519}"/>
              </a:ext>
            </a:extLst>
          </p:cNvPr>
          <p:cNvPicPr/>
          <p:nvPr/>
        </p:nvPicPr>
        <p:blipFill rotWithShape="1">
          <a:blip r:embed="rId3"/>
          <a:srcRect t="4584" r="5520" b="4491"/>
          <a:stretch/>
        </p:blipFill>
        <p:spPr>
          <a:xfrm>
            <a:off x="552548" y="1753750"/>
            <a:ext cx="4889938" cy="4468374"/>
          </a:xfrm>
          <a:prstGeom prst="rect">
            <a:avLst/>
          </a:prstGeom>
        </p:spPr>
      </p:pic>
      <p:pic>
        <p:nvPicPr>
          <p:cNvPr id="10" name="Picture 9" descr="A drawing of a face&#10;&#10;Description automatically generated">
            <a:extLst>
              <a:ext uri="{FF2B5EF4-FFF2-40B4-BE49-F238E27FC236}">
                <a16:creationId xmlns:a16="http://schemas.microsoft.com/office/drawing/2014/main" id="{856A6D0C-02A3-48BF-BB8B-82D2CBBAD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6101" y="4019798"/>
            <a:ext cx="5676404" cy="2838202"/>
          </a:xfrm>
          <a:prstGeom prst="rect">
            <a:avLst/>
          </a:prstGeom>
        </p:spPr>
      </p:pic>
    </p:spTree>
    <p:extLst>
      <p:ext uri="{BB962C8B-B14F-4D97-AF65-F5344CB8AC3E}">
        <p14:creationId xmlns:p14="http://schemas.microsoft.com/office/powerpoint/2010/main" val="44266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883D-5902-41B6-8DFA-E335C16D524D}"/>
              </a:ext>
            </a:extLst>
          </p:cNvPr>
          <p:cNvSpPr>
            <a:spLocks noGrp="1"/>
          </p:cNvSpPr>
          <p:nvPr>
            <p:ph type="title"/>
          </p:nvPr>
        </p:nvSpPr>
        <p:spPr/>
        <p:txBody>
          <a:bodyPr/>
          <a:lstStyle/>
          <a:p>
            <a:r>
              <a:rPr lang="nb-NO" dirty="0"/>
              <a:t>Konsekvenser av positive opplevelser</a:t>
            </a:r>
          </a:p>
        </p:txBody>
      </p:sp>
      <p:sp>
        <p:nvSpPr>
          <p:cNvPr id="3" name="Content Placeholder 2">
            <a:extLst>
              <a:ext uri="{FF2B5EF4-FFF2-40B4-BE49-F238E27FC236}">
                <a16:creationId xmlns:a16="http://schemas.microsoft.com/office/drawing/2014/main" id="{08BA3E75-CE48-467A-A23E-7A6365DFCBC9}"/>
              </a:ext>
            </a:extLst>
          </p:cNvPr>
          <p:cNvSpPr>
            <a:spLocks noGrp="1"/>
          </p:cNvSpPr>
          <p:nvPr>
            <p:ph idx="1"/>
          </p:nvPr>
        </p:nvSpPr>
        <p:spPr>
          <a:xfrm>
            <a:off x="838200" y="1825625"/>
            <a:ext cx="10428890" cy="4351338"/>
          </a:xfrm>
        </p:spPr>
        <p:txBody>
          <a:bodyPr>
            <a:normAutofit/>
          </a:bodyPr>
          <a:lstStyle/>
          <a:p>
            <a:r>
              <a:rPr lang="nb-NO" dirty="0"/>
              <a:t>Følt seg inkludert og verdsatt (56,4%)</a:t>
            </a:r>
          </a:p>
          <a:p>
            <a:r>
              <a:rPr lang="nb-NO" dirty="0"/>
              <a:t>Klart å fullføre skolegangen (49,5%)</a:t>
            </a:r>
          </a:p>
          <a:p>
            <a:r>
              <a:rPr lang="nb-NO" dirty="0"/>
              <a:t>Økt selvtillit(36,6%) </a:t>
            </a:r>
          </a:p>
          <a:p>
            <a:r>
              <a:rPr lang="nb-NO" dirty="0"/>
              <a:t>Fått en eller flere venner (32,7%). </a:t>
            </a:r>
          </a:p>
          <a:p>
            <a:r>
              <a:rPr lang="nb-NO" dirty="0"/>
              <a:t>Viser at det er viktig å jobbe med skolemiljø for at elever med funksjonsnedsettelser skal ha det bra</a:t>
            </a:r>
          </a:p>
          <a:p>
            <a:endParaRPr lang="nb-NO" dirty="0"/>
          </a:p>
        </p:txBody>
      </p:sp>
      <p:pic>
        <p:nvPicPr>
          <p:cNvPr id="5" name="image1.png" descr="image1.png">
            <a:extLst>
              <a:ext uri="{FF2B5EF4-FFF2-40B4-BE49-F238E27FC236}">
                <a16:creationId xmlns:a16="http://schemas.microsoft.com/office/drawing/2014/main" id="{A3A6E581-CA36-4485-8F48-5B3CB4174792}"/>
              </a:ext>
            </a:extLst>
          </p:cNvPr>
          <p:cNvPicPr>
            <a:picLocks noChangeAspect="1"/>
          </p:cNvPicPr>
          <p:nvPr/>
        </p:nvPicPr>
        <p:blipFill>
          <a:blip r:embed="rId2"/>
          <a:stretch>
            <a:fillRect/>
          </a:stretch>
        </p:blipFill>
        <p:spPr>
          <a:xfrm>
            <a:off x="9311385" y="355452"/>
            <a:ext cx="2899665" cy="1218784"/>
          </a:xfrm>
          <a:prstGeom prst="rect">
            <a:avLst/>
          </a:prstGeom>
        </p:spPr>
      </p:pic>
    </p:spTree>
    <p:extLst>
      <p:ext uri="{BB962C8B-B14F-4D97-AF65-F5344CB8AC3E}">
        <p14:creationId xmlns:p14="http://schemas.microsoft.com/office/powerpoint/2010/main" val="3124092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73A6-2944-4FE2-9B5C-BEF605020351}"/>
              </a:ext>
            </a:extLst>
          </p:cNvPr>
          <p:cNvSpPr>
            <a:spLocks noGrp="1"/>
          </p:cNvSpPr>
          <p:nvPr>
            <p:ph type="title"/>
          </p:nvPr>
        </p:nvSpPr>
        <p:spPr>
          <a:xfrm>
            <a:off x="838200" y="1196921"/>
            <a:ext cx="4511565" cy="1325563"/>
          </a:xfrm>
        </p:spPr>
        <p:txBody>
          <a:bodyPr>
            <a:normAutofit/>
          </a:bodyPr>
          <a:lstStyle/>
          <a:p>
            <a:r>
              <a:rPr lang="nb-NO" sz="2000" dirty="0">
                <a:latin typeface="+mn-lt"/>
              </a:rPr>
              <a:t>Lærere og ansatte på skolene jeg har gått på har vært gode på å forebygge og stoppe mobbing, krenkelser og hatprat</a:t>
            </a:r>
          </a:p>
        </p:txBody>
      </p:sp>
      <p:pic>
        <p:nvPicPr>
          <p:cNvPr id="4" name="image1.png" descr="image1.png">
            <a:extLst>
              <a:ext uri="{FF2B5EF4-FFF2-40B4-BE49-F238E27FC236}">
                <a16:creationId xmlns:a16="http://schemas.microsoft.com/office/drawing/2014/main" id="{DCD6CB5F-7B74-49F1-A043-FBB7A722EDB1}"/>
              </a:ext>
            </a:extLst>
          </p:cNvPr>
          <p:cNvPicPr>
            <a:picLocks noChangeAspect="1"/>
          </p:cNvPicPr>
          <p:nvPr/>
        </p:nvPicPr>
        <p:blipFill>
          <a:blip r:embed="rId2"/>
          <a:stretch>
            <a:fillRect/>
          </a:stretch>
        </p:blipFill>
        <p:spPr>
          <a:xfrm>
            <a:off x="9311385" y="355452"/>
            <a:ext cx="2899665" cy="1218784"/>
          </a:xfrm>
          <a:prstGeom prst="rect">
            <a:avLst/>
          </a:prstGeom>
        </p:spPr>
      </p:pic>
      <p:pic>
        <p:nvPicPr>
          <p:cNvPr id="5" name="Picture 4">
            <a:extLst>
              <a:ext uri="{FF2B5EF4-FFF2-40B4-BE49-F238E27FC236}">
                <a16:creationId xmlns:a16="http://schemas.microsoft.com/office/drawing/2014/main" id="{C3EDA30C-DA34-497F-8F95-C7AC1852F54B}"/>
              </a:ext>
            </a:extLst>
          </p:cNvPr>
          <p:cNvPicPr/>
          <p:nvPr/>
        </p:nvPicPr>
        <p:blipFill rotWithShape="1">
          <a:blip r:embed="rId3"/>
          <a:srcRect l="11285" r="8694"/>
          <a:stretch/>
        </p:blipFill>
        <p:spPr bwMode="auto">
          <a:xfrm>
            <a:off x="838200" y="2654918"/>
            <a:ext cx="4637690" cy="314259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63DAB2A-9060-426A-B0EF-6CB40B337BF4}"/>
              </a:ext>
            </a:extLst>
          </p:cNvPr>
          <p:cNvPicPr/>
          <p:nvPr/>
        </p:nvPicPr>
        <p:blipFill rotWithShape="1">
          <a:blip r:embed="rId4">
            <a:extLst>
              <a:ext uri="{28A0092B-C50C-407E-A947-70E740481C1C}">
                <a14:useLocalDpi xmlns:a14="http://schemas.microsoft.com/office/drawing/2010/main" val="0"/>
              </a:ext>
            </a:extLst>
          </a:blip>
          <a:srcRect l="9571" r="7996"/>
          <a:stretch/>
        </p:blipFill>
        <p:spPr bwMode="auto">
          <a:xfrm>
            <a:off x="6096000" y="2522484"/>
            <a:ext cx="4813738" cy="3142593"/>
          </a:xfrm>
          <a:prstGeom prst="rect">
            <a:avLst/>
          </a:prstGeom>
          <a:ln>
            <a:noFill/>
          </a:ln>
          <a:extLst>
            <a:ext uri="{53640926-AAD7-44D8-BBD7-CCE9431645EC}">
              <a14:shadowObscured xmlns:a14="http://schemas.microsoft.com/office/drawing/2010/main"/>
            </a:ext>
          </a:extLst>
        </p:spPr>
      </p:pic>
      <p:pic>
        <p:nvPicPr>
          <p:cNvPr id="7" name="Content Placeholder 6">
            <a:extLst>
              <a:ext uri="{FF2B5EF4-FFF2-40B4-BE49-F238E27FC236}">
                <a16:creationId xmlns:a16="http://schemas.microsoft.com/office/drawing/2014/main" id="{07D0D338-9127-4AEC-B288-C7FA0F0F94FC}"/>
              </a:ext>
            </a:extLst>
          </p:cNvPr>
          <p:cNvPicPr>
            <a:picLocks noGrp="1"/>
          </p:cNvPicPr>
          <p:nvPr>
            <p:ph idx="1"/>
          </p:nvPr>
        </p:nvPicPr>
        <p:blipFill rotWithShape="1">
          <a:blip r:embed="rId5"/>
          <a:srcRect l="8472" r="25119" b="24631"/>
          <a:stretch/>
        </p:blipFill>
        <p:spPr>
          <a:xfrm>
            <a:off x="932792" y="5797511"/>
            <a:ext cx="4637689" cy="705037"/>
          </a:xfrm>
          <a:prstGeom prst="rect">
            <a:avLst/>
          </a:prstGeom>
        </p:spPr>
      </p:pic>
      <p:pic>
        <p:nvPicPr>
          <p:cNvPr id="8" name="Picture 7">
            <a:extLst>
              <a:ext uri="{FF2B5EF4-FFF2-40B4-BE49-F238E27FC236}">
                <a16:creationId xmlns:a16="http://schemas.microsoft.com/office/drawing/2014/main" id="{8115D480-73A6-4E54-B801-16A61E134535}"/>
              </a:ext>
            </a:extLst>
          </p:cNvPr>
          <p:cNvPicPr/>
          <p:nvPr/>
        </p:nvPicPr>
        <p:blipFill rotWithShape="1">
          <a:blip r:embed="rId6">
            <a:extLst>
              <a:ext uri="{28A0092B-C50C-407E-A947-70E740481C1C}">
                <a14:useLocalDpi xmlns:a14="http://schemas.microsoft.com/office/drawing/2010/main" val="0"/>
              </a:ext>
            </a:extLst>
          </a:blip>
          <a:srcRect l="8472" r="25119" b="24630"/>
          <a:stretch/>
        </p:blipFill>
        <p:spPr>
          <a:xfrm>
            <a:off x="6201103" y="5797511"/>
            <a:ext cx="4708635" cy="705037"/>
          </a:xfrm>
          <a:prstGeom prst="rect">
            <a:avLst/>
          </a:prstGeom>
        </p:spPr>
      </p:pic>
      <p:sp>
        <p:nvSpPr>
          <p:cNvPr id="9" name="TextBox 8">
            <a:extLst>
              <a:ext uri="{FF2B5EF4-FFF2-40B4-BE49-F238E27FC236}">
                <a16:creationId xmlns:a16="http://schemas.microsoft.com/office/drawing/2014/main" id="{65DF2ECD-F114-4DD6-BA66-0D3B7C3927BF}"/>
              </a:ext>
            </a:extLst>
          </p:cNvPr>
          <p:cNvSpPr txBox="1"/>
          <p:nvPr/>
        </p:nvSpPr>
        <p:spPr>
          <a:xfrm>
            <a:off x="6214241" y="1322155"/>
            <a:ext cx="5139559" cy="1323439"/>
          </a:xfrm>
          <a:prstGeom prst="rect">
            <a:avLst/>
          </a:prstGeom>
          <a:noFill/>
        </p:spPr>
        <p:txBody>
          <a:bodyPr wrap="square" rtlCol="0">
            <a:spAutoFit/>
          </a:bodyPr>
          <a:lstStyle/>
          <a:p>
            <a:r>
              <a:rPr lang="nb-NO" sz="2000" dirty="0"/>
              <a:t>Lærere og ansatte på skolene jeg har gått på har vært gode på å forebygge og stoppe mobbing, krenkelser og hatprat mot elever med funksjonsnedsettelser og kronisk sykdom</a:t>
            </a:r>
          </a:p>
        </p:txBody>
      </p:sp>
    </p:spTree>
    <p:extLst>
      <p:ext uri="{BB962C8B-B14F-4D97-AF65-F5344CB8AC3E}">
        <p14:creationId xmlns:p14="http://schemas.microsoft.com/office/powerpoint/2010/main" val="365632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B2E-B2DE-4583-BAD8-511A411A0E50}"/>
              </a:ext>
            </a:extLst>
          </p:cNvPr>
          <p:cNvSpPr>
            <a:spLocks noGrp="1"/>
          </p:cNvSpPr>
          <p:nvPr>
            <p:ph type="title"/>
          </p:nvPr>
        </p:nvSpPr>
        <p:spPr>
          <a:xfrm>
            <a:off x="838200" y="365125"/>
            <a:ext cx="8473185" cy="1325563"/>
          </a:xfrm>
        </p:spPr>
        <p:txBody>
          <a:bodyPr>
            <a:normAutofit fontScale="90000"/>
          </a:bodyPr>
          <a:lstStyle/>
          <a:p>
            <a:r>
              <a:rPr lang="nb-NO" dirty="0"/>
              <a:t>Hva er viktigst for at funkjsonshemmede skal føle seg inkludert på skolen?</a:t>
            </a:r>
          </a:p>
        </p:txBody>
      </p:sp>
      <p:sp>
        <p:nvSpPr>
          <p:cNvPr id="3" name="Content Placeholder 2">
            <a:extLst>
              <a:ext uri="{FF2B5EF4-FFF2-40B4-BE49-F238E27FC236}">
                <a16:creationId xmlns:a16="http://schemas.microsoft.com/office/drawing/2014/main" id="{A217502C-88D6-4EE5-B61E-680FD6165C77}"/>
              </a:ext>
            </a:extLst>
          </p:cNvPr>
          <p:cNvSpPr>
            <a:spLocks noGrp="1"/>
          </p:cNvSpPr>
          <p:nvPr>
            <p:ph idx="1"/>
          </p:nvPr>
        </p:nvSpPr>
        <p:spPr/>
        <p:txBody>
          <a:bodyPr>
            <a:normAutofit/>
          </a:bodyPr>
          <a:lstStyle/>
          <a:p>
            <a:r>
              <a:rPr lang="nb-NO" dirty="0"/>
              <a:t>Nødvendig tilrettelegging av undervisning eller pensum(54%)</a:t>
            </a:r>
          </a:p>
          <a:p>
            <a:r>
              <a:rPr lang="nb-NO" dirty="0"/>
              <a:t>Lærere som har god kompetanse og kunnskap om funksjonsnedsettelser (48,7%) </a:t>
            </a:r>
          </a:p>
          <a:p>
            <a:r>
              <a:rPr lang="nb-NO" dirty="0"/>
              <a:t>Oppleve seg som en del av et inkluderene klassemiljø som ser en for den man er (42,34%) </a:t>
            </a:r>
          </a:p>
          <a:p>
            <a:r>
              <a:rPr lang="nb-NO" dirty="0"/>
              <a:t>Å bli lyttet til av skolen når man forteller om ubehagelige opplevelser (35%) </a:t>
            </a:r>
          </a:p>
          <a:p>
            <a:r>
              <a:rPr lang="nb-NO" dirty="0"/>
              <a:t>Hvem har ansvar for at funksjsonhemede skal oppleve seg inkludert på skolen?</a:t>
            </a:r>
          </a:p>
          <a:p>
            <a:endParaRPr lang="nb-NO" dirty="0"/>
          </a:p>
        </p:txBody>
      </p:sp>
      <p:pic>
        <p:nvPicPr>
          <p:cNvPr id="4" name="image1.png" descr="image1.png">
            <a:extLst>
              <a:ext uri="{FF2B5EF4-FFF2-40B4-BE49-F238E27FC236}">
                <a16:creationId xmlns:a16="http://schemas.microsoft.com/office/drawing/2014/main" id="{F8086C1B-EDEE-4039-AE49-B5D86643FEA0}"/>
              </a:ext>
            </a:extLst>
          </p:cNvPr>
          <p:cNvPicPr>
            <a:picLocks noChangeAspect="1"/>
          </p:cNvPicPr>
          <p:nvPr/>
        </p:nvPicPr>
        <p:blipFill>
          <a:blip r:embed="rId2"/>
          <a:stretch>
            <a:fillRect/>
          </a:stretch>
        </p:blipFill>
        <p:spPr>
          <a:xfrm>
            <a:off x="9311385" y="418514"/>
            <a:ext cx="2899665" cy="1218784"/>
          </a:xfrm>
          <a:prstGeom prst="rect">
            <a:avLst/>
          </a:prstGeom>
        </p:spPr>
      </p:pic>
    </p:spTree>
    <p:extLst>
      <p:ext uri="{BB962C8B-B14F-4D97-AF65-F5344CB8AC3E}">
        <p14:creationId xmlns:p14="http://schemas.microsoft.com/office/powerpoint/2010/main" val="46960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F6C3-3E3E-44E2-93D1-2FD0087B0211}"/>
              </a:ext>
            </a:extLst>
          </p:cNvPr>
          <p:cNvSpPr>
            <a:spLocks noGrp="1"/>
          </p:cNvSpPr>
          <p:nvPr>
            <p:ph type="title"/>
          </p:nvPr>
        </p:nvSpPr>
        <p:spPr/>
        <p:txBody>
          <a:bodyPr/>
          <a:lstStyle/>
          <a:p>
            <a:r>
              <a:rPr lang="nb-NO" dirty="0"/>
              <a:t>Intervju: Opplevelsen av skolen</a:t>
            </a:r>
          </a:p>
        </p:txBody>
      </p:sp>
      <p:sp>
        <p:nvSpPr>
          <p:cNvPr id="3" name="Content Placeholder 2">
            <a:extLst>
              <a:ext uri="{FF2B5EF4-FFF2-40B4-BE49-F238E27FC236}">
                <a16:creationId xmlns:a16="http://schemas.microsoft.com/office/drawing/2014/main" id="{5B1746D0-12BE-47FD-8D49-06B371B9A6E4}"/>
              </a:ext>
            </a:extLst>
          </p:cNvPr>
          <p:cNvSpPr>
            <a:spLocks noGrp="1"/>
          </p:cNvSpPr>
          <p:nvPr>
            <p:ph idx="1"/>
          </p:nvPr>
        </p:nvSpPr>
        <p:spPr/>
        <p:txBody>
          <a:bodyPr>
            <a:normAutofit/>
          </a:bodyPr>
          <a:lstStyle/>
          <a:p>
            <a:r>
              <a:rPr lang="nb-NO" dirty="0"/>
              <a:t>Skolen legger rammene</a:t>
            </a:r>
          </a:p>
          <a:p>
            <a:r>
              <a:rPr lang="nb-NO" dirty="0"/>
              <a:t>Feil med systemet</a:t>
            </a:r>
          </a:p>
          <a:p>
            <a:r>
              <a:rPr lang="nb-NO" dirty="0"/>
              <a:t>Segregering og ekskludering</a:t>
            </a:r>
          </a:p>
          <a:p>
            <a:r>
              <a:rPr lang="nb-NO" dirty="0"/>
              <a:t>Lave forventinger til de med funksjonsnedsettelser</a:t>
            </a:r>
          </a:p>
          <a:p>
            <a:r>
              <a:rPr lang="nb-NO" dirty="0"/>
              <a:t>Dårlig tilrettelegging</a:t>
            </a:r>
          </a:p>
          <a:p>
            <a:r>
              <a:rPr lang="nb-NO" dirty="0"/>
              <a:t>Dårlig skolemiljø</a:t>
            </a:r>
          </a:p>
          <a:p>
            <a:r>
              <a:rPr lang="nb-NO" dirty="0"/>
              <a:t>Lite kunnskap og kompetanse fra skolen sin side</a:t>
            </a:r>
          </a:p>
          <a:p>
            <a:r>
              <a:rPr lang="nb-NO" dirty="0"/>
              <a:t>Opplevd positive ting også – viktig å fokusere på det</a:t>
            </a:r>
          </a:p>
        </p:txBody>
      </p:sp>
      <p:pic>
        <p:nvPicPr>
          <p:cNvPr id="4" name="image1.png" descr="image1.png">
            <a:extLst>
              <a:ext uri="{FF2B5EF4-FFF2-40B4-BE49-F238E27FC236}">
                <a16:creationId xmlns:a16="http://schemas.microsoft.com/office/drawing/2014/main" id="{F83DA2C9-B054-4450-82D4-D2C1FC8FD842}"/>
              </a:ext>
            </a:extLst>
          </p:cNvPr>
          <p:cNvPicPr>
            <a:picLocks noChangeAspect="1"/>
          </p:cNvPicPr>
          <p:nvPr/>
        </p:nvPicPr>
        <p:blipFill>
          <a:blip r:embed="rId2"/>
          <a:stretch>
            <a:fillRect/>
          </a:stretch>
        </p:blipFill>
        <p:spPr>
          <a:xfrm>
            <a:off x="9292335" y="418514"/>
            <a:ext cx="2899665" cy="1218784"/>
          </a:xfrm>
          <a:prstGeom prst="rect">
            <a:avLst/>
          </a:prstGeom>
        </p:spPr>
      </p:pic>
    </p:spTree>
    <p:extLst>
      <p:ext uri="{BB962C8B-B14F-4D97-AF65-F5344CB8AC3E}">
        <p14:creationId xmlns:p14="http://schemas.microsoft.com/office/powerpoint/2010/main" val="2268651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05D179E5-AFD1-4F1E-86C7-D67658F66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917" y="4238953"/>
            <a:ext cx="4656083" cy="2619047"/>
          </a:xfrm>
          <a:prstGeom prst="rect">
            <a:avLst/>
          </a:prstGeom>
        </p:spPr>
      </p:pic>
      <p:sp>
        <p:nvSpPr>
          <p:cNvPr id="2" name="Title 1">
            <a:extLst>
              <a:ext uri="{FF2B5EF4-FFF2-40B4-BE49-F238E27FC236}">
                <a16:creationId xmlns:a16="http://schemas.microsoft.com/office/drawing/2014/main" id="{120A3688-B1F6-427E-B6F2-089C6DDC1A88}"/>
              </a:ext>
            </a:extLst>
          </p:cNvPr>
          <p:cNvSpPr>
            <a:spLocks noGrp="1"/>
          </p:cNvSpPr>
          <p:nvPr>
            <p:ph type="title"/>
          </p:nvPr>
        </p:nvSpPr>
        <p:spPr>
          <a:xfrm>
            <a:off x="838200" y="311735"/>
            <a:ext cx="8454135" cy="1325563"/>
          </a:xfrm>
        </p:spPr>
        <p:txBody>
          <a:bodyPr/>
          <a:lstStyle/>
          <a:p>
            <a:r>
              <a:rPr lang="nb-NO" dirty="0"/>
              <a:t>Intervju med skoleledere og ansatte på skolen</a:t>
            </a:r>
          </a:p>
        </p:txBody>
      </p:sp>
      <p:sp>
        <p:nvSpPr>
          <p:cNvPr id="3" name="Content Placeholder 2">
            <a:extLst>
              <a:ext uri="{FF2B5EF4-FFF2-40B4-BE49-F238E27FC236}">
                <a16:creationId xmlns:a16="http://schemas.microsoft.com/office/drawing/2014/main" id="{E6CB74D7-D272-4D6D-A0C2-433AE8C3D8FF}"/>
              </a:ext>
            </a:extLst>
          </p:cNvPr>
          <p:cNvSpPr>
            <a:spLocks noGrp="1"/>
          </p:cNvSpPr>
          <p:nvPr>
            <p:ph idx="1"/>
          </p:nvPr>
        </p:nvSpPr>
        <p:spPr>
          <a:xfrm>
            <a:off x="838200" y="1825625"/>
            <a:ext cx="11164614" cy="3482099"/>
          </a:xfrm>
        </p:spPr>
        <p:txBody>
          <a:bodyPr>
            <a:normAutofit fontScale="92500"/>
          </a:bodyPr>
          <a:lstStyle/>
          <a:p>
            <a:r>
              <a:rPr lang="nb-NO" sz="2200" dirty="0"/>
              <a:t>Ulike praksiser på ulike skoler – men alle har noen former for tiltak og fokus på mobbing</a:t>
            </a:r>
          </a:p>
          <a:p>
            <a:r>
              <a:rPr lang="nb-NO" sz="2200" dirty="0"/>
              <a:t>Flere av skolene sier at de har lite utfordringeer knyttet til mobbing av elever med funksjonsnedsettelse</a:t>
            </a:r>
          </a:p>
          <a:p>
            <a:pPr lvl="0"/>
            <a:r>
              <a:rPr lang="nb-NO" sz="2200" dirty="0"/>
              <a:t>Problemer med språkbruk</a:t>
            </a:r>
          </a:p>
          <a:p>
            <a:pPr lvl="1"/>
            <a:r>
              <a:rPr lang="nb-NO" sz="2200" dirty="0"/>
              <a:t>Ukultur</a:t>
            </a:r>
          </a:p>
          <a:p>
            <a:pPr lvl="1"/>
            <a:r>
              <a:rPr lang="nb-NO" sz="2200" dirty="0"/>
              <a:t>Elever bagatelliserer språkbruk </a:t>
            </a:r>
          </a:p>
          <a:p>
            <a:r>
              <a:rPr lang="nb-NO" sz="2200" dirty="0"/>
              <a:t>Inkludering vs ekskludering / Integrering vs segregering</a:t>
            </a:r>
          </a:p>
          <a:p>
            <a:pPr lvl="0"/>
            <a:r>
              <a:rPr lang="nb-NO" sz="2200" dirty="0"/>
              <a:t>Utfordringer knyttet til å inkludere de med usynlige funkjsonsnedsettelser</a:t>
            </a:r>
          </a:p>
          <a:p>
            <a:pPr lvl="0"/>
            <a:r>
              <a:rPr lang="nb-NO" sz="2200" dirty="0"/>
              <a:t>Hvordan man bruker ressursene</a:t>
            </a:r>
            <a:br>
              <a:rPr lang="nb-NO" sz="2600" dirty="0"/>
            </a:br>
            <a:endParaRPr lang="nb-NO" sz="2600" dirty="0"/>
          </a:p>
          <a:p>
            <a:endParaRPr lang="nb-NO" dirty="0"/>
          </a:p>
        </p:txBody>
      </p:sp>
      <p:pic>
        <p:nvPicPr>
          <p:cNvPr id="5" name="image1.png" descr="image1.png">
            <a:extLst>
              <a:ext uri="{FF2B5EF4-FFF2-40B4-BE49-F238E27FC236}">
                <a16:creationId xmlns:a16="http://schemas.microsoft.com/office/drawing/2014/main" id="{F9BB89B8-74BC-4EEA-AA8B-897ED2D22867}"/>
              </a:ext>
            </a:extLst>
          </p:cNvPr>
          <p:cNvPicPr>
            <a:picLocks noChangeAspect="1"/>
          </p:cNvPicPr>
          <p:nvPr/>
        </p:nvPicPr>
        <p:blipFill>
          <a:blip r:embed="rId3"/>
          <a:stretch>
            <a:fillRect/>
          </a:stretch>
        </p:blipFill>
        <p:spPr>
          <a:xfrm>
            <a:off x="9311385" y="418514"/>
            <a:ext cx="2899665" cy="1218784"/>
          </a:xfrm>
          <a:prstGeom prst="rect">
            <a:avLst/>
          </a:prstGeom>
        </p:spPr>
      </p:pic>
      <p:sp>
        <p:nvSpPr>
          <p:cNvPr id="7" name="TextBox 6">
            <a:extLst>
              <a:ext uri="{FF2B5EF4-FFF2-40B4-BE49-F238E27FC236}">
                <a16:creationId xmlns:a16="http://schemas.microsoft.com/office/drawing/2014/main" id="{945D1B0E-DF1A-43E0-8723-FFCB7415A236}"/>
              </a:ext>
            </a:extLst>
          </p:cNvPr>
          <p:cNvSpPr txBox="1"/>
          <p:nvPr/>
        </p:nvSpPr>
        <p:spPr>
          <a:xfrm>
            <a:off x="838200" y="5002923"/>
            <a:ext cx="6697717" cy="1908215"/>
          </a:xfrm>
          <a:prstGeom prst="rect">
            <a:avLst/>
          </a:prstGeom>
          <a:noFill/>
        </p:spPr>
        <p:txBody>
          <a:bodyPr wrap="square" rtlCol="0">
            <a:spAutoFit/>
          </a:bodyPr>
          <a:lstStyle/>
          <a:p>
            <a:pPr marL="285750" lvl="0" indent="-285750">
              <a:buFont typeface="Arial" panose="020B0604020202020204" pitchFamily="34" charset="0"/>
              <a:buChar char="•"/>
            </a:pPr>
            <a:r>
              <a:rPr lang="nb-NO" sz="2000" dirty="0"/>
              <a:t>Snakke med elevene om funkjsonsnedsettelser – gi de kunnskap og forståelse</a:t>
            </a:r>
          </a:p>
          <a:p>
            <a:pPr marL="285750" lvl="0" indent="-285750">
              <a:buFont typeface="Arial" panose="020B0604020202020204" pitchFamily="34" charset="0"/>
              <a:buChar char="•"/>
            </a:pPr>
            <a:r>
              <a:rPr lang="nb-NO" sz="2000" dirty="0"/>
              <a:t>Gjøre elever bevisste på sin egen språkbruk - som medelev har man også et ansvar</a:t>
            </a:r>
          </a:p>
          <a:p>
            <a:pPr marL="285750" lvl="0" indent="-285750">
              <a:buFont typeface="Arial" panose="020B0604020202020204" pitchFamily="34" charset="0"/>
              <a:buChar char="•"/>
            </a:pPr>
            <a:r>
              <a:rPr lang="nb-NO" sz="2000" dirty="0"/>
              <a:t>Funksjonshemmede er ikke en homogen gruppe</a:t>
            </a:r>
          </a:p>
          <a:p>
            <a:endParaRPr lang="nb-NO" dirty="0"/>
          </a:p>
        </p:txBody>
      </p:sp>
    </p:spTree>
    <p:extLst>
      <p:ext uri="{BB962C8B-B14F-4D97-AF65-F5344CB8AC3E}">
        <p14:creationId xmlns:p14="http://schemas.microsoft.com/office/powerpoint/2010/main" val="150798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p:nvPr/>
        </p:nvSpPr>
        <p:spPr>
          <a:xfrm>
            <a:off x="3260627" y="1515317"/>
            <a:ext cx="5331929" cy="317009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defRPr sz="3200" b="1">
                <a:solidFill>
                  <a:schemeClr val="accent6"/>
                </a:solidFill>
                <a:latin typeface="+mj-lt"/>
                <a:ea typeface="+mj-ea"/>
                <a:cs typeface="+mj-cs"/>
                <a:sym typeface="Calibri"/>
              </a:defRPr>
            </a:pPr>
            <a:r>
              <a:rPr sz="3200" dirty="0" err="1">
                <a:solidFill>
                  <a:schemeClr val="accent2"/>
                </a:solidFill>
              </a:rPr>
              <a:t>Følg</a:t>
            </a:r>
            <a:r>
              <a:rPr sz="3200" dirty="0">
                <a:solidFill>
                  <a:schemeClr val="accent2"/>
                </a:solidFill>
              </a:rPr>
              <a:t> </a:t>
            </a:r>
            <a:r>
              <a:rPr sz="3200" dirty="0" err="1">
                <a:solidFill>
                  <a:schemeClr val="accent2"/>
                </a:solidFill>
              </a:rPr>
              <a:t>Unge</a:t>
            </a:r>
            <a:r>
              <a:rPr sz="3200" dirty="0">
                <a:solidFill>
                  <a:schemeClr val="accent2"/>
                </a:solidFill>
              </a:rPr>
              <a:t> </a:t>
            </a:r>
            <a:r>
              <a:rPr sz="3200" dirty="0" err="1">
                <a:solidFill>
                  <a:schemeClr val="accent2"/>
                </a:solidFill>
              </a:rPr>
              <a:t>funksjonshemmede</a:t>
            </a:r>
            <a:endParaRPr sz="3200" dirty="0">
              <a:solidFill>
                <a:schemeClr val="accent2"/>
              </a:solidFill>
            </a:endParaRPr>
          </a:p>
          <a:p>
            <a:pPr algn="ctr">
              <a:defRPr sz="2400">
                <a:latin typeface="+mj-lt"/>
                <a:ea typeface="+mj-ea"/>
                <a:cs typeface="+mj-cs"/>
                <a:sym typeface="Calibri"/>
              </a:defRPr>
            </a:pPr>
            <a:endParaRPr sz="2400" dirty="0"/>
          </a:p>
          <a:p>
            <a:pPr algn="ctr">
              <a:defRPr sz="2400">
                <a:latin typeface="+mj-lt"/>
                <a:ea typeface="+mj-ea"/>
                <a:cs typeface="+mj-cs"/>
                <a:sym typeface="Calibri"/>
              </a:defRPr>
            </a:pPr>
            <a:endParaRPr sz="2400" dirty="0"/>
          </a:p>
          <a:p>
            <a:pPr algn="ctr">
              <a:defRPr sz="2400">
                <a:latin typeface="+mj-lt"/>
                <a:ea typeface="+mj-ea"/>
                <a:cs typeface="+mj-cs"/>
                <a:sym typeface="Calibri"/>
              </a:defRPr>
            </a:pPr>
            <a:r>
              <a:rPr sz="2400" dirty="0"/>
              <a:t>	    /</a:t>
            </a:r>
            <a:r>
              <a:rPr sz="2400" dirty="0" err="1"/>
              <a:t>ungfunk</a:t>
            </a:r>
            <a:endParaRPr sz="2400" dirty="0"/>
          </a:p>
          <a:p>
            <a:pPr algn="ctr">
              <a:defRPr sz="2400">
                <a:latin typeface="+mj-lt"/>
                <a:ea typeface="+mj-ea"/>
                <a:cs typeface="+mj-cs"/>
                <a:sym typeface="Calibri"/>
              </a:defRPr>
            </a:pPr>
            <a:endParaRPr sz="2400" dirty="0"/>
          </a:p>
          <a:p>
            <a:pPr algn="ctr">
              <a:defRPr sz="2400">
                <a:latin typeface="+mj-lt"/>
                <a:ea typeface="+mj-ea"/>
                <a:cs typeface="+mj-cs"/>
                <a:sym typeface="Calibri"/>
              </a:defRPr>
            </a:pPr>
            <a:r>
              <a:rPr sz="2400" dirty="0"/>
              <a:t>	       @</a:t>
            </a:r>
            <a:r>
              <a:rPr sz="2400" dirty="0" err="1"/>
              <a:t>ungefunk</a:t>
            </a:r>
            <a:r>
              <a:rPr sz="2400" dirty="0"/>
              <a:t>  </a:t>
            </a:r>
          </a:p>
          <a:p>
            <a:pPr algn="ctr">
              <a:defRPr sz="2400">
                <a:latin typeface="+mj-lt"/>
                <a:ea typeface="+mj-ea"/>
                <a:cs typeface="+mj-cs"/>
                <a:sym typeface="Calibri"/>
              </a:defRPr>
            </a:pPr>
            <a:endParaRPr sz="2400" dirty="0"/>
          </a:p>
          <a:p>
            <a:pPr algn="ctr">
              <a:defRPr sz="2400">
                <a:latin typeface="+mj-lt"/>
                <a:ea typeface="+mj-ea"/>
                <a:cs typeface="+mj-cs"/>
                <a:sym typeface="Calibri"/>
              </a:defRPr>
            </a:pPr>
            <a:r>
              <a:rPr sz="2400" dirty="0"/>
              <a:t>                  @</a:t>
            </a:r>
            <a:r>
              <a:rPr sz="2400" dirty="0" err="1"/>
              <a:t>ungfunk</a:t>
            </a:r>
            <a:endParaRPr sz="2400" dirty="0"/>
          </a:p>
        </p:txBody>
      </p:sp>
      <p:pic>
        <p:nvPicPr>
          <p:cNvPr id="315" name="image19.png"/>
          <p:cNvPicPr>
            <a:picLocks noChangeAspect="1"/>
          </p:cNvPicPr>
          <p:nvPr/>
        </p:nvPicPr>
        <p:blipFill>
          <a:blip r:embed="rId2"/>
          <a:srcRect l="28244" t="15317" r="27769" b="11093"/>
          <a:stretch>
            <a:fillRect/>
          </a:stretch>
        </p:blipFill>
        <p:spPr>
          <a:xfrm>
            <a:off x="5041118" y="4060611"/>
            <a:ext cx="557917" cy="526194"/>
          </a:xfrm>
          <a:prstGeom prst="rect">
            <a:avLst/>
          </a:prstGeom>
          <a:ln w="12700">
            <a:miter lim="400000"/>
          </a:ln>
        </p:spPr>
      </p:pic>
      <p:pic>
        <p:nvPicPr>
          <p:cNvPr id="316" name="image20.png"/>
          <p:cNvPicPr>
            <a:picLocks noChangeAspect="1"/>
          </p:cNvPicPr>
          <p:nvPr/>
        </p:nvPicPr>
        <p:blipFill>
          <a:blip r:embed="rId3"/>
          <a:stretch>
            <a:fillRect/>
          </a:stretch>
        </p:blipFill>
        <p:spPr>
          <a:xfrm>
            <a:off x="5041117" y="2518130"/>
            <a:ext cx="524686" cy="524686"/>
          </a:xfrm>
          <a:prstGeom prst="rect">
            <a:avLst/>
          </a:prstGeom>
          <a:ln w="12700">
            <a:miter lim="400000"/>
          </a:ln>
        </p:spPr>
      </p:pic>
      <p:pic>
        <p:nvPicPr>
          <p:cNvPr id="317" name="image21.png"/>
          <p:cNvPicPr>
            <a:picLocks noChangeAspect="1"/>
          </p:cNvPicPr>
          <p:nvPr/>
        </p:nvPicPr>
        <p:blipFill>
          <a:blip r:embed="rId4"/>
          <a:srcRect l="72837" t="30239" r="12988" b="30177"/>
          <a:stretch>
            <a:fillRect/>
          </a:stretch>
        </p:blipFill>
        <p:spPr>
          <a:xfrm>
            <a:off x="5041118" y="3289373"/>
            <a:ext cx="524687" cy="524687"/>
          </a:xfrm>
          <a:prstGeom prst="rect">
            <a:avLst/>
          </a:prstGeom>
          <a:ln w="12700">
            <a:miter lim="400000"/>
          </a:ln>
        </p:spPr>
      </p:pic>
      <p:pic>
        <p:nvPicPr>
          <p:cNvPr id="9" name="image1.png" descr="image1.png">
            <a:extLst>
              <a:ext uri="{FF2B5EF4-FFF2-40B4-BE49-F238E27FC236}">
                <a16:creationId xmlns:a16="http://schemas.microsoft.com/office/drawing/2014/main" id="{43399535-6793-4CDD-912F-D33974A23F82}"/>
              </a:ext>
            </a:extLst>
          </p:cNvPr>
          <p:cNvPicPr>
            <a:picLocks noChangeAspect="1"/>
          </p:cNvPicPr>
          <p:nvPr/>
        </p:nvPicPr>
        <p:blipFill>
          <a:blip r:embed="rId5"/>
          <a:stretch>
            <a:fillRect/>
          </a:stretch>
        </p:blipFill>
        <p:spPr>
          <a:xfrm>
            <a:off x="9292335" y="418514"/>
            <a:ext cx="2899665" cy="1218784"/>
          </a:xfrm>
          <a:prstGeom prst="rect">
            <a:avLst/>
          </a:prstGeom>
        </p:spPr>
      </p:pic>
    </p:spTree>
    <p:extLst>
      <p:ext uri="{BB962C8B-B14F-4D97-AF65-F5344CB8AC3E}">
        <p14:creationId xmlns:p14="http://schemas.microsoft.com/office/powerpoint/2010/main" val="74732262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2E61-3E16-4DC9-8580-DE243955B140}"/>
              </a:ext>
            </a:extLst>
          </p:cNvPr>
          <p:cNvSpPr>
            <a:spLocks noGrp="1"/>
          </p:cNvSpPr>
          <p:nvPr>
            <p:ph type="title"/>
          </p:nvPr>
        </p:nvSpPr>
        <p:spPr/>
        <p:txBody>
          <a:bodyPr/>
          <a:lstStyle/>
          <a:p>
            <a:r>
              <a:rPr lang="nb-NO" dirty="0"/>
              <a:t>Mobbing</a:t>
            </a:r>
          </a:p>
        </p:txBody>
      </p:sp>
      <p:sp>
        <p:nvSpPr>
          <p:cNvPr id="3" name="Content Placeholder 2">
            <a:extLst>
              <a:ext uri="{FF2B5EF4-FFF2-40B4-BE49-F238E27FC236}">
                <a16:creationId xmlns:a16="http://schemas.microsoft.com/office/drawing/2014/main" id="{1E8A9DBB-2AF9-4B5C-BEA6-4CAE961C311D}"/>
              </a:ext>
            </a:extLst>
          </p:cNvPr>
          <p:cNvSpPr>
            <a:spLocks noGrp="1"/>
          </p:cNvSpPr>
          <p:nvPr>
            <p:ph idx="1"/>
          </p:nvPr>
        </p:nvSpPr>
        <p:spPr>
          <a:xfrm>
            <a:off x="838200" y="1690688"/>
            <a:ext cx="10712669" cy="2366305"/>
          </a:xfrm>
        </p:spPr>
        <p:txBody>
          <a:bodyPr>
            <a:normAutofit fontScale="92500" lnSpcReduction="10000"/>
          </a:bodyPr>
          <a:lstStyle/>
          <a:p>
            <a:r>
              <a:rPr lang="nb-NO" sz="2200" dirty="0"/>
              <a:t>Dan Olweus : ”En person er mobbet eller plaget når han eller hun, gjentatte ganger og over en viss tid blir utsatt for negative handlinger fra en eller flere personer” </a:t>
            </a:r>
          </a:p>
          <a:p>
            <a:pPr marL="0" indent="0">
              <a:buNone/>
            </a:pPr>
            <a:endParaRPr lang="nb-NO" sz="2200" dirty="0"/>
          </a:p>
          <a:p>
            <a:r>
              <a:rPr lang="nb-NO" sz="2200" dirty="0"/>
              <a:t>Direkte og indirekte mobbing</a:t>
            </a:r>
          </a:p>
          <a:p>
            <a:pPr marL="0" indent="0">
              <a:buNone/>
            </a:pPr>
            <a:endParaRPr lang="nb-NO" sz="2200" dirty="0"/>
          </a:p>
          <a:p>
            <a:r>
              <a:rPr lang="nb-NO" sz="2200" dirty="0"/>
              <a:t>Mobbing er en en sammensatt sosial prosess som handler om inkludering og eksklusjon som er med på å skape grupper</a:t>
            </a:r>
          </a:p>
          <a:p>
            <a:pPr marL="0" indent="0">
              <a:buNone/>
            </a:pPr>
            <a:endParaRPr lang="nb-NO" dirty="0"/>
          </a:p>
          <a:p>
            <a:pPr marL="0" indent="0">
              <a:buNone/>
            </a:pPr>
            <a:endParaRPr lang="nb-NO" dirty="0"/>
          </a:p>
          <a:p>
            <a:endParaRPr lang="nb-NO" dirty="0"/>
          </a:p>
        </p:txBody>
      </p:sp>
      <p:pic>
        <p:nvPicPr>
          <p:cNvPr id="4" name="image1.png" descr="image1.png">
            <a:extLst>
              <a:ext uri="{FF2B5EF4-FFF2-40B4-BE49-F238E27FC236}">
                <a16:creationId xmlns:a16="http://schemas.microsoft.com/office/drawing/2014/main" id="{174D4DE4-405A-4B77-8A2F-E82130570CFB}"/>
              </a:ext>
            </a:extLst>
          </p:cNvPr>
          <p:cNvPicPr>
            <a:picLocks noChangeAspect="1"/>
          </p:cNvPicPr>
          <p:nvPr/>
        </p:nvPicPr>
        <p:blipFill>
          <a:blip r:embed="rId2"/>
          <a:stretch>
            <a:fillRect/>
          </a:stretch>
        </p:blipFill>
        <p:spPr>
          <a:xfrm>
            <a:off x="9330435" y="201120"/>
            <a:ext cx="2899665" cy="121878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AB745964-ED0F-49EF-991C-0FA501C8E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482" y="3928241"/>
            <a:ext cx="5859518" cy="2929759"/>
          </a:xfrm>
          <a:prstGeom prst="rect">
            <a:avLst/>
          </a:prstGeom>
        </p:spPr>
      </p:pic>
      <p:sp>
        <p:nvSpPr>
          <p:cNvPr id="7" name="TextBox 6">
            <a:extLst>
              <a:ext uri="{FF2B5EF4-FFF2-40B4-BE49-F238E27FC236}">
                <a16:creationId xmlns:a16="http://schemas.microsoft.com/office/drawing/2014/main" id="{1E92E76D-7E06-4CE7-B8A1-FD56655C3B73}"/>
              </a:ext>
            </a:extLst>
          </p:cNvPr>
          <p:cNvSpPr txBox="1"/>
          <p:nvPr/>
        </p:nvSpPr>
        <p:spPr>
          <a:xfrm>
            <a:off x="838200" y="4161596"/>
            <a:ext cx="6109138" cy="2523768"/>
          </a:xfrm>
          <a:prstGeom prst="rect">
            <a:avLst/>
          </a:prstGeom>
          <a:noFill/>
        </p:spPr>
        <p:txBody>
          <a:bodyPr wrap="square" rtlCol="0">
            <a:spAutoFit/>
          </a:bodyPr>
          <a:lstStyle/>
          <a:p>
            <a:pPr marL="342900" indent="-342900">
              <a:buFont typeface="Arial" panose="020B0604020202020204" pitchFamily="34" charset="0"/>
              <a:buChar char="•"/>
            </a:pPr>
            <a:r>
              <a:rPr lang="nb-NO" sz="2000" dirty="0"/>
              <a:t>Tildelt roller som mobber og offer</a:t>
            </a:r>
          </a:p>
          <a:p>
            <a:endParaRPr lang="nb-NO" sz="2000" dirty="0"/>
          </a:p>
          <a:p>
            <a:pPr marL="285750" indent="-285750">
              <a:buFont typeface="Arial" panose="020B0604020202020204" pitchFamily="34" charset="0"/>
              <a:buChar char="•"/>
            </a:pPr>
            <a:r>
              <a:rPr lang="nb-NO" sz="2000" dirty="0"/>
              <a:t>Mobbing er handlinger fra personer som hindrer opplevelsen av å høre til, å være en betydningsfull person i fellesskapet og muligheten til medvirkning</a:t>
            </a:r>
          </a:p>
          <a:p>
            <a:endParaRPr lang="nb-NO" sz="2000" dirty="0"/>
          </a:p>
          <a:p>
            <a:pPr marL="285750" indent="-285750">
              <a:buFont typeface="Arial" panose="020B0604020202020204" pitchFamily="34" charset="0"/>
              <a:buChar char="•"/>
            </a:pPr>
            <a:r>
              <a:rPr lang="nb-NO" sz="2000" dirty="0"/>
              <a:t>Individets opplevelse står sentralt </a:t>
            </a:r>
          </a:p>
          <a:p>
            <a:endParaRPr lang="nb-NO" dirty="0"/>
          </a:p>
        </p:txBody>
      </p:sp>
    </p:spTree>
    <p:extLst>
      <p:ext uri="{BB962C8B-B14F-4D97-AF65-F5344CB8AC3E}">
        <p14:creationId xmlns:p14="http://schemas.microsoft.com/office/powerpoint/2010/main" val="1716699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FFC8-D754-4F1B-A08C-51D9BB42EBB0}"/>
              </a:ext>
            </a:extLst>
          </p:cNvPr>
          <p:cNvSpPr>
            <a:spLocks noGrp="1"/>
          </p:cNvSpPr>
          <p:nvPr>
            <p:ph type="title"/>
          </p:nvPr>
        </p:nvSpPr>
        <p:spPr/>
        <p:txBody>
          <a:bodyPr/>
          <a:lstStyle/>
          <a:p>
            <a:r>
              <a:rPr lang="nb-NO" dirty="0"/>
              <a:t>Hatprat</a:t>
            </a:r>
          </a:p>
        </p:txBody>
      </p:sp>
      <p:sp>
        <p:nvSpPr>
          <p:cNvPr id="3" name="Content Placeholder 2">
            <a:extLst>
              <a:ext uri="{FF2B5EF4-FFF2-40B4-BE49-F238E27FC236}">
                <a16:creationId xmlns:a16="http://schemas.microsoft.com/office/drawing/2014/main" id="{CA9BE144-94B4-4121-B296-6A00EE4F13C7}"/>
              </a:ext>
            </a:extLst>
          </p:cNvPr>
          <p:cNvSpPr>
            <a:spLocks noGrp="1"/>
          </p:cNvSpPr>
          <p:nvPr>
            <p:ph idx="1"/>
          </p:nvPr>
        </p:nvSpPr>
        <p:spPr>
          <a:xfrm>
            <a:off x="3665483" y="1826935"/>
            <a:ext cx="8337331" cy="4351338"/>
          </a:xfrm>
        </p:spPr>
        <p:txBody>
          <a:bodyPr>
            <a:normAutofit/>
          </a:bodyPr>
          <a:lstStyle/>
          <a:p>
            <a:r>
              <a:rPr lang="nb-NO" dirty="0"/>
              <a:t>Straffeloven § 186. Diskriminering</a:t>
            </a:r>
          </a:p>
          <a:p>
            <a:pPr marL="0" indent="0">
              <a:buNone/>
            </a:pPr>
            <a:endParaRPr lang="nb-NO" dirty="0"/>
          </a:p>
          <a:p>
            <a:r>
              <a:rPr lang="nb-NO" dirty="0"/>
              <a:t>Straffeloven § 185. Hatefulle ytringer </a:t>
            </a:r>
          </a:p>
          <a:p>
            <a:pPr marL="0" indent="0">
              <a:buNone/>
            </a:pPr>
            <a:endParaRPr lang="nb-NO" dirty="0"/>
          </a:p>
          <a:p>
            <a:r>
              <a:rPr lang="nb-NO" dirty="0"/>
              <a:t>Hatkriminalitet er straffbare handlinger begått mot personer på grunn av deres religion, etnisitet, kjønnsidentitet, funksjonsevne</a:t>
            </a:r>
          </a:p>
          <a:p>
            <a:endParaRPr lang="nb-NO" dirty="0"/>
          </a:p>
        </p:txBody>
      </p:sp>
      <p:pic>
        <p:nvPicPr>
          <p:cNvPr id="4" name="image1.png" descr="image1.png">
            <a:extLst>
              <a:ext uri="{FF2B5EF4-FFF2-40B4-BE49-F238E27FC236}">
                <a16:creationId xmlns:a16="http://schemas.microsoft.com/office/drawing/2014/main" id="{291AD37F-2F36-42D7-9C7C-7B578717A817}"/>
              </a:ext>
            </a:extLst>
          </p:cNvPr>
          <p:cNvPicPr>
            <a:picLocks noChangeAspect="1"/>
          </p:cNvPicPr>
          <p:nvPr/>
        </p:nvPicPr>
        <p:blipFill>
          <a:blip r:embed="rId2"/>
          <a:stretch>
            <a:fillRect/>
          </a:stretch>
        </p:blipFill>
        <p:spPr>
          <a:xfrm>
            <a:off x="9311385" y="275078"/>
            <a:ext cx="2899665" cy="1218784"/>
          </a:xfrm>
          <a:prstGeom prst="rect">
            <a:avLst/>
          </a:prstGeom>
        </p:spPr>
      </p:pic>
      <p:sp>
        <p:nvSpPr>
          <p:cNvPr id="29" name="Rectangle 3">
            <a:extLst>
              <a:ext uri="{FF2B5EF4-FFF2-40B4-BE49-F238E27FC236}">
                <a16:creationId xmlns:a16="http://schemas.microsoft.com/office/drawing/2014/main" id="{88D724E2-C5E3-4E14-8B7C-E5FCD91655A0}"/>
              </a:ext>
            </a:extLst>
          </p:cNvPr>
          <p:cNvSpPr>
            <a:spLocks noChangeArrowheads="1"/>
          </p:cNvSpPr>
          <p:nvPr/>
        </p:nvSpPr>
        <p:spPr bwMode="auto">
          <a:xfrm>
            <a:off x="2690813" y="3633272"/>
            <a:ext cx="67710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873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87363"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picture containing drawing, clock, sign&#10;&#10;Description automatically generated">
            <a:extLst>
              <a:ext uri="{FF2B5EF4-FFF2-40B4-BE49-F238E27FC236}">
                <a16:creationId xmlns:a16="http://schemas.microsoft.com/office/drawing/2014/main" id="{3ECAA7B4-E5BC-422D-A88E-2599B6D1983D}"/>
              </a:ext>
            </a:extLst>
          </p:cNvPr>
          <p:cNvPicPr>
            <a:picLocks noChangeAspect="1"/>
          </p:cNvPicPr>
          <p:nvPr/>
        </p:nvPicPr>
        <p:blipFill rotWithShape="1">
          <a:blip r:embed="rId3">
            <a:extLst>
              <a:ext uri="{28A0092B-C50C-407E-A947-70E740481C1C}">
                <a14:useLocalDpi xmlns:a14="http://schemas.microsoft.com/office/drawing/2010/main" val="0"/>
              </a:ext>
            </a:extLst>
          </a:blip>
          <a:srcRect l="23606" r="18786"/>
          <a:stretch/>
        </p:blipFill>
        <p:spPr>
          <a:xfrm>
            <a:off x="189186" y="2050548"/>
            <a:ext cx="3647090" cy="3165447"/>
          </a:xfrm>
          <a:prstGeom prst="rect">
            <a:avLst/>
          </a:prstGeom>
        </p:spPr>
      </p:pic>
    </p:spTree>
    <p:extLst>
      <p:ext uri="{BB962C8B-B14F-4D97-AF65-F5344CB8AC3E}">
        <p14:creationId xmlns:p14="http://schemas.microsoft.com/office/powerpoint/2010/main" val="303833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ED77-0C32-4BB9-8F6C-3FFE608BCD6A}"/>
              </a:ext>
            </a:extLst>
          </p:cNvPr>
          <p:cNvSpPr>
            <a:spLocks noGrp="1"/>
          </p:cNvSpPr>
          <p:nvPr>
            <p:ph type="title"/>
          </p:nvPr>
        </p:nvSpPr>
        <p:spPr/>
        <p:txBody>
          <a:bodyPr/>
          <a:lstStyle/>
          <a:p>
            <a:r>
              <a:rPr lang="nb-NO" dirty="0"/>
              <a:t>Hatprat</a:t>
            </a:r>
          </a:p>
        </p:txBody>
      </p:sp>
      <p:sp>
        <p:nvSpPr>
          <p:cNvPr id="3" name="Content Placeholder 2">
            <a:extLst>
              <a:ext uri="{FF2B5EF4-FFF2-40B4-BE49-F238E27FC236}">
                <a16:creationId xmlns:a16="http://schemas.microsoft.com/office/drawing/2014/main" id="{F4E49160-78C8-4418-A205-412014CBDCDF}"/>
              </a:ext>
            </a:extLst>
          </p:cNvPr>
          <p:cNvSpPr>
            <a:spLocks noGrp="1"/>
          </p:cNvSpPr>
          <p:nvPr>
            <p:ph idx="1"/>
          </p:nvPr>
        </p:nvSpPr>
        <p:spPr>
          <a:xfrm>
            <a:off x="838200" y="1493862"/>
            <a:ext cx="9838765" cy="4999013"/>
          </a:xfrm>
        </p:spPr>
        <p:txBody>
          <a:bodyPr>
            <a:normAutofit fontScale="92500" lnSpcReduction="20000"/>
          </a:bodyPr>
          <a:lstStyle/>
          <a:p>
            <a:r>
              <a:rPr lang="nb-NO" dirty="0"/>
              <a:t>Vanskelig å finne en entydig definisjon</a:t>
            </a:r>
          </a:p>
          <a:p>
            <a:pPr marL="0" indent="0">
              <a:buNone/>
            </a:pPr>
            <a:endParaRPr lang="nb-NO" dirty="0"/>
          </a:p>
          <a:p>
            <a:r>
              <a:rPr lang="nb-NO" dirty="0"/>
              <a:t>Det er vanlig å bruke en bredere forståelse av hva hatefulle ytringer er enn det som fremgår av straffeloven</a:t>
            </a:r>
          </a:p>
          <a:p>
            <a:pPr marL="0" indent="0">
              <a:buNone/>
            </a:pPr>
            <a:endParaRPr lang="nb-NO" dirty="0"/>
          </a:p>
          <a:p>
            <a:r>
              <a:rPr lang="nb-NO" dirty="0"/>
              <a:t>Hatytringer bygger ofte på negative steriotypier, fordommer og stigmaer som ser på noen grupper eller individer som mindreverdige på grunn av egenskaper ved dem</a:t>
            </a:r>
          </a:p>
          <a:p>
            <a:pPr marL="0" indent="0">
              <a:buNone/>
            </a:pPr>
            <a:endParaRPr lang="nb-NO" dirty="0"/>
          </a:p>
          <a:p>
            <a:r>
              <a:rPr lang="nb-NO" dirty="0"/>
              <a:t>Ekskludering og forakt for mennesker som ses på som annerledes, forestillinger om at noen står over andre, intoleranse og ubegrunnet frykt. </a:t>
            </a:r>
          </a:p>
          <a:p>
            <a:pPr marL="0" indent="0">
              <a:buNone/>
            </a:pPr>
            <a:endParaRPr lang="nb-NO" dirty="0"/>
          </a:p>
          <a:p>
            <a:r>
              <a:rPr lang="nb-NO" dirty="0"/>
              <a:t>Ytringene trenger ikke nødvendigvis å være motivert av hat </a:t>
            </a:r>
          </a:p>
          <a:p>
            <a:pPr marL="0" indent="0">
              <a:buNone/>
            </a:pPr>
            <a:endParaRPr lang="nb-NO" dirty="0"/>
          </a:p>
          <a:p>
            <a:endParaRPr lang="nb-NO" dirty="0"/>
          </a:p>
        </p:txBody>
      </p:sp>
      <p:pic>
        <p:nvPicPr>
          <p:cNvPr id="4" name="image1.png" descr="image1.png">
            <a:extLst>
              <a:ext uri="{FF2B5EF4-FFF2-40B4-BE49-F238E27FC236}">
                <a16:creationId xmlns:a16="http://schemas.microsoft.com/office/drawing/2014/main" id="{DA5B5C72-DA1B-41F5-9017-F6071C9D98E7}"/>
              </a:ext>
            </a:extLst>
          </p:cNvPr>
          <p:cNvPicPr>
            <a:picLocks noChangeAspect="1"/>
          </p:cNvPicPr>
          <p:nvPr/>
        </p:nvPicPr>
        <p:blipFill>
          <a:blip r:embed="rId2"/>
          <a:stretch>
            <a:fillRect/>
          </a:stretch>
        </p:blipFill>
        <p:spPr>
          <a:xfrm>
            <a:off x="9292335" y="275078"/>
            <a:ext cx="2899665" cy="1218784"/>
          </a:xfrm>
          <a:prstGeom prst="rect">
            <a:avLst/>
          </a:prstGeom>
        </p:spPr>
      </p:pic>
    </p:spTree>
    <p:extLst>
      <p:ext uri="{BB962C8B-B14F-4D97-AF65-F5344CB8AC3E}">
        <p14:creationId xmlns:p14="http://schemas.microsoft.com/office/powerpoint/2010/main" val="34071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991-0709-42A6-ABF6-2FEA8085A0CB}"/>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25D9DC2B-0D4C-4331-B36A-136E11FC83D3}"/>
              </a:ext>
            </a:extLst>
          </p:cNvPr>
          <p:cNvSpPr>
            <a:spLocks noGrp="1"/>
          </p:cNvSpPr>
          <p:nvPr>
            <p:ph idx="1"/>
          </p:nvPr>
        </p:nvSpPr>
        <p:spPr/>
        <p:txBody>
          <a:bodyPr/>
          <a:lstStyle/>
          <a:p>
            <a:pPr marL="0" indent="0" algn="ctr">
              <a:buNone/>
            </a:pPr>
            <a:r>
              <a:rPr lang="nb-NO" b="1" i="1" dirty="0"/>
              <a:t>Hatytringer er nedverdigende, truende, trakasserende eller stigmatiserende ytringer som rammer individets eller en gruppes verdighet, anseelse og status i samfunnet ved hjelp av språklige og visuelle virkemidler som fremmer negative følelser, holdninger og oppfatninger basert på kjennetegn, som for eksempel etnisitet, religion, kjønn, nedsatt funksjonsevne, seksuell orientering, kjønnsuttrykk, kjønnsidentitet og alder (LDO 2015)</a:t>
            </a:r>
            <a:endParaRPr lang="nb-NO" dirty="0"/>
          </a:p>
          <a:p>
            <a:endParaRPr lang="nb-NO" dirty="0"/>
          </a:p>
        </p:txBody>
      </p:sp>
      <p:pic>
        <p:nvPicPr>
          <p:cNvPr id="4" name="image1.png" descr="image1.png">
            <a:extLst>
              <a:ext uri="{FF2B5EF4-FFF2-40B4-BE49-F238E27FC236}">
                <a16:creationId xmlns:a16="http://schemas.microsoft.com/office/drawing/2014/main" id="{48634E19-76B6-45EE-A1D0-7899E4B80A83}"/>
              </a:ext>
            </a:extLst>
          </p:cNvPr>
          <p:cNvPicPr>
            <a:picLocks noChangeAspect="1"/>
          </p:cNvPicPr>
          <p:nvPr/>
        </p:nvPicPr>
        <p:blipFill>
          <a:blip r:embed="rId2"/>
          <a:stretch>
            <a:fillRect/>
          </a:stretch>
        </p:blipFill>
        <p:spPr>
          <a:xfrm>
            <a:off x="9292335" y="275078"/>
            <a:ext cx="2899665" cy="1218784"/>
          </a:xfrm>
          <a:prstGeom prst="rect">
            <a:avLst/>
          </a:prstGeom>
        </p:spPr>
      </p:pic>
    </p:spTree>
    <p:extLst>
      <p:ext uri="{BB962C8B-B14F-4D97-AF65-F5344CB8AC3E}">
        <p14:creationId xmlns:p14="http://schemas.microsoft.com/office/powerpoint/2010/main" val="427810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5537-6C59-4E81-987B-2F24DF91AF45}"/>
              </a:ext>
            </a:extLst>
          </p:cNvPr>
          <p:cNvSpPr>
            <a:spLocks noGrp="1"/>
          </p:cNvSpPr>
          <p:nvPr>
            <p:ph type="title"/>
          </p:nvPr>
        </p:nvSpPr>
        <p:spPr/>
        <p:txBody>
          <a:bodyPr/>
          <a:lstStyle/>
          <a:p>
            <a:r>
              <a:rPr lang="nb-NO" dirty="0"/>
              <a:t>Konsekvenser av hatprat</a:t>
            </a:r>
          </a:p>
        </p:txBody>
      </p:sp>
      <p:sp>
        <p:nvSpPr>
          <p:cNvPr id="3" name="Content Placeholder 2">
            <a:extLst>
              <a:ext uri="{FF2B5EF4-FFF2-40B4-BE49-F238E27FC236}">
                <a16:creationId xmlns:a16="http://schemas.microsoft.com/office/drawing/2014/main" id="{5ABCF65B-7CFD-4060-8BD8-5152C534C67B}"/>
              </a:ext>
            </a:extLst>
          </p:cNvPr>
          <p:cNvSpPr>
            <a:spLocks noGrp="1"/>
          </p:cNvSpPr>
          <p:nvPr>
            <p:ph idx="1"/>
          </p:nvPr>
        </p:nvSpPr>
        <p:spPr>
          <a:xfrm>
            <a:off x="838200" y="1583909"/>
            <a:ext cx="10515600" cy="4908966"/>
          </a:xfrm>
        </p:spPr>
        <p:txBody>
          <a:bodyPr>
            <a:normAutofit fontScale="85000" lnSpcReduction="20000"/>
          </a:bodyPr>
          <a:lstStyle/>
          <a:p>
            <a:r>
              <a:rPr lang="nb-NO" dirty="0"/>
              <a:t>Alvorlig konsekvenser for indivder og samfunn </a:t>
            </a:r>
          </a:p>
          <a:p>
            <a:pPr marL="0" indent="0">
              <a:buNone/>
            </a:pPr>
            <a:endParaRPr lang="nb-NO" dirty="0"/>
          </a:p>
          <a:p>
            <a:pPr lvl="0"/>
            <a:r>
              <a:rPr lang="nb-NO" dirty="0"/>
              <a:t>Ekskludering og polarisering</a:t>
            </a:r>
          </a:p>
          <a:p>
            <a:pPr marL="0" lvl="0" indent="0">
              <a:buNone/>
            </a:pPr>
            <a:endParaRPr lang="nb-NO" dirty="0"/>
          </a:p>
          <a:p>
            <a:pPr lvl="0"/>
            <a:r>
              <a:rPr lang="nb-NO" dirty="0"/>
              <a:t>Svekker demokratiet - avskrekker personer til å delta og uttale seg i samfunnsdebatten </a:t>
            </a:r>
          </a:p>
          <a:p>
            <a:pPr marL="0" lvl="0" indent="0">
              <a:buNone/>
            </a:pPr>
            <a:endParaRPr lang="nb-NO" dirty="0"/>
          </a:p>
          <a:p>
            <a:pPr lvl="0"/>
            <a:r>
              <a:rPr lang="nb-NO" dirty="0"/>
              <a:t>Holder liv i fordommer – de er ikke bare et resultat av fordommer </a:t>
            </a:r>
          </a:p>
          <a:p>
            <a:pPr marL="0" lvl="0" indent="0">
              <a:buNone/>
            </a:pPr>
            <a:endParaRPr lang="nb-NO" dirty="0"/>
          </a:p>
          <a:p>
            <a:pPr lvl="0"/>
            <a:r>
              <a:rPr lang="nb-NO" dirty="0"/>
              <a:t>Angst og bekymring</a:t>
            </a:r>
          </a:p>
          <a:p>
            <a:pPr marL="0" lvl="0" indent="0">
              <a:buNone/>
            </a:pPr>
            <a:endParaRPr lang="nb-NO" dirty="0"/>
          </a:p>
          <a:p>
            <a:pPr lvl="0"/>
            <a:r>
              <a:rPr lang="nb-NO" dirty="0"/>
              <a:t>Fratar mennesker deres verdighet ved å si at de ikke er likeverdige borgere av samfunnet</a:t>
            </a:r>
          </a:p>
          <a:p>
            <a:endParaRPr lang="nb-NO" dirty="0"/>
          </a:p>
        </p:txBody>
      </p:sp>
      <p:pic>
        <p:nvPicPr>
          <p:cNvPr id="4" name="image1.png" descr="image1.png">
            <a:extLst>
              <a:ext uri="{FF2B5EF4-FFF2-40B4-BE49-F238E27FC236}">
                <a16:creationId xmlns:a16="http://schemas.microsoft.com/office/drawing/2014/main" id="{46268706-8930-43C1-955C-F1657592ABF2}"/>
              </a:ext>
            </a:extLst>
          </p:cNvPr>
          <p:cNvPicPr>
            <a:picLocks noChangeAspect="1"/>
          </p:cNvPicPr>
          <p:nvPr/>
        </p:nvPicPr>
        <p:blipFill>
          <a:blip r:embed="rId2"/>
          <a:stretch>
            <a:fillRect/>
          </a:stretch>
        </p:blipFill>
        <p:spPr>
          <a:xfrm>
            <a:off x="9311385" y="239220"/>
            <a:ext cx="2899665" cy="1218784"/>
          </a:xfrm>
          <a:prstGeom prst="rect">
            <a:avLst/>
          </a:prstGeom>
        </p:spPr>
      </p:pic>
    </p:spTree>
    <p:extLst>
      <p:ext uri="{BB962C8B-B14F-4D97-AF65-F5344CB8AC3E}">
        <p14:creationId xmlns:p14="http://schemas.microsoft.com/office/powerpoint/2010/main" val="329037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3118-C31C-483E-9F9C-D777248C7AB8}"/>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96A1CB8A-E2A7-444B-8830-5A60EA0810E9}"/>
              </a:ext>
            </a:extLst>
          </p:cNvPr>
          <p:cNvSpPr>
            <a:spLocks noGrp="1"/>
          </p:cNvSpPr>
          <p:nvPr>
            <p:ph idx="1"/>
          </p:nvPr>
        </p:nvSpPr>
        <p:spPr/>
        <p:txBody>
          <a:bodyPr>
            <a:normAutofit/>
          </a:bodyPr>
          <a:lstStyle/>
          <a:p>
            <a:r>
              <a:rPr lang="nb-NO" dirty="0"/>
              <a:t>Hatytringer kan normaliseres</a:t>
            </a:r>
          </a:p>
          <a:p>
            <a:pPr marL="0" indent="0">
              <a:buNone/>
            </a:pPr>
            <a:endParaRPr lang="nb-NO" dirty="0"/>
          </a:p>
          <a:p>
            <a:r>
              <a:rPr lang="nb-NO" dirty="0"/>
              <a:t>Flere som blir utsatt for hatefulle ytringer bruker begreper som diskriminering, trakkasering , krenkelser eller ubehagelige opplevelser heller enn hatefulle ytringer og hatkriminalitet</a:t>
            </a:r>
          </a:p>
          <a:p>
            <a:pPr marL="0" indent="0">
              <a:buNone/>
            </a:pPr>
            <a:endParaRPr lang="nb-NO" dirty="0"/>
          </a:p>
          <a:p>
            <a:r>
              <a:rPr lang="nb-NO" dirty="0"/>
              <a:t>Forskning viser at funkjsonshemmede rammes i større grad enn andre borgere </a:t>
            </a:r>
          </a:p>
          <a:p>
            <a:pPr marL="0" indent="0">
              <a:buNone/>
            </a:pPr>
            <a:endParaRPr lang="nb-NO" dirty="0"/>
          </a:p>
        </p:txBody>
      </p:sp>
      <p:pic>
        <p:nvPicPr>
          <p:cNvPr id="4" name="image1.png" descr="image1.png">
            <a:extLst>
              <a:ext uri="{FF2B5EF4-FFF2-40B4-BE49-F238E27FC236}">
                <a16:creationId xmlns:a16="http://schemas.microsoft.com/office/drawing/2014/main" id="{7C4D5BB0-F2A1-4613-B44B-9809CB21385B}"/>
              </a:ext>
            </a:extLst>
          </p:cNvPr>
          <p:cNvPicPr>
            <a:picLocks noChangeAspect="1"/>
          </p:cNvPicPr>
          <p:nvPr/>
        </p:nvPicPr>
        <p:blipFill>
          <a:blip r:embed="rId2"/>
          <a:stretch>
            <a:fillRect/>
          </a:stretch>
        </p:blipFill>
        <p:spPr>
          <a:xfrm>
            <a:off x="9330435" y="201120"/>
            <a:ext cx="2899665" cy="1218784"/>
          </a:xfrm>
          <a:prstGeom prst="rect">
            <a:avLst/>
          </a:prstGeom>
        </p:spPr>
      </p:pic>
    </p:spTree>
    <p:extLst>
      <p:ext uri="{BB962C8B-B14F-4D97-AF65-F5344CB8AC3E}">
        <p14:creationId xmlns:p14="http://schemas.microsoft.com/office/powerpoint/2010/main" val="422668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EB30E-088C-4387-963F-0124CFB892CC}"/>
              </a:ext>
            </a:extLst>
          </p:cNvPr>
          <p:cNvSpPr>
            <a:spLocks noGrp="1"/>
          </p:cNvSpPr>
          <p:nvPr>
            <p:ph type="ctrTitle"/>
          </p:nvPr>
        </p:nvSpPr>
        <p:spPr>
          <a:xfrm>
            <a:off x="6746627" y="1783959"/>
            <a:ext cx="4645251" cy="2889114"/>
          </a:xfrm>
        </p:spPr>
        <p:txBody>
          <a:bodyPr anchor="b">
            <a:normAutofit/>
          </a:bodyPr>
          <a:lstStyle/>
          <a:p>
            <a:pPr algn="l"/>
            <a:r>
              <a:rPr lang="nb-NO" dirty="0">
                <a:solidFill>
                  <a:schemeClr val="bg1"/>
                </a:solidFill>
              </a:rPr>
              <a:t>STÅ OPP MOT HATPRAT!</a:t>
            </a:r>
          </a:p>
        </p:txBody>
      </p:sp>
      <p:sp>
        <p:nvSpPr>
          <p:cNvPr id="3" name="Subtitle 2">
            <a:extLst>
              <a:ext uri="{FF2B5EF4-FFF2-40B4-BE49-F238E27FC236}">
                <a16:creationId xmlns:a16="http://schemas.microsoft.com/office/drawing/2014/main" id="{D0D1246C-E2B6-47C0-A229-4EED2B346DEB}"/>
              </a:ext>
            </a:extLst>
          </p:cNvPr>
          <p:cNvSpPr>
            <a:spLocks noGrp="1"/>
          </p:cNvSpPr>
          <p:nvPr>
            <p:ph type="subTitle" idx="1"/>
          </p:nvPr>
        </p:nvSpPr>
        <p:spPr>
          <a:xfrm>
            <a:off x="6746627" y="4750893"/>
            <a:ext cx="4645250" cy="1147863"/>
          </a:xfrm>
        </p:spPr>
        <p:txBody>
          <a:bodyPr anchor="t">
            <a:normAutofit/>
          </a:bodyPr>
          <a:lstStyle/>
          <a:p>
            <a:r>
              <a:rPr lang="nb-NO" sz="2000" dirty="0">
                <a:solidFill>
                  <a:schemeClr val="bg1"/>
                </a:solidFill>
              </a:rPr>
              <a:t>Maren Hagen Fuglesang</a:t>
            </a:r>
          </a:p>
          <a:p>
            <a:pPr>
              <a:defRPr sz="1600">
                <a:latin typeface="+mj-lt"/>
                <a:ea typeface="+mj-ea"/>
                <a:cs typeface="+mj-cs"/>
                <a:sym typeface="Calibri"/>
              </a:defRPr>
            </a:pPr>
            <a:r>
              <a:rPr lang="nb-NO" sz="1800" dirty="0">
                <a:solidFill>
                  <a:schemeClr val="bg1"/>
                </a:solidFill>
                <a:sym typeface="Calibri"/>
              </a:rPr>
              <a:t>Prosjektleder</a:t>
            </a:r>
          </a:p>
          <a:p>
            <a:r>
              <a:rPr lang="nb-NO" sz="2000" dirty="0">
                <a:solidFill>
                  <a:schemeClr val="bg1"/>
                </a:solidFill>
                <a:hlinkClick r:id="rId2"/>
              </a:rPr>
              <a:t>maren@ungefunksjonshemmede.no</a:t>
            </a:r>
            <a:endParaRPr lang="nb-NO" sz="2000" dirty="0">
              <a:solidFill>
                <a:schemeClr val="bg1"/>
              </a:solidFill>
            </a:endParaRPr>
          </a:p>
          <a:p>
            <a:pPr algn="l"/>
            <a:endParaRPr lang="nb-NO" sz="2000"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1.png" descr="image1.png">
            <a:extLst>
              <a:ext uri="{FF2B5EF4-FFF2-40B4-BE49-F238E27FC236}">
                <a16:creationId xmlns:a16="http://schemas.microsoft.com/office/drawing/2014/main" id="{553A8407-1F5E-450F-BE7B-4C5DB5439679}"/>
              </a:ext>
            </a:extLst>
          </p:cNvPr>
          <p:cNvPicPr>
            <a:picLocks noChangeAspect="1"/>
          </p:cNvPicPr>
          <p:nvPr/>
        </p:nvPicPr>
        <p:blipFill>
          <a:blip r:embed="rId3"/>
          <a:stretch>
            <a:fillRect/>
          </a:stretch>
        </p:blipFill>
        <p:spPr>
          <a:xfrm>
            <a:off x="419382" y="1894222"/>
            <a:ext cx="4047843" cy="1701384"/>
          </a:xfrm>
          <a:prstGeom prst="rect">
            <a:avLst/>
          </a:prstGeom>
        </p:spPr>
      </p:pic>
    </p:spTree>
    <p:extLst>
      <p:ext uri="{BB962C8B-B14F-4D97-AF65-F5344CB8AC3E}">
        <p14:creationId xmlns:p14="http://schemas.microsoft.com/office/powerpoint/2010/main" val="1173376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1640</Words>
  <Application>Microsoft Office PowerPoint</Application>
  <PresentationFormat>Widescreen</PresentationFormat>
  <Paragraphs>266</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HVA ER HATPRAT?</vt:lpstr>
      <vt:lpstr>Hatprat</vt:lpstr>
      <vt:lpstr>Mobbing</vt:lpstr>
      <vt:lpstr>Hatprat</vt:lpstr>
      <vt:lpstr>Hatprat</vt:lpstr>
      <vt:lpstr>PowerPoint Presentation</vt:lpstr>
      <vt:lpstr>Konsekvenser av hatprat</vt:lpstr>
      <vt:lpstr>PowerPoint Presentation</vt:lpstr>
      <vt:lpstr>STÅ OPP MOT HATPRAT!</vt:lpstr>
      <vt:lpstr>Om Unge funksjonshemmede </vt:lpstr>
      <vt:lpstr>Bakgrunn for prosjektet</vt:lpstr>
      <vt:lpstr>Om prosjektet</vt:lpstr>
      <vt:lpstr>Hva har vi funnet ut så langt?</vt:lpstr>
      <vt:lpstr>Spørreundersøkelse og intervju med ungdom</vt:lpstr>
      <vt:lpstr>Hva opplever ungdom?</vt:lpstr>
      <vt:lpstr>Intervju: hvordan kan det se ut?</vt:lpstr>
      <vt:lpstr>Hvor skjer de ubehagelige opplevelsene og hvem utsetter de for det?</vt:lpstr>
      <vt:lpstr>Opplevelser med å fortelle om at man er blitt utsatt for ubehagelige opplevelser</vt:lpstr>
      <vt:lpstr>Konsekvenser av mobbing og hatprat</vt:lpstr>
      <vt:lpstr>Konsekvenser: intervju</vt:lpstr>
      <vt:lpstr>Positive opplevelser</vt:lpstr>
      <vt:lpstr>Konsekvenser av positive opplevelser</vt:lpstr>
      <vt:lpstr>Lærere og ansatte på skolene jeg har gått på har vært gode på å forebygge og stoppe mobbing, krenkelser og hatprat</vt:lpstr>
      <vt:lpstr>Hva er viktigst for at funkjsonshemmede skal føle seg inkludert på skolen?</vt:lpstr>
      <vt:lpstr>Intervju: Opplevelsen av skolen</vt:lpstr>
      <vt:lpstr>Intervju med skoleledere og ansatte på skolen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 ER HATPRAT?</dc:title>
  <dc:creator>Maren Fuglesang</dc:creator>
  <cp:lastModifiedBy>Maren Fuglesang</cp:lastModifiedBy>
  <cp:revision>111</cp:revision>
  <dcterms:created xsi:type="dcterms:W3CDTF">2019-10-14T13:11:18Z</dcterms:created>
  <dcterms:modified xsi:type="dcterms:W3CDTF">2019-10-19T07:24:02Z</dcterms:modified>
</cp:coreProperties>
</file>