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6" r:id="rId4"/>
    <p:sldId id="292" r:id="rId5"/>
    <p:sldId id="267" r:id="rId6"/>
    <p:sldId id="302" r:id="rId7"/>
    <p:sldId id="303" r:id="rId8"/>
    <p:sldId id="294" r:id="rId9"/>
    <p:sldId id="295" r:id="rId10"/>
    <p:sldId id="271" r:id="rId11"/>
    <p:sldId id="272" r:id="rId12"/>
    <p:sldId id="304" r:id="rId13"/>
    <p:sldId id="273" r:id="rId14"/>
    <p:sldId id="301" r:id="rId15"/>
    <p:sldId id="306" r:id="rId16"/>
    <p:sldId id="261" r:id="rId17"/>
    <p:sldId id="284" r:id="rId18"/>
    <p:sldId id="286" r:id="rId19"/>
    <p:sldId id="258" r:id="rId20"/>
    <p:sldId id="264" r:id="rId21"/>
    <p:sldId id="293" r:id="rId22"/>
    <p:sldId id="297" r:id="rId23"/>
    <p:sldId id="277" r:id="rId24"/>
    <p:sldId id="259" r:id="rId25"/>
    <p:sldId id="269" r:id="rId26"/>
    <p:sldId id="276" r:id="rId27"/>
    <p:sldId id="263" r:id="rId28"/>
    <p:sldId id="278" r:id="rId29"/>
    <p:sldId id="279" r:id="rId30"/>
    <p:sldId id="280" r:id="rId31"/>
    <p:sldId id="281" r:id="rId32"/>
    <p:sldId id="265" r:id="rId33"/>
    <p:sldId id="283" r:id="rId34"/>
    <p:sldId id="299" r:id="rId35"/>
    <p:sldId id="300" r:id="rId36"/>
    <p:sldId id="282" r:id="rId37"/>
    <p:sldId id="312" r:id="rId38"/>
    <p:sldId id="307" r:id="rId39"/>
    <p:sldId id="308" r:id="rId40"/>
    <p:sldId id="309" r:id="rId41"/>
    <p:sldId id="310" r:id="rId42"/>
    <p:sldId id="311" r:id="rId43"/>
    <p:sldId id="285" r:id="rId44"/>
    <p:sldId id="298" r:id="rId45"/>
    <p:sldId id="290" r:id="rId46"/>
    <p:sldId id="291" r:id="rId47"/>
    <p:sldId id="275" r:id="rId4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F48F259-1E89-4D11-A82E-437D9923290E}">
          <p14:sldIdLst>
            <p14:sldId id="257"/>
            <p14:sldId id="260"/>
            <p14:sldId id="266"/>
            <p14:sldId id="292"/>
            <p14:sldId id="267"/>
            <p14:sldId id="302"/>
            <p14:sldId id="303"/>
            <p14:sldId id="294"/>
            <p14:sldId id="295"/>
            <p14:sldId id="271"/>
            <p14:sldId id="272"/>
            <p14:sldId id="304"/>
            <p14:sldId id="273"/>
            <p14:sldId id="301"/>
            <p14:sldId id="306"/>
            <p14:sldId id="261"/>
            <p14:sldId id="284"/>
            <p14:sldId id="286"/>
          </p14:sldIdLst>
        </p14:section>
        <p14:section name="Inndeling uten navn" id="{F54FDAFA-AF6C-4A94-BEEE-95AD90F2170A}">
          <p14:sldIdLst>
            <p14:sldId id="258"/>
            <p14:sldId id="264"/>
            <p14:sldId id="293"/>
            <p14:sldId id="297"/>
            <p14:sldId id="277"/>
            <p14:sldId id="259"/>
            <p14:sldId id="269"/>
            <p14:sldId id="276"/>
            <p14:sldId id="263"/>
            <p14:sldId id="278"/>
            <p14:sldId id="279"/>
            <p14:sldId id="280"/>
            <p14:sldId id="281"/>
            <p14:sldId id="265"/>
            <p14:sldId id="283"/>
            <p14:sldId id="299"/>
            <p14:sldId id="300"/>
            <p14:sldId id="282"/>
            <p14:sldId id="312"/>
            <p14:sldId id="307"/>
            <p14:sldId id="308"/>
            <p14:sldId id="309"/>
            <p14:sldId id="310"/>
            <p14:sldId id="311"/>
            <p14:sldId id="285"/>
            <p14:sldId id="298"/>
            <p14:sldId id="290"/>
            <p14:sldId id="291"/>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2C40E4-3960-4F8D-BC04-44F0618B4F2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91BE110-32D1-46C4-8447-4636F7B38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9C519D8-65D9-4C68-8A27-F35F489976E7}"/>
              </a:ext>
            </a:extLst>
          </p:cNvPr>
          <p:cNvSpPr>
            <a:spLocks noGrp="1"/>
          </p:cNvSpPr>
          <p:nvPr>
            <p:ph type="dt" sz="half" idx="10"/>
          </p:nvPr>
        </p:nvSpPr>
        <p:spPr/>
        <p:txBody>
          <a:bodyPr/>
          <a:lstStyle/>
          <a:p>
            <a:fld id="{2BD62DD8-9F49-40F0-AB17-F5B18FF6BDAE}" type="datetimeFigureOut">
              <a:rPr lang="nb-NO" smtClean="0"/>
              <a:t>11.10.2019</a:t>
            </a:fld>
            <a:endParaRPr lang="nb-NO"/>
          </a:p>
        </p:txBody>
      </p:sp>
      <p:sp>
        <p:nvSpPr>
          <p:cNvPr id="5" name="Plassholder for bunntekst 4">
            <a:extLst>
              <a:ext uri="{FF2B5EF4-FFF2-40B4-BE49-F238E27FC236}">
                <a16:creationId xmlns:a16="http://schemas.microsoft.com/office/drawing/2014/main" id="{C1773F6F-C497-4F56-A1C8-85BC3461A9F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F8E15A-A2DD-463E-8C76-355AFAAC3E74}"/>
              </a:ext>
            </a:extLst>
          </p:cNvPr>
          <p:cNvSpPr>
            <a:spLocks noGrp="1"/>
          </p:cNvSpPr>
          <p:nvPr>
            <p:ph type="sldNum" sz="quarter" idx="12"/>
          </p:nvPr>
        </p:nvSpPr>
        <p:spPr/>
        <p:txBody>
          <a:bodyPr/>
          <a:lstStyle/>
          <a:p>
            <a:fld id="{57A03F74-D9C6-4A30-B3F4-9719A7C08916}" type="slidenum">
              <a:rPr lang="nb-NO" smtClean="0"/>
              <a:t>‹#›</a:t>
            </a:fld>
            <a:endParaRPr lang="nb-NO"/>
          </a:p>
        </p:txBody>
      </p:sp>
    </p:spTree>
    <p:extLst>
      <p:ext uri="{BB962C8B-B14F-4D97-AF65-F5344CB8AC3E}">
        <p14:creationId xmlns:p14="http://schemas.microsoft.com/office/powerpoint/2010/main" val="168431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3DFC99-8A83-46FA-8FF3-6361D1E8A91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E27A799-111A-41A8-B827-31726A9B6A3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B7AEB14-B726-470B-8A29-85C081972D2D}"/>
              </a:ext>
            </a:extLst>
          </p:cNvPr>
          <p:cNvSpPr>
            <a:spLocks noGrp="1"/>
          </p:cNvSpPr>
          <p:nvPr>
            <p:ph type="dt" sz="half" idx="10"/>
          </p:nvPr>
        </p:nvSpPr>
        <p:spPr/>
        <p:txBody>
          <a:bodyPr/>
          <a:lstStyle/>
          <a:p>
            <a:fld id="{2BD62DD8-9F49-40F0-AB17-F5B18FF6BDAE}" type="datetimeFigureOut">
              <a:rPr lang="nb-NO" smtClean="0"/>
              <a:t>11.10.2019</a:t>
            </a:fld>
            <a:endParaRPr lang="nb-NO"/>
          </a:p>
        </p:txBody>
      </p:sp>
      <p:sp>
        <p:nvSpPr>
          <p:cNvPr id="5" name="Plassholder for bunntekst 4">
            <a:extLst>
              <a:ext uri="{FF2B5EF4-FFF2-40B4-BE49-F238E27FC236}">
                <a16:creationId xmlns:a16="http://schemas.microsoft.com/office/drawing/2014/main" id="{BF84BC05-4222-4774-8A9B-D2B0FFFE65B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23D8A8B-4834-4B0A-B739-3AAFEBD9AE58}"/>
              </a:ext>
            </a:extLst>
          </p:cNvPr>
          <p:cNvSpPr>
            <a:spLocks noGrp="1"/>
          </p:cNvSpPr>
          <p:nvPr>
            <p:ph type="sldNum" sz="quarter" idx="12"/>
          </p:nvPr>
        </p:nvSpPr>
        <p:spPr/>
        <p:txBody>
          <a:bodyPr/>
          <a:lstStyle/>
          <a:p>
            <a:fld id="{57A03F74-D9C6-4A30-B3F4-9719A7C08916}" type="slidenum">
              <a:rPr lang="nb-NO" smtClean="0"/>
              <a:t>‹#›</a:t>
            </a:fld>
            <a:endParaRPr lang="nb-NO"/>
          </a:p>
        </p:txBody>
      </p:sp>
    </p:spTree>
    <p:extLst>
      <p:ext uri="{BB962C8B-B14F-4D97-AF65-F5344CB8AC3E}">
        <p14:creationId xmlns:p14="http://schemas.microsoft.com/office/powerpoint/2010/main" val="4840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FF18CE2-0AC1-4608-B31D-DEE9039B530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BD34F07-9133-4C0C-9F50-6769F4BEB6C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29E578A-C1A7-4BB8-AC3E-16E2C11636D2}"/>
              </a:ext>
            </a:extLst>
          </p:cNvPr>
          <p:cNvSpPr>
            <a:spLocks noGrp="1"/>
          </p:cNvSpPr>
          <p:nvPr>
            <p:ph type="dt" sz="half" idx="10"/>
          </p:nvPr>
        </p:nvSpPr>
        <p:spPr/>
        <p:txBody>
          <a:bodyPr/>
          <a:lstStyle/>
          <a:p>
            <a:fld id="{2BD62DD8-9F49-40F0-AB17-F5B18FF6BDAE}" type="datetimeFigureOut">
              <a:rPr lang="nb-NO" smtClean="0"/>
              <a:t>11.10.2019</a:t>
            </a:fld>
            <a:endParaRPr lang="nb-NO"/>
          </a:p>
        </p:txBody>
      </p:sp>
      <p:sp>
        <p:nvSpPr>
          <p:cNvPr id="5" name="Plassholder for bunntekst 4">
            <a:extLst>
              <a:ext uri="{FF2B5EF4-FFF2-40B4-BE49-F238E27FC236}">
                <a16:creationId xmlns:a16="http://schemas.microsoft.com/office/drawing/2014/main" id="{5657024C-E0BF-4427-82CD-8F0E5108874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0F028A0-DAB9-413C-AE2F-52E0304B9312}"/>
              </a:ext>
            </a:extLst>
          </p:cNvPr>
          <p:cNvSpPr>
            <a:spLocks noGrp="1"/>
          </p:cNvSpPr>
          <p:nvPr>
            <p:ph type="sldNum" sz="quarter" idx="12"/>
          </p:nvPr>
        </p:nvSpPr>
        <p:spPr/>
        <p:txBody>
          <a:bodyPr/>
          <a:lstStyle/>
          <a:p>
            <a:fld id="{57A03F74-D9C6-4A30-B3F4-9719A7C08916}" type="slidenum">
              <a:rPr lang="nb-NO" smtClean="0"/>
              <a:t>‹#›</a:t>
            </a:fld>
            <a:endParaRPr lang="nb-NO"/>
          </a:p>
        </p:txBody>
      </p:sp>
    </p:spTree>
    <p:extLst>
      <p:ext uri="{BB962C8B-B14F-4D97-AF65-F5344CB8AC3E}">
        <p14:creationId xmlns:p14="http://schemas.microsoft.com/office/powerpoint/2010/main" val="181200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B8E26E-8014-4A4D-A058-23D613B97CD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E26E078-9D20-416F-8F85-AEC1662226E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EF56CB5-A5D4-43FF-803A-CB1555CD64BD}"/>
              </a:ext>
            </a:extLst>
          </p:cNvPr>
          <p:cNvSpPr>
            <a:spLocks noGrp="1"/>
          </p:cNvSpPr>
          <p:nvPr>
            <p:ph type="dt" sz="half" idx="10"/>
          </p:nvPr>
        </p:nvSpPr>
        <p:spPr/>
        <p:txBody>
          <a:bodyPr/>
          <a:lstStyle/>
          <a:p>
            <a:fld id="{2BD62DD8-9F49-40F0-AB17-F5B18FF6BDAE}" type="datetimeFigureOut">
              <a:rPr lang="nb-NO" smtClean="0"/>
              <a:t>11.10.2019</a:t>
            </a:fld>
            <a:endParaRPr lang="nb-NO"/>
          </a:p>
        </p:txBody>
      </p:sp>
      <p:sp>
        <p:nvSpPr>
          <p:cNvPr id="5" name="Plassholder for bunntekst 4">
            <a:extLst>
              <a:ext uri="{FF2B5EF4-FFF2-40B4-BE49-F238E27FC236}">
                <a16:creationId xmlns:a16="http://schemas.microsoft.com/office/drawing/2014/main" id="{8B7E7C26-C3CE-48D6-9B64-9623D65C30E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8A40641-CFD2-482A-8F0D-93F49ED0729F}"/>
              </a:ext>
            </a:extLst>
          </p:cNvPr>
          <p:cNvSpPr>
            <a:spLocks noGrp="1"/>
          </p:cNvSpPr>
          <p:nvPr>
            <p:ph type="sldNum" sz="quarter" idx="12"/>
          </p:nvPr>
        </p:nvSpPr>
        <p:spPr/>
        <p:txBody>
          <a:bodyPr/>
          <a:lstStyle/>
          <a:p>
            <a:fld id="{57A03F74-D9C6-4A30-B3F4-9719A7C08916}" type="slidenum">
              <a:rPr lang="nb-NO" smtClean="0"/>
              <a:t>‹#›</a:t>
            </a:fld>
            <a:endParaRPr lang="nb-NO"/>
          </a:p>
        </p:txBody>
      </p:sp>
    </p:spTree>
    <p:extLst>
      <p:ext uri="{BB962C8B-B14F-4D97-AF65-F5344CB8AC3E}">
        <p14:creationId xmlns:p14="http://schemas.microsoft.com/office/powerpoint/2010/main" val="420038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733CA4-7B82-4E42-A927-3E93A589CC5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189B409-DC98-4E64-87B3-4FCC550423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88DD95A-6982-41AD-9DE2-F35ACE22AD1B}"/>
              </a:ext>
            </a:extLst>
          </p:cNvPr>
          <p:cNvSpPr>
            <a:spLocks noGrp="1"/>
          </p:cNvSpPr>
          <p:nvPr>
            <p:ph type="dt" sz="half" idx="10"/>
          </p:nvPr>
        </p:nvSpPr>
        <p:spPr/>
        <p:txBody>
          <a:bodyPr/>
          <a:lstStyle/>
          <a:p>
            <a:fld id="{2BD62DD8-9F49-40F0-AB17-F5B18FF6BDAE}" type="datetimeFigureOut">
              <a:rPr lang="nb-NO" smtClean="0"/>
              <a:t>11.10.2019</a:t>
            </a:fld>
            <a:endParaRPr lang="nb-NO"/>
          </a:p>
        </p:txBody>
      </p:sp>
      <p:sp>
        <p:nvSpPr>
          <p:cNvPr id="5" name="Plassholder for bunntekst 4">
            <a:extLst>
              <a:ext uri="{FF2B5EF4-FFF2-40B4-BE49-F238E27FC236}">
                <a16:creationId xmlns:a16="http://schemas.microsoft.com/office/drawing/2014/main" id="{089E6E35-AEAF-496D-A1D0-99D0CBB88AE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E5CD143-74EE-4B51-A758-C3691972C47E}"/>
              </a:ext>
            </a:extLst>
          </p:cNvPr>
          <p:cNvSpPr>
            <a:spLocks noGrp="1"/>
          </p:cNvSpPr>
          <p:nvPr>
            <p:ph type="sldNum" sz="quarter" idx="12"/>
          </p:nvPr>
        </p:nvSpPr>
        <p:spPr/>
        <p:txBody>
          <a:bodyPr/>
          <a:lstStyle/>
          <a:p>
            <a:fld id="{57A03F74-D9C6-4A30-B3F4-9719A7C08916}" type="slidenum">
              <a:rPr lang="nb-NO" smtClean="0"/>
              <a:t>‹#›</a:t>
            </a:fld>
            <a:endParaRPr lang="nb-NO"/>
          </a:p>
        </p:txBody>
      </p:sp>
    </p:spTree>
    <p:extLst>
      <p:ext uri="{BB962C8B-B14F-4D97-AF65-F5344CB8AC3E}">
        <p14:creationId xmlns:p14="http://schemas.microsoft.com/office/powerpoint/2010/main" val="62141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916258-C945-4C71-91F0-6BCB03800DF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00305C0-34D9-4DEF-9292-277703BB3D8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11123C8-D3C6-4625-9D82-A18BA00D7CB8}"/>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63ABCC9-8352-4B69-B17C-5EE96C71308B}"/>
              </a:ext>
            </a:extLst>
          </p:cNvPr>
          <p:cNvSpPr>
            <a:spLocks noGrp="1"/>
          </p:cNvSpPr>
          <p:nvPr>
            <p:ph type="dt" sz="half" idx="10"/>
          </p:nvPr>
        </p:nvSpPr>
        <p:spPr/>
        <p:txBody>
          <a:bodyPr/>
          <a:lstStyle/>
          <a:p>
            <a:fld id="{2BD62DD8-9F49-40F0-AB17-F5B18FF6BDAE}" type="datetimeFigureOut">
              <a:rPr lang="nb-NO" smtClean="0"/>
              <a:t>11.10.2019</a:t>
            </a:fld>
            <a:endParaRPr lang="nb-NO"/>
          </a:p>
        </p:txBody>
      </p:sp>
      <p:sp>
        <p:nvSpPr>
          <p:cNvPr id="6" name="Plassholder for bunntekst 5">
            <a:extLst>
              <a:ext uri="{FF2B5EF4-FFF2-40B4-BE49-F238E27FC236}">
                <a16:creationId xmlns:a16="http://schemas.microsoft.com/office/drawing/2014/main" id="{F8FF919F-F18D-4DB0-849F-CEB86F3352A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6DB00E1-78C3-4069-B39F-9E91D852B063}"/>
              </a:ext>
            </a:extLst>
          </p:cNvPr>
          <p:cNvSpPr>
            <a:spLocks noGrp="1"/>
          </p:cNvSpPr>
          <p:nvPr>
            <p:ph type="sldNum" sz="quarter" idx="12"/>
          </p:nvPr>
        </p:nvSpPr>
        <p:spPr/>
        <p:txBody>
          <a:bodyPr/>
          <a:lstStyle/>
          <a:p>
            <a:fld id="{57A03F74-D9C6-4A30-B3F4-9719A7C08916}" type="slidenum">
              <a:rPr lang="nb-NO" smtClean="0"/>
              <a:t>‹#›</a:t>
            </a:fld>
            <a:endParaRPr lang="nb-NO"/>
          </a:p>
        </p:txBody>
      </p:sp>
    </p:spTree>
    <p:extLst>
      <p:ext uri="{BB962C8B-B14F-4D97-AF65-F5344CB8AC3E}">
        <p14:creationId xmlns:p14="http://schemas.microsoft.com/office/powerpoint/2010/main" val="186022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BBA715-FCF5-4EFE-8D19-D815B17ABD7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2023349-1300-4F1C-A8AF-3CDF2FA210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22D28418-5439-439C-880A-FC2038711D40}"/>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411C545-2C1B-41BE-AC91-1B0EDBF3DB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86EF061-D8F9-4CA3-8962-4FBD272D332A}"/>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963B775-E11A-4C27-B2A6-0B651D19C2D3}"/>
              </a:ext>
            </a:extLst>
          </p:cNvPr>
          <p:cNvSpPr>
            <a:spLocks noGrp="1"/>
          </p:cNvSpPr>
          <p:nvPr>
            <p:ph type="dt" sz="half" idx="10"/>
          </p:nvPr>
        </p:nvSpPr>
        <p:spPr/>
        <p:txBody>
          <a:bodyPr/>
          <a:lstStyle/>
          <a:p>
            <a:fld id="{2BD62DD8-9F49-40F0-AB17-F5B18FF6BDAE}" type="datetimeFigureOut">
              <a:rPr lang="nb-NO" smtClean="0"/>
              <a:t>11.10.2019</a:t>
            </a:fld>
            <a:endParaRPr lang="nb-NO"/>
          </a:p>
        </p:txBody>
      </p:sp>
      <p:sp>
        <p:nvSpPr>
          <p:cNvPr id="8" name="Plassholder for bunntekst 7">
            <a:extLst>
              <a:ext uri="{FF2B5EF4-FFF2-40B4-BE49-F238E27FC236}">
                <a16:creationId xmlns:a16="http://schemas.microsoft.com/office/drawing/2014/main" id="{8CF214B7-6438-45D4-B6CE-47F9E09AC2D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9F8F87B-8C37-433B-ACDE-B263B88D7ACB}"/>
              </a:ext>
            </a:extLst>
          </p:cNvPr>
          <p:cNvSpPr>
            <a:spLocks noGrp="1"/>
          </p:cNvSpPr>
          <p:nvPr>
            <p:ph type="sldNum" sz="quarter" idx="12"/>
          </p:nvPr>
        </p:nvSpPr>
        <p:spPr/>
        <p:txBody>
          <a:bodyPr/>
          <a:lstStyle/>
          <a:p>
            <a:fld id="{57A03F74-D9C6-4A30-B3F4-9719A7C08916}" type="slidenum">
              <a:rPr lang="nb-NO" smtClean="0"/>
              <a:t>‹#›</a:t>
            </a:fld>
            <a:endParaRPr lang="nb-NO"/>
          </a:p>
        </p:txBody>
      </p:sp>
    </p:spTree>
    <p:extLst>
      <p:ext uri="{BB962C8B-B14F-4D97-AF65-F5344CB8AC3E}">
        <p14:creationId xmlns:p14="http://schemas.microsoft.com/office/powerpoint/2010/main" val="198286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F5B20A-C468-40F6-AF30-BAE6C79AC11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2005D1A-A7EC-4A9C-849C-7B59DE925345}"/>
              </a:ext>
            </a:extLst>
          </p:cNvPr>
          <p:cNvSpPr>
            <a:spLocks noGrp="1"/>
          </p:cNvSpPr>
          <p:nvPr>
            <p:ph type="dt" sz="half" idx="10"/>
          </p:nvPr>
        </p:nvSpPr>
        <p:spPr/>
        <p:txBody>
          <a:bodyPr/>
          <a:lstStyle/>
          <a:p>
            <a:fld id="{2BD62DD8-9F49-40F0-AB17-F5B18FF6BDAE}" type="datetimeFigureOut">
              <a:rPr lang="nb-NO" smtClean="0"/>
              <a:t>11.10.2019</a:t>
            </a:fld>
            <a:endParaRPr lang="nb-NO"/>
          </a:p>
        </p:txBody>
      </p:sp>
      <p:sp>
        <p:nvSpPr>
          <p:cNvPr id="4" name="Plassholder for bunntekst 3">
            <a:extLst>
              <a:ext uri="{FF2B5EF4-FFF2-40B4-BE49-F238E27FC236}">
                <a16:creationId xmlns:a16="http://schemas.microsoft.com/office/drawing/2014/main" id="{51DB8622-4C31-4184-8625-D2D64F4B4D1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E00E87A-33AE-415E-8ACC-ACD7DE04A478}"/>
              </a:ext>
            </a:extLst>
          </p:cNvPr>
          <p:cNvSpPr>
            <a:spLocks noGrp="1"/>
          </p:cNvSpPr>
          <p:nvPr>
            <p:ph type="sldNum" sz="quarter" idx="12"/>
          </p:nvPr>
        </p:nvSpPr>
        <p:spPr/>
        <p:txBody>
          <a:bodyPr/>
          <a:lstStyle/>
          <a:p>
            <a:fld id="{57A03F74-D9C6-4A30-B3F4-9719A7C08916}" type="slidenum">
              <a:rPr lang="nb-NO" smtClean="0"/>
              <a:t>‹#›</a:t>
            </a:fld>
            <a:endParaRPr lang="nb-NO"/>
          </a:p>
        </p:txBody>
      </p:sp>
    </p:spTree>
    <p:extLst>
      <p:ext uri="{BB962C8B-B14F-4D97-AF65-F5344CB8AC3E}">
        <p14:creationId xmlns:p14="http://schemas.microsoft.com/office/powerpoint/2010/main" val="146279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B0B93D5-19D5-4EE7-8B50-CDFE1CC3895E}"/>
              </a:ext>
            </a:extLst>
          </p:cNvPr>
          <p:cNvSpPr>
            <a:spLocks noGrp="1"/>
          </p:cNvSpPr>
          <p:nvPr>
            <p:ph type="dt" sz="half" idx="10"/>
          </p:nvPr>
        </p:nvSpPr>
        <p:spPr/>
        <p:txBody>
          <a:bodyPr/>
          <a:lstStyle/>
          <a:p>
            <a:fld id="{2BD62DD8-9F49-40F0-AB17-F5B18FF6BDAE}" type="datetimeFigureOut">
              <a:rPr lang="nb-NO" smtClean="0"/>
              <a:t>11.10.2019</a:t>
            </a:fld>
            <a:endParaRPr lang="nb-NO"/>
          </a:p>
        </p:txBody>
      </p:sp>
      <p:sp>
        <p:nvSpPr>
          <p:cNvPr id="3" name="Plassholder for bunntekst 2">
            <a:extLst>
              <a:ext uri="{FF2B5EF4-FFF2-40B4-BE49-F238E27FC236}">
                <a16:creationId xmlns:a16="http://schemas.microsoft.com/office/drawing/2014/main" id="{FDA259A9-C912-4C06-89FA-E632508231D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3FE8FC3-3384-471B-B71C-F989D8A133A9}"/>
              </a:ext>
            </a:extLst>
          </p:cNvPr>
          <p:cNvSpPr>
            <a:spLocks noGrp="1"/>
          </p:cNvSpPr>
          <p:nvPr>
            <p:ph type="sldNum" sz="quarter" idx="12"/>
          </p:nvPr>
        </p:nvSpPr>
        <p:spPr/>
        <p:txBody>
          <a:bodyPr/>
          <a:lstStyle/>
          <a:p>
            <a:fld id="{57A03F74-D9C6-4A30-B3F4-9719A7C08916}" type="slidenum">
              <a:rPr lang="nb-NO" smtClean="0"/>
              <a:t>‹#›</a:t>
            </a:fld>
            <a:endParaRPr lang="nb-NO"/>
          </a:p>
        </p:txBody>
      </p:sp>
    </p:spTree>
    <p:extLst>
      <p:ext uri="{BB962C8B-B14F-4D97-AF65-F5344CB8AC3E}">
        <p14:creationId xmlns:p14="http://schemas.microsoft.com/office/powerpoint/2010/main" val="556925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871C6B-B15D-4D7D-BABD-4A58948FB58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7EAC826-1149-467A-AD73-D506A8D87C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57E8C19-9E1B-427F-AA3A-DA493ED27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8EE6121-974A-43BA-8520-2D72CC6718BE}"/>
              </a:ext>
            </a:extLst>
          </p:cNvPr>
          <p:cNvSpPr>
            <a:spLocks noGrp="1"/>
          </p:cNvSpPr>
          <p:nvPr>
            <p:ph type="dt" sz="half" idx="10"/>
          </p:nvPr>
        </p:nvSpPr>
        <p:spPr/>
        <p:txBody>
          <a:bodyPr/>
          <a:lstStyle/>
          <a:p>
            <a:fld id="{2BD62DD8-9F49-40F0-AB17-F5B18FF6BDAE}" type="datetimeFigureOut">
              <a:rPr lang="nb-NO" smtClean="0"/>
              <a:t>11.10.2019</a:t>
            </a:fld>
            <a:endParaRPr lang="nb-NO"/>
          </a:p>
        </p:txBody>
      </p:sp>
      <p:sp>
        <p:nvSpPr>
          <p:cNvPr id="6" name="Plassholder for bunntekst 5">
            <a:extLst>
              <a:ext uri="{FF2B5EF4-FFF2-40B4-BE49-F238E27FC236}">
                <a16:creationId xmlns:a16="http://schemas.microsoft.com/office/drawing/2014/main" id="{C72BDD57-6C87-4051-B720-485A21D0154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7AF9F97-BAEE-4CAA-82AC-A33733E51CF8}"/>
              </a:ext>
            </a:extLst>
          </p:cNvPr>
          <p:cNvSpPr>
            <a:spLocks noGrp="1"/>
          </p:cNvSpPr>
          <p:nvPr>
            <p:ph type="sldNum" sz="quarter" idx="12"/>
          </p:nvPr>
        </p:nvSpPr>
        <p:spPr/>
        <p:txBody>
          <a:bodyPr/>
          <a:lstStyle/>
          <a:p>
            <a:fld id="{57A03F74-D9C6-4A30-B3F4-9719A7C08916}" type="slidenum">
              <a:rPr lang="nb-NO" smtClean="0"/>
              <a:t>‹#›</a:t>
            </a:fld>
            <a:endParaRPr lang="nb-NO"/>
          </a:p>
        </p:txBody>
      </p:sp>
    </p:spTree>
    <p:extLst>
      <p:ext uri="{BB962C8B-B14F-4D97-AF65-F5344CB8AC3E}">
        <p14:creationId xmlns:p14="http://schemas.microsoft.com/office/powerpoint/2010/main" val="428985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891A41-5951-4583-B6A3-B704DB130022}"/>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38C63D8-1853-4AFA-9717-921EC94A95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9B56912-7840-412F-8B50-5A66A1DCE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82FF568-5CB8-4221-A5BA-D9EC0A017A6C}"/>
              </a:ext>
            </a:extLst>
          </p:cNvPr>
          <p:cNvSpPr>
            <a:spLocks noGrp="1"/>
          </p:cNvSpPr>
          <p:nvPr>
            <p:ph type="dt" sz="half" idx="10"/>
          </p:nvPr>
        </p:nvSpPr>
        <p:spPr/>
        <p:txBody>
          <a:bodyPr/>
          <a:lstStyle/>
          <a:p>
            <a:fld id="{2BD62DD8-9F49-40F0-AB17-F5B18FF6BDAE}" type="datetimeFigureOut">
              <a:rPr lang="nb-NO" smtClean="0"/>
              <a:t>11.10.2019</a:t>
            </a:fld>
            <a:endParaRPr lang="nb-NO"/>
          </a:p>
        </p:txBody>
      </p:sp>
      <p:sp>
        <p:nvSpPr>
          <p:cNvPr id="6" name="Plassholder for bunntekst 5">
            <a:extLst>
              <a:ext uri="{FF2B5EF4-FFF2-40B4-BE49-F238E27FC236}">
                <a16:creationId xmlns:a16="http://schemas.microsoft.com/office/drawing/2014/main" id="{DB9AAE9A-5FD9-4077-896F-E3AC9D32342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B061B4F-6F2D-4A33-A806-CBE5FD8AC882}"/>
              </a:ext>
            </a:extLst>
          </p:cNvPr>
          <p:cNvSpPr>
            <a:spLocks noGrp="1"/>
          </p:cNvSpPr>
          <p:nvPr>
            <p:ph type="sldNum" sz="quarter" idx="12"/>
          </p:nvPr>
        </p:nvSpPr>
        <p:spPr/>
        <p:txBody>
          <a:bodyPr/>
          <a:lstStyle/>
          <a:p>
            <a:fld id="{57A03F74-D9C6-4A30-B3F4-9719A7C08916}" type="slidenum">
              <a:rPr lang="nb-NO" smtClean="0"/>
              <a:t>‹#›</a:t>
            </a:fld>
            <a:endParaRPr lang="nb-NO"/>
          </a:p>
        </p:txBody>
      </p:sp>
    </p:spTree>
    <p:extLst>
      <p:ext uri="{BB962C8B-B14F-4D97-AF65-F5344CB8AC3E}">
        <p14:creationId xmlns:p14="http://schemas.microsoft.com/office/powerpoint/2010/main" val="114918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3CB7767-F657-4C64-8BBC-0A8CFE9CB8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FD81C5F-5F76-4C55-A3A6-0AE9D5B682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98F45C0-3923-4DA9-AA15-78BAD9EF43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62DD8-9F49-40F0-AB17-F5B18FF6BDAE}" type="datetimeFigureOut">
              <a:rPr lang="nb-NO" smtClean="0"/>
              <a:t>11.10.2019</a:t>
            </a:fld>
            <a:endParaRPr lang="nb-NO"/>
          </a:p>
        </p:txBody>
      </p:sp>
      <p:sp>
        <p:nvSpPr>
          <p:cNvPr id="5" name="Plassholder for bunntekst 4">
            <a:extLst>
              <a:ext uri="{FF2B5EF4-FFF2-40B4-BE49-F238E27FC236}">
                <a16:creationId xmlns:a16="http://schemas.microsoft.com/office/drawing/2014/main" id="{F56DA942-28B9-4EEF-A645-3DAC022AF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34406F8-CBFE-4689-ABD6-7B4EA8E83F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03F74-D9C6-4A30-B3F4-9719A7C08916}" type="slidenum">
              <a:rPr lang="nb-NO" smtClean="0"/>
              <a:t>‹#›</a:t>
            </a:fld>
            <a:endParaRPr lang="nb-NO"/>
          </a:p>
        </p:txBody>
      </p:sp>
    </p:spTree>
    <p:extLst>
      <p:ext uri="{BB962C8B-B14F-4D97-AF65-F5344CB8AC3E}">
        <p14:creationId xmlns:p14="http://schemas.microsoft.com/office/powerpoint/2010/main" val="4286135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cid:86d3202e-abb7-48e4-827a-d2499254bf65@eurprd04.prod.outlook.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ffo.no/globalassets/rapporter/210x260_alternativrapporten-norsk.enkels.pdf" TargetMode="External"/><Relationship Id="rId2" Type="http://schemas.openxmlformats.org/officeDocument/2006/relationships/hyperlink" Target="https://www.regjeringen.no/contentassets/26633b70910a44049dc065af217cb201/crpd-2019-avsluttende-bemerkninger-til-norges-forste-rapport-nor-09092019-final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niversal-rights.org/nyc/programmes/human-rights-institutions-mechanisms-and-processes/human-rights-financing-in-the-un-syste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805669" y="1013059"/>
            <a:ext cx="5653106" cy="3900149"/>
          </a:xfrm>
        </p:spPr>
        <p:txBody>
          <a:bodyPr>
            <a:normAutofit/>
          </a:bodyPr>
          <a:lstStyle/>
          <a:p>
            <a:r>
              <a:rPr lang="nb-NO" sz="5000" b="1" dirty="0"/>
              <a:t>Hva i all verden er CRPD og hvorfor er konvensjonen så viktig? </a:t>
            </a:r>
          </a:p>
        </p:txBody>
      </p:sp>
      <p:sp>
        <p:nvSpPr>
          <p:cNvPr id="3" name="Undertittel 2"/>
          <p:cNvSpPr>
            <a:spLocks noGrp="1"/>
          </p:cNvSpPr>
          <p:nvPr>
            <p:ph type="subTitle" idx="1"/>
          </p:nvPr>
        </p:nvSpPr>
        <p:spPr>
          <a:xfrm flipV="1">
            <a:off x="1524000" y="5257800"/>
            <a:ext cx="4087115" cy="1020358"/>
          </a:xfrm>
        </p:spPr>
        <p:txBody>
          <a:bodyPr/>
          <a:lstStyle/>
          <a:p>
            <a:endParaRPr lang="nb-NO" dirty="0"/>
          </a:p>
        </p:txBody>
      </p:sp>
      <p:pic>
        <p:nvPicPr>
          <p:cNvPr id="4" name="Bilde 3">
            <a:extLst>
              <a:ext uri="{FF2B5EF4-FFF2-40B4-BE49-F238E27FC236}">
                <a16:creationId xmlns:a16="http://schemas.microsoft.com/office/drawing/2014/main" id="{B211B99B-FD49-4FDD-8C8F-9394E64DA2F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3225" y="343866"/>
            <a:ext cx="4966025" cy="6170267"/>
          </a:xfrm>
          <a:prstGeom prst="rect">
            <a:avLst/>
          </a:prstGeom>
          <a:noFill/>
          <a:ln>
            <a:noFill/>
          </a:ln>
        </p:spPr>
      </p:pic>
    </p:spTree>
    <p:extLst>
      <p:ext uri="{BB962C8B-B14F-4D97-AF65-F5344CB8AC3E}">
        <p14:creationId xmlns:p14="http://schemas.microsoft.com/office/powerpoint/2010/main" val="14909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CCEE69-D388-41F4-80B3-36B90B657583}"/>
              </a:ext>
            </a:extLst>
          </p:cNvPr>
          <p:cNvSpPr>
            <a:spLocks noGrp="1"/>
          </p:cNvSpPr>
          <p:nvPr>
            <p:ph type="title"/>
          </p:nvPr>
        </p:nvSpPr>
        <p:spPr/>
        <p:txBody>
          <a:bodyPr>
            <a:normAutofit/>
          </a:bodyPr>
          <a:lstStyle/>
          <a:p>
            <a:r>
              <a:rPr lang="nb-NO" sz="3500" b="1" dirty="0"/>
              <a:t>FNs arbeid med menneskerettigheter </a:t>
            </a:r>
          </a:p>
        </p:txBody>
      </p:sp>
      <p:sp>
        <p:nvSpPr>
          <p:cNvPr id="3" name="Plassholder for innhold 2">
            <a:extLst>
              <a:ext uri="{FF2B5EF4-FFF2-40B4-BE49-F238E27FC236}">
                <a16:creationId xmlns:a16="http://schemas.microsoft.com/office/drawing/2014/main" id="{6AD659EC-CC8C-465E-8C56-0526C6081645}"/>
              </a:ext>
            </a:extLst>
          </p:cNvPr>
          <p:cNvSpPr>
            <a:spLocks noGrp="1"/>
          </p:cNvSpPr>
          <p:nvPr>
            <p:ph idx="1"/>
          </p:nvPr>
        </p:nvSpPr>
        <p:spPr>
          <a:xfrm>
            <a:off x="838200" y="1690687"/>
            <a:ext cx="10515600" cy="4668167"/>
          </a:xfrm>
        </p:spPr>
        <p:txBody>
          <a:bodyPr>
            <a:normAutofit lnSpcReduction="10000"/>
          </a:bodyPr>
          <a:lstStyle/>
          <a:p>
            <a:r>
              <a:rPr lang="nb-NO" dirty="0"/>
              <a:t>Menneskerettighetene er universelle i form av at det er rettigheter alle mennesker har.</a:t>
            </a:r>
          </a:p>
          <a:p>
            <a:r>
              <a:rPr lang="nb-NO" dirty="0"/>
              <a:t>FNs verdenserklæring om menneskerettighetene fra 1948 er det viktigste grunndokumentet i det internasjonale MR-arbeidet </a:t>
            </a:r>
          </a:p>
          <a:p>
            <a:pPr lvl="1"/>
            <a:r>
              <a:rPr lang="nb-NO" dirty="0"/>
              <a:t>Artikkel 1 i Verdenserklæringen slår fast at alle mennesker er født frie og med samme menneskeverd og menneskerettigheter. </a:t>
            </a:r>
          </a:p>
          <a:p>
            <a:pPr lvl="1"/>
            <a:r>
              <a:rPr lang="nb-NO" dirty="0"/>
              <a:t>I 1976 ble artikkelen fulgt opp med FNs konvensjon for sivile og politiske rettigheter og deretter FNs konvensjon for økonomiske, sosiale og kulturelle rettigheter.  </a:t>
            </a:r>
          </a:p>
          <a:p>
            <a:pPr lvl="1"/>
            <a:r>
              <a:rPr lang="nb-NO" dirty="0"/>
              <a:t>Deretter kom Rasediskrimineringskonvensjonen (CERD), Kvinnekonvensjonen (CEDAW), Barnekonvensjonen(CRC) og Konvensjonen for funksjonshemmedes rettigheter (CRPD).</a:t>
            </a:r>
          </a:p>
          <a:p>
            <a:pPr lvl="2"/>
            <a:r>
              <a:rPr lang="nb-NO" dirty="0"/>
              <a:t>Finnes også andre konvensjoner om bl.a. om tvungen forsvinning, tortur og migrantarbeidere. </a:t>
            </a:r>
          </a:p>
          <a:p>
            <a:endParaRPr lang="nb-NO" dirty="0"/>
          </a:p>
        </p:txBody>
      </p:sp>
    </p:spTree>
    <p:extLst>
      <p:ext uri="{BB962C8B-B14F-4D97-AF65-F5344CB8AC3E}">
        <p14:creationId xmlns:p14="http://schemas.microsoft.com/office/powerpoint/2010/main" val="2355073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B4A952-116F-4153-AD9C-BF08513A0577}"/>
              </a:ext>
            </a:extLst>
          </p:cNvPr>
          <p:cNvSpPr>
            <a:spLocks noGrp="1"/>
          </p:cNvSpPr>
          <p:nvPr>
            <p:ph type="title"/>
          </p:nvPr>
        </p:nvSpPr>
        <p:spPr/>
        <p:txBody>
          <a:bodyPr/>
          <a:lstStyle/>
          <a:p>
            <a:r>
              <a:rPr lang="nb-NO" b="1" dirty="0"/>
              <a:t>FNs menneskerettighetsråd </a:t>
            </a:r>
          </a:p>
        </p:txBody>
      </p:sp>
      <p:sp>
        <p:nvSpPr>
          <p:cNvPr id="3" name="Plassholder for innhold 2">
            <a:extLst>
              <a:ext uri="{FF2B5EF4-FFF2-40B4-BE49-F238E27FC236}">
                <a16:creationId xmlns:a16="http://schemas.microsoft.com/office/drawing/2014/main" id="{FE5E3C61-4AC4-4C94-B93E-FCC1DD4EE80D}"/>
              </a:ext>
            </a:extLst>
          </p:cNvPr>
          <p:cNvSpPr>
            <a:spLocks noGrp="1"/>
          </p:cNvSpPr>
          <p:nvPr>
            <p:ph idx="1"/>
          </p:nvPr>
        </p:nvSpPr>
        <p:spPr>
          <a:xfrm>
            <a:off x="838200" y="1825625"/>
            <a:ext cx="10515600" cy="4466118"/>
          </a:xfrm>
        </p:spPr>
        <p:txBody>
          <a:bodyPr>
            <a:normAutofit fontScale="92500" lnSpcReduction="20000"/>
          </a:bodyPr>
          <a:lstStyle/>
          <a:p>
            <a:r>
              <a:rPr lang="nb-NO" dirty="0"/>
              <a:t>Menneskerettighetsrådet er FNs øverste organ i menneskerettighetsspørsmål, og er direkte underlagt FNs generalforsamling.</a:t>
            </a:r>
          </a:p>
          <a:p>
            <a:r>
              <a:rPr lang="nb-NO" dirty="0"/>
              <a:t>Opprettet i 2006, og møtes i Genève.</a:t>
            </a:r>
          </a:p>
          <a:p>
            <a:r>
              <a:rPr lang="nb-NO" dirty="0"/>
              <a:t>MR-rådet har ansvar for at menneskerettighetene blir styrket og beskyttet, og for å ta tak i situasjoner der menneskerettighetene blir brutt.</a:t>
            </a:r>
          </a:p>
          <a:p>
            <a:r>
              <a:rPr lang="nb-NO" dirty="0"/>
              <a:t>Noen av MR-rådets arbeidsoppgaver: </a:t>
            </a:r>
          </a:p>
          <a:p>
            <a:pPr lvl="1"/>
            <a:r>
              <a:rPr lang="nb-NO" dirty="0"/>
              <a:t>vedta resolusjoner som fordømmer menneskerettighetsbrudd</a:t>
            </a:r>
          </a:p>
          <a:p>
            <a:pPr lvl="1"/>
            <a:r>
              <a:rPr lang="nb-NO" dirty="0"/>
              <a:t>opprette etterforskningsgrupper som skal hente inn fakta om situasjoner der menneskerettighetene blir brutt</a:t>
            </a:r>
          </a:p>
          <a:p>
            <a:pPr lvl="1"/>
            <a:r>
              <a:rPr lang="nb-NO" dirty="0"/>
              <a:t>utnevne spesialrapportører som har ansvar for å følge opp ett spesielt tema eller ett spesielt land.</a:t>
            </a:r>
          </a:p>
          <a:p>
            <a:pPr lvl="1"/>
            <a:r>
              <a:rPr lang="nb-NO" dirty="0"/>
              <a:t>ta imot klager fra individer, grupper eller organisasjoner som mener at de er ofre for menneskerettighetsbrudd</a:t>
            </a:r>
          </a:p>
          <a:p>
            <a:endParaRPr lang="nb-NO" dirty="0"/>
          </a:p>
          <a:p>
            <a:endParaRPr lang="nb-NO" dirty="0"/>
          </a:p>
        </p:txBody>
      </p:sp>
      <p:sp>
        <p:nvSpPr>
          <p:cNvPr id="4" name="Rectangle 2">
            <a:extLst>
              <a:ext uri="{FF2B5EF4-FFF2-40B4-BE49-F238E27FC236}">
                <a16:creationId xmlns:a16="http://schemas.microsoft.com/office/drawing/2014/main" id="{B8F72762-8A1D-435C-8148-D572C5A6F986}"/>
              </a:ext>
            </a:extLst>
          </p:cNvPr>
          <p:cNvSpPr>
            <a:spLocks noChangeArrowheads="1"/>
          </p:cNvSpPr>
          <p:nvPr/>
        </p:nvSpPr>
        <p:spPr bwMode="auto">
          <a:xfrm>
            <a:off x="0" y="0"/>
            <a:ext cx="5796425" cy="24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b-NO"/>
          </a:p>
        </p:txBody>
      </p:sp>
    </p:spTree>
    <p:extLst>
      <p:ext uri="{BB962C8B-B14F-4D97-AF65-F5344CB8AC3E}">
        <p14:creationId xmlns:p14="http://schemas.microsoft.com/office/powerpoint/2010/main" val="391638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D3F147-4530-426F-BCEA-48CD50C4DDF4}"/>
              </a:ext>
            </a:extLst>
          </p:cNvPr>
          <p:cNvSpPr>
            <a:spLocks noGrp="1"/>
          </p:cNvSpPr>
          <p:nvPr>
            <p:ph type="title"/>
          </p:nvPr>
        </p:nvSpPr>
        <p:spPr/>
        <p:txBody>
          <a:bodyPr/>
          <a:lstStyle/>
          <a:p>
            <a:r>
              <a:rPr lang="nb-NO" b="1" dirty="0"/>
              <a:t>CRPD-komiteen	</a:t>
            </a:r>
          </a:p>
        </p:txBody>
      </p:sp>
      <p:sp>
        <p:nvSpPr>
          <p:cNvPr id="3" name="Plassholder for innhold 2">
            <a:extLst>
              <a:ext uri="{FF2B5EF4-FFF2-40B4-BE49-F238E27FC236}">
                <a16:creationId xmlns:a16="http://schemas.microsoft.com/office/drawing/2014/main" id="{09D85549-A26D-4122-A3AA-E359C7BA81BE}"/>
              </a:ext>
            </a:extLst>
          </p:cNvPr>
          <p:cNvSpPr>
            <a:spLocks noGrp="1"/>
          </p:cNvSpPr>
          <p:nvPr>
            <p:ph idx="1"/>
          </p:nvPr>
        </p:nvSpPr>
        <p:spPr>
          <a:xfrm>
            <a:off x="838200" y="1825624"/>
            <a:ext cx="10587446" cy="4392295"/>
          </a:xfrm>
        </p:spPr>
        <p:txBody>
          <a:bodyPr>
            <a:normAutofit fontScale="92500" lnSpcReduction="10000"/>
          </a:bodyPr>
          <a:lstStyle/>
          <a:p>
            <a:r>
              <a:rPr lang="nb-NO" dirty="0"/>
              <a:t>Hver konvensjon har sin komite. </a:t>
            </a:r>
          </a:p>
          <a:p>
            <a:pPr lvl="1"/>
            <a:r>
              <a:rPr lang="nb-NO" dirty="0"/>
              <a:t>Kvinnekonvensjonen har Kvinnekomiteen, Barnekonvensjonen har Barnekomiteen etc. </a:t>
            </a:r>
          </a:p>
          <a:p>
            <a:r>
              <a:rPr lang="nb-NO" dirty="0"/>
              <a:t>CRPD har </a:t>
            </a:r>
            <a:r>
              <a:rPr lang="nb-NO" b="1" dirty="0"/>
              <a:t>CRPD-komiteen</a:t>
            </a:r>
          </a:p>
          <a:p>
            <a:pPr lvl="1"/>
            <a:r>
              <a:rPr lang="nb-NO" dirty="0"/>
              <a:t>Denne består av 18 medlemmer fra FNs medlemsland. </a:t>
            </a:r>
          </a:p>
          <a:p>
            <a:pPr lvl="1"/>
            <a:r>
              <a:rPr lang="nb-NO" dirty="0"/>
              <a:t>Valgt for 4 år av gangen</a:t>
            </a:r>
          </a:p>
          <a:p>
            <a:pPr lvl="1"/>
            <a:r>
              <a:rPr lang="nb-NO" dirty="0"/>
              <a:t>Medlemmene er uavhengige eksperter på området konvensjonen dekker </a:t>
            </a:r>
          </a:p>
          <a:p>
            <a:pPr lvl="1"/>
            <a:r>
              <a:rPr lang="nb-NO" dirty="0"/>
              <a:t>Kommer typisk med konkrete kommentarer og generelle anbefalinger og forslag til det enkelte land</a:t>
            </a:r>
          </a:p>
          <a:p>
            <a:pPr lvl="1"/>
            <a:r>
              <a:rPr lang="nb-NO" dirty="0"/>
              <a:t>Uttaler seg også generelt om hvordan de mener bestemmelsene i konvensjonen skal tolkes </a:t>
            </a:r>
          </a:p>
          <a:p>
            <a:pPr lvl="1"/>
            <a:r>
              <a:rPr lang="nb-NO" dirty="0"/>
              <a:t>Hvert land har en eller to landrapportører </a:t>
            </a:r>
          </a:p>
          <a:p>
            <a:pPr lvl="1"/>
            <a:r>
              <a:rPr lang="nb-NO" dirty="0"/>
              <a:t>Norges landrapportør er </a:t>
            </a:r>
            <a:r>
              <a:rPr lang="nb-NO" dirty="0" err="1"/>
              <a:t>Monthian</a:t>
            </a:r>
            <a:r>
              <a:rPr lang="nb-NO" dirty="0"/>
              <a:t> </a:t>
            </a:r>
            <a:r>
              <a:rPr lang="nb-NO" dirty="0" err="1"/>
              <a:t>Buntan</a:t>
            </a:r>
            <a:r>
              <a:rPr lang="nb-NO" dirty="0"/>
              <a:t> (Thailand)</a:t>
            </a:r>
          </a:p>
          <a:p>
            <a:endParaRPr lang="nb-NO" dirty="0"/>
          </a:p>
        </p:txBody>
      </p:sp>
    </p:spTree>
    <p:extLst>
      <p:ext uri="{BB962C8B-B14F-4D97-AF65-F5344CB8AC3E}">
        <p14:creationId xmlns:p14="http://schemas.microsoft.com/office/powerpoint/2010/main" val="408386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505A66-5A71-4398-80A8-1E06067E4E64}"/>
              </a:ext>
            </a:extLst>
          </p:cNvPr>
          <p:cNvSpPr>
            <a:spLocks noGrp="1"/>
          </p:cNvSpPr>
          <p:nvPr>
            <p:ph type="title"/>
          </p:nvPr>
        </p:nvSpPr>
        <p:spPr/>
        <p:txBody>
          <a:bodyPr/>
          <a:lstStyle/>
          <a:p>
            <a:r>
              <a:rPr lang="nb-NO" b="1" dirty="0"/>
              <a:t>Hva er en høring?</a:t>
            </a:r>
          </a:p>
        </p:txBody>
      </p:sp>
      <p:sp>
        <p:nvSpPr>
          <p:cNvPr id="3" name="Plassholder for innhold 2">
            <a:extLst>
              <a:ext uri="{FF2B5EF4-FFF2-40B4-BE49-F238E27FC236}">
                <a16:creationId xmlns:a16="http://schemas.microsoft.com/office/drawing/2014/main" id="{F39AF21E-7936-42C8-AE67-6574D0109457}"/>
              </a:ext>
            </a:extLst>
          </p:cNvPr>
          <p:cNvSpPr>
            <a:spLocks noGrp="1"/>
          </p:cNvSpPr>
          <p:nvPr>
            <p:ph idx="1"/>
          </p:nvPr>
        </p:nvSpPr>
        <p:spPr>
          <a:xfrm>
            <a:off x="798002" y="1690687"/>
            <a:ext cx="10753637" cy="4802187"/>
          </a:xfrm>
        </p:spPr>
        <p:txBody>
          <a:bodyPr>
            <a:normAutofit/>
          </a:bodyPr>
          <a:lstStyle/>
          <a:p>
            <a:r>
              <a:rPr lang="nb-NO" dirty="0"/>
              <a:t>Konvensjoner blir vedtatt i FNs generalforsamling i New York, men overvåkningen av konvensjonen skjer i Genève </a:t>
            </a:r>
          </a:p>
          <a:p>
            <a:r>
              <a:rPr lang="nb-NO" dirty="0"/>
              <a:t>At en konvensjon blir </a:t>
            </a:r>
            <a:r>
              <a:rPr lang="nb-NO" b="1" dirty="0"/>
              <a:t>overvåket</a:t>
            </a:r>
            <a:r>
              <a:rPr lang="nb-NO" dirty="0"/>
              <a:t> betyr at alle land som har ratifisert en konvensjon må rapportere til en komite hvert 4. år om status for arbeidet med å oppfylle konvensjonen</a:t>
            </a:r>
          </a:p>
          <a:p>
            <a:pPr lvl="1"/>
            <a:r>
              <a:rPr lang="nb-NO" dirty="0"/>
              <a:t>Norge må rapportere til CRPD-komiteen</a:t>
            </a:r>
          </a:p>
          <a:p>
            <a:r>
              <a:rPr lang="nb-NO" dirty="0"/>
              <a:t>FN har imidlertid satt i gang noe som heter «</a:t>
            </a:r>
            <a:r>
              <a:rPr lang="nb-NO" b="1" dirty="0"/>
              <a:t>forenklet rapporteringsprosedyre» </a:t>
            </a:r>
            <a:r>
              <a:rPr lang="nb-NO" dirty="0"/>
              <a:t>i flere komiteer </a:t>
            </a:r>
          </a:p>
          <a:p>
            <a:pPr lvl="1"/>
            <a:r>
              <a:rPr lang="nb-NO" dirty="0"/>
              <a:t>CRPD-komiteen følger denne </a:t>
            </a:r>
          </a:p>
          <a:p>
            <a:pPr lvl="1"/>
            <a:r>
              <a:rPr lang="nb-NO" dirty="0"/>
              <a:t>Dette innebærer at Norge ikke leverer rapport hvert 4. år, men svarer på «list </a:t>
            </a:r>
            <a:r>
              <a:rPr lang="nb-NO" dirty="0" err="1"/>
              <a:t>of</a:t>
            </a:r>
            <a:r>
              <a:rPr lang="nb-NO" dirty="0"/>
              <a:t> </a:t>
            </a:r>
            <a:r>
              <a:rPr lang="nb-NO" dirty="0" err="1"/>
              <a:t>issues</a:t>
            </a:r>
            <a:r>
              <a:rPr lang="nb-NO" dirty="0"/>
              <a:t>» hvert 4. år i stedet</a:t>
            </a:r>
          </a:p>
        </p:txBody>
      </p:sp>
    </p:spTree>
    <p:extLst>
      <p:ext uri="{BB962C8B-B14F-4D97-AF65-F5344CB8AC3E}">
        <p14:creationId xmlns:p14="http://schemas.microsoft.com/office/powerpoint/2010/main" val="2518135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31DFE12-87C7-4AAE-BF75-13E176BB60C6}"/>
              </a:ext>
            </a:extLst>
          </p:cNvPr>
          <p:cNvSpPr>
            <a:spLocks noGrp="1"/>
          </p:cNvSpPr>
          <p:nvPr>
            <p:ph idx="1"/>
          </p:nvPr>
        </p:nvSpPr>
        <p:spPr>
          <a:xfrm>
            <a:off x="250970" y="3027587"/>
            <a:ext cx="6552502" cy="566676"/>
          </a:xfrm>
        </p:spPr>
        <p:txBody>
          <a:bodyPr/>
          <a:lstStyle/>
          <a:p>
            <a:pPr marL="0" indent="0">
              <a:buNone/>
            </a:pPr>
            <a:endParaRPr lang="nb-NO" dirty="0"/>
          </a:p>
        </p:txBody>
      </p:sp>
      <p:sp>
        <p:nvSpPr>
          <p:cNvPr id="4" name="Rektangel: avrundede hjørner 3">
            <a:extLst>
              <a:ext uri="{FF2B5EF4-FFF2-40B4-BE49-F238E27FC236}">
                <a16:creationId xmlns:a16="http://schemas.microsoft.com/office/drawing/2014/main" id="{76B8BD86-EC05-48FD-B0CA-9B024403E40D}"/>
              </a:ext>
            </a:extLst>
          </p:cNvPr>
          <p:cNvSpPr/>
          <p:nvPr/>
        </p:nvSpPr>
        <p:spPr>
          <a:xfrm>
            <a:off x="250970" y="1551268"/>
            <a:ext cx="1648438" cy="1250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Staten leverer rapport </a:t>
            </a:r>
          </a:p>
        </p:txBody>
      </p:sp>
      <p:sp>
        <p:nvSpPr>
          <p:cNvPr id="5" name="Pil: høyre 4">
            <a:extLst>
              <a:ext uri="{FF2B5EF4-FFF2-40B4-BE49-F238E27FC236}">
                <a16:creationId xmlns:a16="http://schemas.microsoft.com/office/drawing/2014/main" id="{4577D076-E4EB-4188-99EE-64D5147BA5FA}"/>
              </a:ext>
            </a:extLst>
          </p:cNvPr>
          <p:cNvSpPr/>
          <p:nvPr/>
        </p:nvSpPr>
        <p:spPr>
          <a:xfrm>
            <a:off x="2080470" y="2063015"/>
            <a:ext cx="565560" cy="390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Rektangel: avrundede hjørner 5">
            <a:extLst>
              <a:ext uri="{FF2B5EF4-FFF2-40B4-BE49-F238E27FC236}">
                <a16:creationId xmlns:a16="http://schemas.microsoft.com/office/drawing/2014/main" id="{7D1B5EC7-614E-49E3-BD86-A8251436B825}"/>
              </a:ext>
            </a:extLst>
          </p:cNvPr>
          <p:cNvSpPr/>
          <p:nvPr/>
        </p:nvSpPr>
        <p:spPr>
          <a:xfrm>
            <a:off x="2769069" y="1637037"/>
            <a:ext cx="1753993" cy="1164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CRPD-komiteen utformer en «list </a:t>
            </a:r>
            <a:r>
              <a:rPr lang="nb-NO" dirty="0" err="1"/>
              <a:t>of</a:t>
            </a:r>
            <a:r>
              <a:rPr lang="nb-NO" dirty="0"/>
              <a:t> </a:t>
            </a:r>
            <a:r>
              <a:rPr lang="nb-NO" dirty="0" err="1"/>
              <a:t>issues</a:t>
            </a:r>
            <a:r>
              <a:rPr lang="nb-NO" dirty="0"/>
              <a:t>»</a:t>
            </a:r>
          </a:p>
        </p:txBody>
      </p:sp>
      <p:sp>
        <p:nvSpPr>
          <p:cNvPr id="8" name="Rektangel: avrundede hjørner 7">
            <a:extLst>
              <a:ext uri="{FF2B5EF4-FFF2-40B4-BE49-F238E27FC236}">
                <a16:creationId xmlns:a16="http://schemas.microsoft.com/office/drawing/2014/main" id="{94E3CD1A-495A-4491-9C67-03E1FBD8013E}"/>
              </a:ext>
            </a:extLst>
          </p:cNvPr>
          <p:cNvSpPr/>
          <p:nvPr/>
        </p:nvSpPr>
        <p:spPr>
          <a:xfrm>
            <a:off x="5274580" y="1605576"/>
            <a:ext cx="1786154" cy="1164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Staten svarer på «list </a:t>
            </a:r>
            <a:r>
              <a:rPr lang="nb-NO" dirty="0" err="1"/>
              <a:t>of</a:t>
            </a:r>
            <a:r>
              <a:rPr lang="nb-NO" dirty="0"/>
              <a:t> </a:t>
            </a:r>
            <a:r>
              <a:rPr lang="nb-NO" dirty="0" err="1"/>
              <a:t>issues</a:t>
            </a:r>
            <a:r>
              <a:rPr lang="nb-NO" dirty="0"/>
              <a:t>»</a:t>
            </a:r>
          </a:p>
        </p:txBody>
      </p:sp>
      <p:sp>
        <p:nvSpPr>
          <p:cNvPr id="9" name="Pil: høyre 8">
            <a:extLst>
              <a:ext uri="{FF2B5EF4-FFF2-40B4-BE49-F238E27FC236}">
                <a16:creationId xmlns:a16="http://schemas.microsoft.com/office/drawing/2014/main" id="{7D70D0E8-D04F-451B-9199-8C2871247E78}"/>
              </a:ext>
            </a:extLst>
          </p:cNvPr>
          <p:cNvSpPr/>
          <p:nvPr/>
        </p:nvSpPr>
        <p:spPr>
          <a:xfrm>
            <a:off x="7142531" y="2106003"/>
            <a:ext cx="420847" cy="366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avrundede hjørner 9">
            <a:extLst>
              <a:ext uri="{FF2B5EF4-FFF2-40B4-BE49-F238E27FC236}">
                <a16:creationId xmlns:a16="http://schemas.microsoft.com/office/drawing/2014/main" id="{5E864A5E-2FAE-4961-BAB2-6D531DF7C765}"/>
              </a:ext>
            </a:extLst>
          </p:cNvPr>
          <p:cNvSpPr/>
          <p:nvPr/>
        </p:nvSpPr>
        <p:spPr>
          <a:xfrm>
            <a:off x="7635563" y="1666362"/>
            <a:ext cx="1641444" cy="1075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Høring i Genève</a:t>
            </a:r>
          </a:p>
        </p:txBody>
      </p:sp>
      <p:sp>
        <p:nvSpPr>
          <p:cNvPr id="12" name="Rektangel: avrundede hjørner 11">
            <a:extLst>
              <a:ext uri="{FF2B5EF4-FFF2-40B4-BE49-F238E27FC236}">
                <a16:creationId xmlns:a16="http://schemas.microsoft.com/office/drawing/2014/main" id="{DE8C8F22-BCDE-42B0-A5F7-6FD30B660D91}"/>
              </a:ext>
            </a:extLst>
          </p:cNvPr>
          <p:cNvSpPr/>
          <p:nvPr/>
        </p:nvSpPr>
        <p:spPr>
          <a:xfrm>
            <a:off x="10187037" y="1653139"/>
            <a:ext cx="1753993" cy="1135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Komiteen kommer med anbefalinger</a:t>
            </a:r>
          </a:p>
        </p:txBody>
      </p:sp>
      <p:sp>
        <p:nvSpPr>
          <p:cNvPr id="13" name="Rektangel: avrundede hjørner 12">
            <a:extLst>
              <a:ext uri="{FF2B5EF4-FFF2-40B4-BE49-F238E27FC236}">
                <a16:creationId xmlns:a16="http://schemas.microsoft.com/office/drawing/2014/main" id="{D3D1D49C-A5C9-470C-929B-C3633C8858F2}"/>
              </a:ext>
            </a:extLst>
          </p:cNvPr>
          <p:cNvSpPr/>
          <p:nvPr/>
        </p:nvSpPr>
        <p:spPr>
          <a:xfrm>
            <a:off x="200675" y="3889389"/>
            <a:ext cx="1648438" cy="1250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Sivilt samfunn leverer rapport </a:t>
            </a:r>
          </a:p>
        </p:txBody>
      </p:sp>
      <p:sp>
        <p:nvSpPr>
          <p:cNvPr id="14" name="Rektangel: avrundede hjørner 13">
            <a:extLst>
              <a:ext uri="{FF2B5EF4-FFF2-40B4-BE49-F238E27FC236}">
                <a16:creationId xmlns:a16="http://schemas.microsoft.com/office/drawing/2014/main" id="{5187DF52-9364-4136-BF05-42933DA2199D}"/>
              </a:ext>
            </a:extLst>
          </p:cNvPr>
          <p:cNvSpPr/>
          <p:nvPr/>
        </p:nvSpPr>
        <p:spPr>
          <a:xfrm>
            <a:off x="2604098" y="3897193"/>
            <a:ext cx="2040623" cy="1250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Sivilt samfunn gir innspill til «list </a:t>
            </a:r>
            <a:r>
              <a:rPr lang="nb-NO" dirty="0" err="1"/>
              <a:t>of</a:t>
            </a:r>
            <a:r>
              <a:rPr lang="nb-NO" dirty="0"/>
              <a:t> </a:t>
            </a:r>
            <a:r>
              <a:rPr lang="nb-NO" dirty="0" err="1"/>
              <a:t>issues</a:t>
            </a:r>
            <a:r>
              <a:rPr lang="nb-NO" dirty="0"/>
              <a:t>» skriftlig</a:t>
            </a:r>
          </a:p>
        </p:txBody>
      </p:sp>
      <p:sp>
        <p:nvSpPr>
          <p:cNvPr id="15" name="Rektangel: avrundede hjørner 14">
            <a:extLst>
              <a:ext uri="{FF2B5EF4-FFF2-40B4-BE49-F238E27FC236}">
                <a16:creationId xmlns:a16="http://schemas.microsoft.com/office/drawing/2014/main" id="{845E4658-94E3-458B-9FD5-6CC57F6E4EBC}"/>
              </a:ext>
            </a:extLst>
          </p:cNvPr>
          <p:cNvSpPr/>
          <p:nvPr/>
        </p:nvSpPr>
        <p:spPr>
          <a:xfrm>
            <a:off x="5276021" y="3940982"/>
            <a:ext cx="1866541" cy="1250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Sivilt samfunn gir innspill til «list </a:t>
            </a:r>
            <a:r>
              <a:rPr lang="nb-NO" dirty="0" err="1"/>
              <a:t>of</a:t>
            </a:r>
            <a:r>
              <a:rPr lang="nb-NO" dirty="0"/>
              <a:t> </a:t>
            </a:r>
            <a:r>
              <a:rPr lang="nb-NO" dirty="0" err="1"/>
              <a:t>issues</a:t>
            </a:r>
            <a:r>
              <a:rPr lang="nb-NO" dirty="0"/>
              <a:t>» i </a:t>
            </a:r>
            <a:r>
              <a:rPr lang="nb-NO" dirty="0" err="1"/>
              <a:t>Geneve</a:t>
            </a:r>
            <a:endParaRPr lang="nb-NO" dirty="0"/>
          </a:p>
        </p:txBody>
      </p:sp>
      <p:sp>
        <p:nvSpPr>
          <p:cNvPr id="16" name="Rektangel: avrundede hjørner 15">
            <a:extLst>
              <a:ext uri="{FF2B5EF4-FFF2-40B4-BE49-F238E27FC236}">
                <a16:creationId xmlns:a16="http://schemas.microsoft.com/office/drawing/2014/main" id="{471CFF6C-F338-4F48-8757-75C6AA7B2CAD}"/>
              </a:ext>
            </a:extLst>
          </p:cNvPr>
          <p:cNvSpPr/>
          <p:nvPr/>
        </p:nvSpPr>
        <p:spPr>
          <a:xfrm>
            <a:off x="10074488" y="3922104"/>
            <a:ext cx="1866542" cy="1250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Sivilt samfunn er tilskuere i Genève under høring</a:t>
            </a:r>
          </a:p>
        </p:txBody>
      </p:sp>
      <p:sp>
        <p:nvSpPr>
          <p:cNvPr id="17" name="Rektangel: avrundede hjørner 16">
            <a:extLst>
              <a:ext uri="{FF2B5EF4-FFF2-40B4-BE49-F238E27FC236}">
                <a16:creationId xmlns:a16="http://schemas.microsoft.com/office/drawing/2014/main" id="{C04403E7-B5BB-4FC6-99FD-2C9336C90656}"/>
              </a:ext>
            </a:extLst>
          </p:cNvPr>
          <p:cNvSpPr/>
          <p:nvPr/>
        </p:nvSpPr>
        <p:spPr>
          <a:xfrm>
            <a:off x="7646779" y="3940983"/>
            <a:ext cx="1799435" cy="12506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Sivilt samfunn kan sende svar til statens svar på «</a:t>
            </a:r>
            <a:r>
              <a:rPr lang="nb-NO" dirty="0" err="1"/>
              <a:t>LoI</a:t>
            </a:r>
            <a:r>
              <a:rPr lang="nb-NO" dirty="0"/>
              <a:t>»</a:t>
            </a:r>
          </a:p>
        </p:txBody>
      </p:sp>
      <p:sp>
        <p:nvSpPr>
          <p:cNvPr id="18" name="Pil: høyre 17">
            <a:extLst>
              <a:ext uri="{FF2B5EF4-FFF2-40B4-BE49-F238E27FC236}">
                <a16:creationId xmlns:a16="http://schemas.microsoft.com/office/drawing/2014/main" id="{0E84B134-20B9-4701-8AA8-8AAA54B4FEFE}"/>
              </a:ext>
            </a:extLst>
          </p:cNvPr>
          <p:cNvSpPr/>
          <p:nvPr/>
        </p:nvSpPr>
        <p:spPr>
          <a:xfrm>
            <a:off x="2031088" y="4291788"/>
            <a:ext cx="433448" cy="397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Pil: høyre 18">
            <a:extLst>
              <a:ext uri="{FF2B5EF4-FFF2-40B4-BE49-F238E27FC236}">
                <a16:creationId xmlns:a16="http://schemas.microsoft.com/office/drawing/2014/main" id="{BEC2EF3D-7104-4A3A-AA62-73ADE9F6D2DD}"/>
              </a:ext>
            </a:extLst>
          </p:cNvPr>
          <p:cNvSpPr/>
          <p:nvPr/>
        </p:nvSpPr>
        <p:spPr>
          <a:xfrm>
            <a:off x="4735684" y="4284253"/>
            <a:ext cx="510023" cy="439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Pil: høyre 19">
            <a:extLst>
              <a:ext uri="{FF2B5EF4-FFF2-40B4-BE49-F238E27FC236}">
                <a16:creationId xmlns:a16="http://schemas.microsoft.com/office/drawing/2014/main" id="{8BB4420C-1455-4EEB-91B0-F4F65BCB62C9}"/>
              </a:ext>
            </a:extLst>
          </p:cNvPr>
          <p:cNvSpPr/>
          <p:nvPr/>
        </p:nvSpPr>
        <p:spPr>
          <a:xfrm>
            <a:off x="9558164" y="4344884"/>
            <a:ext cx="404374" cy="405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Pil: høyre 20">
            <a:extLst>
              <a:ext uri="{FF2B5EF4-FFF2-40B4-BE49-F238E27FC236}">
                <a16:creationId xmlns:a16="http://schemas.microsoft.com/office/drawing/2014/main" id="{DEC8CBB8-64D8-4987-8EEE-AB31D0175946}"/>
              </a:ext>
            </a:extLst>
          </p:cNvPr>
          <p:cNvSpPr/>
          <p:nvPr/>
        </p:nvSpPr>
        <p:spPr>
          <a:xfrm>
            <a:off x="7230727" y="4409672"/>
            <a:ext cx="345920" cy="366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Pil: høyre 21">
            <a:extLst>
              <a:ext uri="{FF2B5EF4-FFF2-40B4-BE49-F238E27FC236}">
                <a16:creationId xmlns:a16="http://schemas.microsoft.com/office/drawing/2014/main" id="{87E7402C-0E43-43B0-BC69-BFDD5ABD097A}"/>
              </a:ext>
            </a:extLst>
          </p:cNvPr>
          <p:cNvSpPr/>
          <p:nvPr/>
        </p:nvSpPr>
        <p:spPr>
          <a:xfrm>
            <a:off x="4668122" y="2034129"/>
            <a:ext cx="565560" cy="390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il: høyre 22">
            <a:extLst>
              <a:ext uri="{FF2B5EF4-FFF2-40B4-BE49-F238E27FC236}">
                <a16:creationId xmlns:a16="http://schemas.microsoft.com/office/drawing/2014/main" id="{BFDF214C-1AC0-4FED-9559-7E16AC0233E2}"/>
              </a:ext>
            </a:extLst>
          </p:cNvPr>
          <p:cNvSpPr/>
          <p:nvPr/>
        </p:nvSpPr>
        <p:spPr>
          <a:xfrm>
            <a:off x="9508490" y="2034128"/>
            <a:ext cx="565560" cy="390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12367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31DFE12-87C7-4AAE-BF75-13E176BB60C6}"/>
              </a:ext>
            </a:extLst>
          </p:cNvPr>
          <p:cNvSpPr>
            <a:spLocks noGrp="1"/>
          </p:cNvSpPr>
          <p:nvPr>
            <p:ph idx="1"/>
          </p:nvPr>
        </p:nvSpPr>
        <p:spPr>
          <a:xfrm>
            <a:off x="250970" y="3027587"/>
            <a:ext cx="6552502" cy="566676"/>
          </a:xfrm>
        </p:spPr>
        <p:txBody>
          <a:bodyPr/>
          <a:lstStyle/>
          <a:p>
            <a:pPr marL="0" indent="0">
              <a:buNone/>
            </a:pPr>
            <a:endParaRPr lang="nb-NO" dirty="0"/>
          </a:p>
        </p:txBody>
      </p:sp>
      <p:sp>
        <p:nvSpPr>
          <p:cNvPr id="6" name="Rektangel: avrundede hjørner 5">
            <a:extLst>
              <a:ext uri="{FF2B5EF4-FFF2-40B4-BE49-F238E27FC236}">
                <a16:creationId xmlns:a16="http://schemas.microsoft.com/office/drawing/2014/main" id="{7D1B5EC7-614E-49E3-BD86-A8251436B825}"/>
              </a:ext>
            </a:extLst>
          </p:cNvPr>
          <p:cNvSpPr/>
          <p:nvPr/>
        </p:nvSpPr>
        <p:spPr>
          <a:xfrm>
            <a:off x="2769069" y="1637037"/>
            <a:ext cx="1753993" cy="1164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CRPD-komiteen utformer en «list </a:t>
            </a:r>
            <a:r>
              <a:rPr lang="nb-NO" dirty="0" err="1"/>
              <a:t>of</a:t>
            </a:r>
            <a:r>
              <a:rPr lang="nb-NO" dirty="0"/>
              <a:t> </a:t>
            </a:r>
            <a:r>
              <a:rPr lang="nb-NO" dirty="0" err="1"/>
              <a:t>issues</a:t>
            </a:r>
            <a:r>
              <a:rPr lang="nb-NO" dirty="0"/>
              <a:t>»</a:t>
            </a:r>
          </a:p>
        </p:txBody>
      </p:sp>
      <p:sp>
        <p:nvSpPr>
          <p:cNvPr id="8" name="Rektangel: avrundede hjørner 7">
            <a:extLst>
              <a:ext uri="{FF2B5EF4-FFF2-40B4-BE49-F238E27FC236}">
                <a16:creationId xmlns:a16="http://schemas.microsoft.com/office/drawing/2014/main" id="{94E3CD1A-495A-4491-9C67-03E1FBD8013E}"/>
              </a:ext>
            </a:extLst>
          </p:cNvPr>
          <p:cNvSpPr/>
          <p:nvPr/>
        </p:nvSpPr>
        <p:spPr>
          <a:xfrm>
            <a:off x="5284192" y="1637037"/>
            <a:ext cx="1786154" cy="1164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Staten svarer på «list </a:t>
            </a:r>
            <a:r>
              <a:rPr lang="nb-NO" dirty="0" err="1"/>
              <a:t>of</a:t>
            </a:r>
            <a:r>
              <a:rPr lang="nb-NO" dirty="0"/>
              <a:t> </a:t>
            </a:r>
            <a:r>
              <a:rPr lang="nb-NO" dirty="0" err="1"/>
              <a:t>issues</a:t>
            </a:r>
            <a:r>
              <a:rPr lang="nb-NO" dirty="0"/>
              <a:t>»</a:t>
            </a:r>
          </a:p>
        </p:txBody>
      </p:sp>
      <p:sp>
        <p:nvSpPr>
          <p:cNvPr id="9" name="Pil: høyre 8">
            <a:extLst>
              <a:ext uri="{FF2B5EF4-FFF2-40B4-BE49-F238E27FC236}">
                <a16:creationId xmlns:a16="http://schemas.microsoft.com/office/drawing/2014/main" id="{7D70D0E8-D04F-451B-9199-8C2871247E78}"/>
              </a:ext>
            </a:extLst>
          </p:cNvPr>
          <p:cNvSpPr/>
          <p:nvPr/>
        </p:nvSpPr>
        <p:spPr>
          <a:xfrm>
            <a:off x="7142531" y="2106003"/>
            <a:ext cx="420847" cy="366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avrundede hjørner 9">
            <a:extLst>
              <a:ext uri="{FF2B5EF4-FFF2-40B4-BE49-F238E27FC236}">
                <a16:creationId xmlns:a16="http://schemas.microsoft.com/office/drawing/2014/main" id="{5E864A5E-2FAE-4961-BAB2-6D531DF7C765}"/>
              </a:ext>
            </a:extLst>
          </p:cNvPr>
          <p:cNvSpPr/>
          <p:nvPr/>
        </p:nvSpPr>
        <p:spPr>
          <a:xfrm>
            <a:off x="7635563" y="1713925"/>
            <a:ext cx="1641444" cy="1075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Høring i Genève</a:t>
            </a:r>
          </a:p>
        </p:txBody>
      </p:sp>
      <p:sp>
        <p:nvSpPr>
          <p:cNvPr id="12" name="Rektangel: avrundede hjørner 11">
            <a:extLst>
              <a:ext uri="{FF2B5EF4-FFF2-40B4-BE49-F238E27FC236}">
                <a16:creationId xmlns:a16="http://schemas.microsoft.com/office/drawing/2014/main" id="{DE8C8F22-BCDE-42B0-A5F7-6FD30B660D91}"/>
              </a:ext>
            </a:extLst>
          </p:cNvPr>
          <p:cNvSpPr/>
          <p:nvPr/>
        </p:nvSpPr>
        <p:spPr>
          <a:xfrm>
            <a:off x="10169620" y="1733144"/>
            <a:ext cx="1753993" cy="11359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Komiteen kommer med anbefalinger</a:t>
            </a:r>
          </a:p>
        </p:txBody>
      </p:sp>
      <p:sp>
        <p:nvSpPr>
          <p:cNvPr id="22" name="Pil: høyre 21">
            <a:extLst>
              <a:ext uri="{FF2B5EF4-FFF2-40B4-BE49-F238E27FC236}">
                <a16:creationId xmlns:a16="http://schemas.microsoft.com/office/drawing/2014/main" id="{87E7402C-0E43-43B0-BC69-BFDD5ABD097A}"/>
              </a:ext>
            </a:extLst>
          </p:cNvPr>
          <p:cNvSpPr/>
          <p:nvPr/>
        </p:nvSpPr>
        <p:spPr>
          <a:xfrm>
            <a:off x="4668122" y="2034129"/>
            <a:ext cx="565560" cy="390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il: høyre 22">
            <a:extLst>
              <a:ext uri="{FF2B5EF4-FFF2-40B4-BE49-F238E27FC236}">
                <a16:creationId xmlns:a16="http://schemas.microsoft.com/office/drawing/2014/main" id="{BFDF214C-1AC0-4FED-9559-7E16AC0233E2}"/>
              </a:ext>
            </a:extLst>
          </p:cNvPr>
          <p:cNvSpPr/>
          <p:nvPr/>
        </p:nvSpPr>
        <p:spPr>
          <a:xfrm>
            <a:off x="9485441" y="2106003"/>
            <a:ext cx="565560" cy="390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13852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31C158-0DFE-4539-B913-B4ECDC5F3EF0}"/>
              </a:ext>
            </a:extLst>
          </p:cNvPr>
          <p:cNvSpPr>
            <a:spLocks noGrp="1"/>
          </p:cNvSpPr>
          <p:nvPr>
            <p:ph type="title"/>
          </p:nvPr>
        </p:nvSpPr>
        <p:spPr/>
        <p:txBody>
          <a:bodyPr/>
          <a:lstStyle/>
          <a:p>
            <a:r>
              <a:rPr lang="nb-NO" dirty="0"/>
              <a:t>Sivilt samfunns arbeid med CRPD</a:t>
            </a:r>
          </a:p>
        </p:txBody>
      </p:sp>
      <p:sp>
        <p:nvSpPr>
          <p:cNvPr id="4" name="Plassholder for dato 3">
            <a:extLst>
              <a:ext uri="{FF2B5EF4-FFF2-40B4-BE49-F238E27FC236}">
                <a16:creationId xmlns:a16="http://schemas.microsoft.com/office/drawing/2014/main" id="{D0EBA1DF-06B5-4C53-93CB-8F5CD04D02DC}"/>
              </a:ext>
            </a:extLst>
          </p:cNvPr>
          <p:cNvSpPr>
            <a:spLocks noGrp="1"/>
          </p:cNvSpPr>
          <p:nvPr>
            <p:ph type="dt" sz="half" idx="10"/>
          </p:nvPr>
        </p:nvSpPr>
        <p:spPr/>
        <p:txBody>
          <a:bodyPr/>
          <a:lstStyle/>
          <a:p>
            <a:fld id="{D6BCC812-2868-4BE0-B1AB-72FDC665FC78}" type="datetime1">
              <a:rPr lang="nb-NO" smtClean="0"/>
              <a:t>15.10.2019</a:t>
            </a:fld>
            <a:endParaRPr lang="nb-NO"/>
          </a:p>
        </p:txBody>
      </p:sp>
      <p:sp>
        <p:nvSpPr>
          <p:cNvPr id="5" name="Plassholder for bunntekst 4">
            <a:extLst>
              <a:ext uri="{FF2B5EF4-FFF2-40B4-BE49-F238E27FC236}">
                <a16:creationId xmlns:a16="http://schemas.microsoft.com/office/drawing/2014/main" id="{BEEEC290-464F-4FB1-AC01-8F2FC5BD4F13}"/>
              </a:ext>
            </a:extLst>
          </p:cNvPr>
          <p:cNvSpPr>
            <a:spLocks noGrp="1"/>
          </p:cNvSpPr>
          <p:nvPr>
            <p:ph type="ftr" sz="quarter" idx="11"/>
          </p:nvPr>
        </p:nvSpPr>
        <p:spPr/>
        <p:txBody>
          <a:bodyPr/>
          <a:lstStyle/>
          <a:p>
            <a:r>
              <a:rPr lang="nb-NO"/>
              <a:t>Funksjonshemmedes fellesorganisasjon</a:t>
            </a:r>
          </a:p>
        </p:txBody>
      </p:sp>
      <p:sp>
        <p:nvSpPr>
          <p:cNvPr id="6" name="Plassholder for lysbildenummer 5">
            <a:extLst>
              <a:ext uri="{FF2B5EF4-FFF2-40B4-BE49-F238E27FC236}">
                <a16:creationId xmlns:a16="http://schemas.microsoft.com/office/drawing/2014/main" id="{0AA8A0F3-8272-4224-96D2-556380220877}"/>
              </a:ext>
            </a:extLst>
          </p:cNvPr>
          <p:cNvSpPr>
            <a:spLocks noGrp="1"/>
          </p:cNvSpPr>
          <p:nvPr>
            <p:ph type="sldNum" sz="quarter" idx="12"/>
          </p:nvPr>
        </p:nvSpPr>
        <p:spPr/>
        <p:txBody>
          <a:bodyPr/>
          <a:lstStyle/>
          <a:p>
            <a:fld id="{B3A90392-E19D-4FAA-80B1-6599B0AF08F2}" type="slidenum">
              <a:rPr lang="nb-NO" smtClean="0"/>
              <a:t>16</a:t>
            </a:fld>
            <a:endParaRPr lang="nb-NO"/>
          </a:p>
        </p:txBody>
      </p:sp>
      <p:pic>
        <p:nvPicPr>
          <p:cNvPr id="3074" name="Picture 2" descr="Ingunn Westerheim (FFO) taler til FN om FN-komiteen som overvåker konvensjonen om rettighetene til personer med nedsatt funksjonsevne (CPRD). ">
            <a:extLst>
              <a:ext uri="{FF2B5EF4-FFF2-40B4-BE49-F238E27FC236}">
                <a16:creationId xmlns:a16="http://schemas.microsoft.com/office/drawing/2014/main" id="{DF383D90-CA5C-4C39-8D77-23AA0A6CA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92897"/>
            <a:ext cx="5331220" cy="4044761"/>
          </a:xfrm>
          <a:prstGeom prst="rect">
            <a:avLst/>
          </a:pr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F61EFDE0-4DA2-47B3-A375-3FDF3AA90387}"/>
              </a:ext>
            </a:extLst>
          </p:cNvPr>
          <p:cNvSpPr>
            <a:spLocks noGrp="1"/>
          </p:cNvSpPr>
          <p:nvPr>
            <p:ph idx="1"/>
          </p:nvPr>
        </p:nvSpPr>
        <p:spPr>
          <a:xfrm>
            <a:off x="838200" y="1825625"/>
            <a:ext cx="3799114" cy="1421427"/>
          </a:xfrm>
        </p:spPr>
        <p:txBody>
          <a:bodyPr/>
          <a:lstStyle/>
          <a:p>
            <a:endParaRPr lang="nb-NO" dirty="0"/>
          </a:p>
        </p:txBody>
      </p:sp>
      <p:pic>
        <p:nvPicPr>
          <p:cNvPr id="9" name="Picture 6" descr="Image may contain: 2 people, screen">
            <a:extLst>
              <a:ext uri="{FF2B5EF4-FFF2-40B4-BE49-F238E27FC236}">
                <a16:creationId xmlns:a16="http://schemas.microsoft.com/office/drawing/2014/main" id="{03B22F09-A68A-4349-B47F-4ACBD1FF0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613" y="1551182"/>
            <a:ext cx="5473370" cy="392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7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8B5B02-40E2-4F5F-9EB9-B11FEE95953B}"/>
              </a:ext>
            </a:extLst>
          </p:cNvPr>
          <p:cNvSpPr>
            <a:spLocks noGrp="1"/>
          </p:cNvSpPr>
          <p:nvPr>
            <p:ph type="title"/>
          </p:nvPr>
        </p:nvSpPr>
        <p:spPr/>
        <p:txBody>
          <a:bodyPr/>
          <a:lstStyle/>
          <a:p>
            <a:endParaRPr lang="nb-NO"/>
          </a:p>
        </p:txBody>
      </p:sp>
      <p:pic>
        <p:nvPicPr>
          <p:cNvPr id="4" name="Picture 2" descr="Image may contain: 19 people, people smiling, indoor">
            <a:extLst>
              <a:ext uri="{FF2B5EF4-FFF2-40B4-BE49-F238E27FC236}">
                <a16:creationId xmlns:a16="http://schemas.microsoft.com/office/drawing/2014/main" id="{56DB3E8A-F1BC-42E4-8D80-25CDA1785B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6517" y="525111"/>
            <a:ext cx="9892895" cy="596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71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861D37-2F92-45DF-AD95-85EE6F47C3DC}"/>
              </a:ext>
            </a:extLst>
          </p:cNvPr>
          <p:cNvSpPr>
            <a:spLocks noGrp="1"/>
          </p:cNvSpPr>
          <p:nvPr>
            <p:ph type="title"/>
          </p:nvPr>
        </p:nvSpPr>
        <p:spPr/>
        <p:txBody>
          <a:bodyPr/>
          <a:lstStyle/>
          <a:p>
            <a:endParaRPr lang="nb-NO"/>
          </a:p>
        </p:txBody>
      </p:sp>
      <p:pic>
        <p:nvPicPr>
          <p:cNvPr id="4098" name="Picture 2" descr="Bilde av  den norske delegasjonen til FN høringen om CDPR høsten 2018">
            <a:extLst>
              <a:ext uri="{FF2B5EF4-FFF2-40B4-BE49-F238E27FC236}">
                <a16:creationId xmlns:a16="http://schemas.microsoft.com/office/drawing/2014/main" id="{574986E7-1682-4E11-A2A1-3447399303A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3936" y="747680"/>
            <a:ext cx="6500930" cy="46995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id:86d3202e-abb7-48e4-827a-d2499254bf65@eurprd04.prod.outlook.com">
            <a:extLst>
              <a:ext uri="{FF2B5EF4-FFF2-40B4-BE49-F238E27FC236}">
                <a16:creationId xmlns:a16="http://schemas.microsoft.com/office/drawing/2014/main" id="{82B552CD-94EF-4D72-A8D7-E6C97136EEAA}"/>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rot="5400000">
            <a:off x="6798611" y="1204224"/>
            <a:ext cx="5102596" cy="418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031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7DE3B2-5BC6-4A20-A116-6899B4C42804}"/>
              </a:ext>
            </a:extLst>
          </p:cNvPr>
          <p:cNvSpPr>
            <a:spLocks noGrp="1"/>
          </p:cNvSpPr>
          <p:nvPr>
            <p:ph type="title"/>
          </p:nvPr>
        </p:nvSpPr>
        <p:spPr/>
        <p:txBody>
          <a:bodyPr/>
          <a:lstStyle/>
          <a:p>
            <a:r>
              <a:rPr lang="nb-NO" b="1" dirty="0"/>
              <a:t>Vi oppfordrer regjeringen til å:</a:t>
            </a:r>
            <a:endParaRPr lang="nb-NO" dirty="0"/>
          </a:p>
        </p:txBody>
      </p:sp>
      <p:sp>
        <p:nvSpPr>
          <p:cNvPr id="3" name="Plassholder for innhold 2">
            <a:extLst>
              <a:ext uri="{FF2B5EF4-FFF2-40B4-BE49-F238E27FC236}">
                <a16:creationId xmlns:a16="http://schemas.microsoft.com/office/drawing/2014/main" id="{F0E596F0-C27B-44E3-BB4A-2606BCC667B3}"/>
              </a:ext>
            </a:extLst>
          </p:cNvPr>
          <p:cNvSpPr>
            <a:spLocks noGrp="1"/>
          </p:cNvSpPr>
          <p:nvPr>
            <p:ph idx="1"/>
          </p:nvPr>
        </p:nvSpPr>
        <p:spPr>
          <a:xfrm>
            <a:off x="784034" y="1564963"/>
            <a:ext cx="10569766" cy="4417195"/>
          </a:xfrm>
        </p:spPr>
        <p:txBody>
          <a:bodyPr>
            <a:normAutofit/>
          </a:bodyPr>
          <a:lstStyle/>
          <a:p>
            <a:pPr marL="0" lvl="0" indent="0">
              <a:buNone/>
            </a:pPr>
            <a:r>
              <a:rPr lang="nb-NO" b="1" dirty="0"/>
              <a:t>1) Iverksette og fremme et nødvendig skifte i forståelsen av begrepet «funksjonshemming». Anerkjenne funksjonshemmede som likestilte borgere som har et fullverdig sett med rettigheter og plikter.</a:t>
            </a:r>
          </a:p>
          <a:p>
            <a:pPr marL="0" indent="0">
              <a:buNone/>
            </a:pPr>
            <a:r>
              <a:rPr lang="nb-NO" b="1" dirty="0"/>
              <a:t>2) Sikre den juridiske statusen til CRPD ved å inkorporere konvensjonen i den norske menneskerettsloven.</a:t>
            </a:r>
          </a:p>
          <a:p>
            <a:pPr marL="0" indent="0">
              <a:buNone/>
            </a:pPr>
            <a:r>
              <a:rPr lang="nb-NO" b="1" dirty="0"/>
              <a:t>3) Avskaffe diskriminerende tvangslovgivning. Sikre retten til selvbestemmelse og retten til å motta nødvendig støtte til å utøve den rettslige handleevnen. Dette skal omfatte retten til å velge eller velge bort støttealternativer, basert på den enkeltes rett til fritt og informert samtykke.</a:t>
            </a:r>
          </a:p>
          <a:p>
            <a:endParaRPr lang="nb-NO" dirty="0"/>
          </a:p>
        </p:txBody>
      </p:sp>
      <p:sp>
        <p:nvSpPr>
          <p:cNvPr id="4" name="Plassholder for dato 3">
            <a:extLst>
              <a:ext uri="{FF2B5EF4-FFF2-40B4-BE49-F238E27FC236}">
                <a16:creationId xmlns:a16="http://schemas.microsoft.com/office/drawing/2014/main" id="{F6B91341-8968-43CA-8902-4FF2460F055E}"/>
              </a:ext>
            </a:extLst>
          </p:cNvPr>
          <p:cNvSpPr>
            <a:spLocks noGrp="1"/>
          </p:cNvSpPr>
          <p:nvPr>
            <p:ph type="dt" sz="half" idx="10"/>
          </p:nvPr>
        </p:nvSpPr>
        <p:spPr/>
        <p:txBody>
          <a:bodyPr/>
          <a:lstStyle/>
          <a:p>
            <a:fld id="{D6BCC812-2868-4BE0-B1AB-72FDC665FC78}" type="datetime1">
              <a:rPr lang="nb-NO" smtClean="0"/>
              <a:t>11.10.2019</a:t>
            </a:fld>
            <a:endParaRPr lang="nb-NO"/>
          </a:p>
        </p:txBody>
      </p:sp>
      <p:sp>
        <p:nvSpPr>
          <p:cNvPr id="5" name="Plassholder for bunntekst 4">
            <a:extLst>
              <a:ext uri="{FF2B5EF4-FFF2-40B4-BE49-F238E27FC236}">
                <a16:creationId xmlns:a16="http://schemas.microsoft.com/office/drawing/2014/main" id="{D64FCD70-EB9A-4656-882D-9CC944BE68F9}"/>
              </a:ext>
            </a:extLst>
          </p:cNvPr>
          <p:cNvSpPr>
            <a:spLocks noGrp="1"/>
          </p:cNvSpPr>
          <p:nvPr>
            <p:ph type="ftr" sz="quarter" idx="11"/>
          </p:nvPr>
        </p:nvSpPr>
        <p:spPr/>
        <p:txBody>
          <a:bodyPr/>
          <a:lstStyle/>
          <a:p>
            <a:r>
              <a:rPr lang="nb-NO"/>
              <a:t>Funksjonshemmedes fellesorganisasjon</a:t>
            </a:r>
          </a:p>
        </p:txBody>
      </p:sp>
      <p:sp>
        <p:nvSpPr>
          <p:cNvPr id="6" name="Plassholder for lysbildenummer 5">
            <a:extLst>
              <a:ext uri="{FF2B5EF4-FFF2-40B4-BE49-F238E27FC236}">
                <a16:creationId xmlns:a16="http://schemas.microsoft.com/office/drawing/2014/main" id="{7AFA46B3-47AD-4404-8429-8851A542FDAF}"/>
              </a:ext>
            </a:extLst>
          </p:cNvPr>
          <p:cNvSpPr>
            <a:spLocks noGrp="1"/>
          </p:cNvSpPr>
          <p:nvPr>
            <p:ph type="sldNum" sz="quarter" idx="12"/>
          </p:nvPr>
        </p:nvSpPr>
        <p:spPr/>
        <p:txBody>
          <a:bodyPr/>
          <a:lstStyle/>
          <a:p>
            <a:fld id="{B3A90392-E19D-4FAA-80B1-6599B0AF08F2}" type="slidenum">
              <a:rPr lang="nb-NO" smtClean="0"/>
              <a:t>19</a:t>
            </a:fld>
            <a:endParaRPr lang="nb-NO"/>
          </a:p>
        </p:txBody>
      </p:sp>
    </p:spTree>
    <p:extLst>
      <p:ext uri="{BB962C8B-B14F-4D97-AF65-F5344CB8AC3E}">
        <p14:creationId xmlns:p14="http://schemas.microsoft.com/office/powerpoint/2010/main" val="339571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8E74F7-162C-4827-8C93-974504037E11}"/>
              </a:ext>
            </a:extLst>
          </p:cNvPr>
          <p:cNvSpPr>
            <a:spLocks noGrp="1"/>
          </p:cNvSpPr>
          <p:nvPr>
            <p:ph type="title"/>
          </p:nvPr>
        </p:nvSpPr>
        <p:spPr/>
        <p:txBody>
          <a:bodyPr/>
          <a:lstStyle/>
          <a:p>
            <a:r>
              <a:rPr lang="nb-NO" dirty="0"/>
              <a:t>Funksjonshemmedes menneskerettigheter neglisjeres </a:t>
            </a:r>
          </a:p>
        </p:txBody>
      </p:sp>
      <p:sp>
        <p:nvSpPr>
          <p:cNvPr id="3" name="Plassholder for innhold 2">
            <a:extLst>
              <a:ext uri="{FF2B5EF4-FFF2-40B4-BE49-F238E27FC236}">
                <a16:creationId xmlns:a16="http://schemas.microsoft.com/office/drawing/2014/main" id="{939AE85A-B726-4204-AB10-3F6B41F304AA}"/>
              </a:ext>
            </a:extLst>
          </p:cNvPr>
          <p:cNvSpPr>
            <a:spLocks noGrp="1"/>
          </p:cNvSpPr>
          <p:nvPr>
            <p:ph idx="1"/>
          </p:nvPr>
        </p:nvSpPr>
        <p:spPr>
          <a:xfrm>
            <a:off x="838200" y="1873437"/>
            <a:ext cx="10515600" cy="4619438"/>
          </a:xfrm>
        </p:spPr>
        <p:txBody>
          <a:bodyPr>
            <a:normAutofit lnSpcReduction="10000"/>
          </a:bodyPr>
          <a:lstStyle/>
          <a:p>
            <a:r>
              <a:rPr lang="nb-NO" dirty="0"/>
              <a:t>Kun 9 % av folk flest mener at det er knyttet større utfordringer til menneskerettighetene til funksjonshemmede sammenlignet med andre grupper som asylsøkere og barn.</a:t>
            </a:r>
          </a:p>
          <a:p>
            <a:r>
              <a:rPr lang="nb-NO" dirty="0"/>
              <a:t>Det er dokumentert at funksjonshemmede i større grad enn mennesker som ikke er funksjonshemmet, er utsatt for mer alvorlige og mer omfattende menneskerettighetsbrudd</a:t>
            </a:r>
          </a:p>
          <a:p>
            <a:r>
              <a:rPr lang="nb-NO" dirty="0"/>
              <a:t>Funksjonshemmede blir ofte marginalisert og uteglemt i samfunnsplanlegging og politikk, særlig når det handler om likestilling og diskriminering. </a:t>
            </a:r>
          </a:p>
          <a:p>
            <a:r>
              <a:rPr lang="nb-NO" dirty="0"/>
              <a:t>Funksjonshemmede forbindes med velferd og helsepolitikk og ikke med likestilling og menneskerettighetsbrudd.</a:t>
            </a:r>
          </a:p>
        </p:txBody>
      </p:sp>
      <p:sp>
        <p:nvSpPr>
          <p:cNvPr id="4" name="Plassholder for dato 3">
            <a:extLst>
              <a:ext uri="{FF2B5EF4-FFF2-40B4-BE49-F238E27FC236}">
                <a16:creationId xmlns:a16="http://schemas.microsoft.com/office/drawing/2014/main" id="{DA836A77-335A-4312-8046-EF7B3166A12A}"/>
              </a:ext>
            </a:extLst>
          </p:cNvPr>
          <p:cNvSpPr>
            <a:spLocks noGrp="1"/>
          </p:cNvSpPr>
          <p:nvPr>
            <p:ph type="dt" sz="half" idx="10"/>
          </p:nvPr>
        </p:nvSpPr>
        <p:spPr/>
        <p:txBody>
          <a:bodyPr/>
          <a:lstStyle/>
          <a:p>
            <a:fld id="{D6BCC812-2868-4BE0-B1AB-72FDC665FC78}" type="datetime1">
              <a:rPr lang="nb-NO" smtClean="0"/>
              <a:t>11.10.2019</a:t>
            </a:fld>
            <a:endParaRPr lang="nb-NO"/>
          </a:p>
        </p:txBody>
      </p:sp>
      <p:sp>
        <p:nvSpPr>
          <p:cNvPr id="5" name="Plassholder for bunntekst 4">
            <a:extLst>
              <a:ext uri="{FF2B5EF4-FFF2-40B4-BE49-F238E27FC236}">
                <a16:creationId xmlns:a16="http://schemas.microsoft.com/office/drawing/2014/main" id="{E7879D21-EEB0-4E49-8C62-862BCCD6AADB}"/>
              </a:ext>
            </a:extLst>
          </p:cNvPr>
          <p:cNvSpPr>
            <a:spLocks noGrp="1"/>
          </p:cNvSpPr>
          <p:nvPr>
            <p:ph type="ftr" sz="quarter" idx="11"/>
          </p:nvPr>
        </p:nvSpPr>
        <p:spPr/>
        <p:txBody>
          <a:bodyPr/>
          <a:lstStyle/>
          <a:p>
            <a:r>
              <a:rPr lang="nb-NO"/>
              <a:t>Funksjonshemmedes fellesorganisasjon</a:t>
            </a:r>
          </a:p>
        </p:txBody>
      </p:sp>
      <p:sp>
        <p:nvSpPr>
          <p:cNvPr id="6" name="Plassholder for lysbildenummer 5">
            <a:extLst>
              <a:ext uri="{FF2B5EF4-FFF2-40B4-BE49-F238E27FC236}">
                <a16:creationId xmlns:a16="http://schemas.microsoft.com/office/drawing/2014/main" id="{B2A97B9D-6FD4-40E1-9B3C-795C5C8A0E81}"/>
              </a:ext>
            </a:extLst>
          </p:cNvPr>
          <p:cNvSpPr>
            <a:spLocks noGrp="1"/>
          </p:cNvSpPr>
          <p:nvPr>
            <p:ph type="sldNum" sz="quarter" idx="12"/>
          </p:nvPr>
        </p:nvSpPr>
        <p:spPr/>
        <p:txBody>
          <a:bodyPr/>
          <a:lstStyle/>
          <a:p>
            <a:fld id="{B3A90392-E19D-4FAA-80B1-6599B0AF08F2}" type="slidenum">
              <a:rPr lang="nb-NO" smtClean="0"/>
              <a:t>2</a:t>
            </a:fld>
            <a:endParaRPr lang="nb-NO"/>
          </a:p>
        </p:txBody>
      </p:sp>
    </p:spTree>
    <p:extLst>
      <p:ext uri="{BB962C8B-B14F-4D97-AF65-F5344CB8AC3E}">
        <p14:creationId xmlns:p14="http://schemas.microsoft.com/office/powerpoint/2010/main" val="346040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139B34-25DB-4959-B2E3-6879491BF8C7}"/>
              </a:ext>
            </a:extLst>
          </p:cNvPr>
          <p:cNvSpPr>
            <a:spLocks noGrp="1"/>
          </p:cNvSpPr>
          <p:nvPr>
            <p:ph type="title"/>
          </p:nvPr>
        </p:nvSpPr>
        <p:spPr/>
        <p:txBody>
          <a:bodyPr/>
          <a:lstStyle/>
          <a:p>
            <a:r>
              <a:rPr lang="nb-NO" b="1" dirty="0"/>
              <a:t>Behovet for et paradigmeskifte</a:t>
            </a:r>
          </a:p>
        </p:txBody>
      </p:sp>
      <p:sp>
        <p:nvSpPr>
          <p:cNvPr id="3" name="Plassholder for innhold 2">
            <a:extLst>
              <a:ext uri="{FF2B5EF4-FFF2-40B4-BE49-F238E27FC236}">
                <a16:creationId xmlns:a16="http://schemas.microsoft.com/office/drawing/2014/main" id="{C8D9FFCC-2F29-4387-8A90-42C7593A585C}"/>
              </a:ext>
            </a:extLst>
          </p:cNvPr>
          <p:cNvSpPr>
            <a:spLocks noGrp="1"/>
          </p:cNvSpPr>
          <p:nvPr>
            <p:ph idx="1"/>
          </p:nvPr>
        </p:nvSpPr>
        <p:spPr/>
        <p:txBody>
          <a:bodyPr/>
          <a:lstStyle/>
          <a:p>
            <a:r>
              <a:rPr lang="nb-NO" sz="4000" dirty="0"/>
              <a:t>1) Iverksette og fremme et nødvendig skifte i forståelsen av begrepet «funksjonshemming». Anerkjenne funksjonshemmede som likestilte borgere som har et fullverdig sett med rettigheter og plikter.</a:t>
            </a:r>
          </a:p>
          <a:p>
            <a:endParaRPr lang="nb-NO" dirty="0"/>
          </a:p>
        </p:txBody>
      </p:sp>
      <p:sp>
        <p:nvSpPr>
          <p:cNvPr id="4" name="Plassholder for dato 3">
            <a:extLst>
              <a:ext uri="{FF2B5EF4-FFF2-40B4-BE49-F238E27FC236}">
                <a16:creationId xmlns:a16="http://schemas.microsoft.com/office/drawing/2014/main" id="{6F96A10B-1365-42C6-9507-C9D274621B7A}"/>
              </a:ext>
            </a:extLst>
          </p:cNvPr>
          <p:cNvSpPr>
            <a:spLocks noGrp="1"/>
          </p:cNvSpPr>
          <p:nvPr>
            <p:ph type="dt" sz="half" idx="10"/>
          </p:nvPr>
        </p:nvSpPr>
        <p:spPr/>
        <p:txBody>
          <a:bodyPr/>
          <a:lstStyle/>
          <a:p>
            <a:fld id="{D6BCC812-2868-4BE0-B1AB-72FDC665FC78}" type="datetime1">
              <a:rPr lang="nb-NO" smtClean="0"/>
              <a:t>11.10.2019</a:t>
            </a:fld>
            <a:endParaRPr lang="nb-NO"/>
          </a:p>
        </p:txBody>
      </p:sp>
      <p:sp>
        <p:nvSpPr>
          <p:cNvPr id="5" name="Plassholder for bunntekst 4">
            <a:extLst>
              <a:ext uri="{FF2B5EF4-FFF2-40B4-BE49-F238E27FC236}">
                <a16:creationId xmlns:a16="http://schemas.microsoft.com/office/drawing/2014/main" id="{611F7FAE-1F04-4487-96A2-B09403381ACA}"/>
              </a:ext>
            </a:extLst>
          </p:cNvPr>
          <p:cNvSpPr>
            <a:spLocks noGrp="1"/>
          </p:cNvSpPr>
          <p:nvPr>
            <p:ph type="ftr" sz="quarter" idx="11"/>
          </p:nvPr>
        </p:nvSpPr>
        <p:spPr/>
        <p:txBody>
          <a:bodyPr/>
          <a:lstStyle/>
          <a:p>
            <a:r>
              <a:rPr lang="nb-NO"/>
              <a:t>Funksjonshemmedes fellesorganisasjon</a:t>
            </a:r>
          </a:p>
        </p:txBody>
      </p:sp>
      <p:sp>
        <p:nvSpPr>
          <p:cNvPr id="6" name="Plassholder for lysbildenummer 5">
            <a:extLst>
              <a:ext uri="{FF2B5EF4-FFF2-40B4-BE49-F238E27FC236}">
                <a16:creationId xmlns:a16="http://schemas.microsoft.com/office/drawing/2014/main" id="{BBAC6E64-7693-46D3-9EA0-8BEFABBF9256}"/>
              </a:ext>
            </a:extLst>
          </p:cNvPr>
          <p:cNvSpPr>
            <a:spLocks noGrp="1"/>
          </p:cNvSpPr>
          <p:nvPr>
            <p:ph type="sldNum" sz="quarter" idx="12"/>
          </p:nvPr>
        </p:nvSpPr>
        <p:spPr/>
        <p:txBody>
          <a:bodyPr/>
          <a:lstStyle/>
          <a:p>
            <a:fld id="{B3A90392-E19D-4FAA-80B1-6599B0AF08F2}" type="slidenum">
              <a:rPr lang="nb-NO" smtClean="0"/>
              <a:t>20</a:t>
            </a:fld>
            <a:endParaRPr lang="nb-NO"/>
          </a:p>
        </p:txBody>
      </p:sp>
    </p:spTree>
    <p:extLst>
      <p:ext uri="{BB962C8B-B14F-4D97-AF65-F5344CB8AC3E}">
        <p14:creationId xmlns:p14="http://schemas.microsoft.com/office/powerpoint/2010/main" val="3942013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E3CB5E-249D-4526-B499-BAA1EA6A17E9}"/>
              </a:ext>
            </a:extLst>
          </p:cNvPr>
          <p:cNvSpPr>
            <a:spLocks noGrp="1"/>
          </p:cNvSpPr>
          <p:nvPr>
            <p:ph type="title"/>
          </p:nvPr>
        </p:nvSpPr>
        <p:spPr>
          <a:xfrm>
            <a:off x="572548" y="173632"/>
            <a:ext cx="10515600" cy="1325563"/>
          </a:xfrm>
        </p:spPr>
        <p:txBody>
          <a:bodyPr/>
          <a:lstStyle/>
          <a:p>
            <a:r>
              <a:rPr lang="nb-NO" dirty="0"/>
              <a:t>Ulike forståelser av funksjonshemming </a:t>
            </a:r>
          </a:p>
        </p:txBody>
      </p:sp>
      <p:sp>
        <p:nvSpPr>
          <p:cNvPr id="3" name="Plassholder for innhold 2">
            <a:extLst>
              <a:ext uri="{FF2B5EF4-FFF2-40B4-BE49-F238E27FC236}">
                <a16:creationId xmlns:a16="http://schemas.microsoft.com/office/drawing/2014/main" id="{FF89FBB9-E370-404D-A3D8-8093FE21406E}"/>
              </a:ext>
            </a:extLst>
          </p:cNvPr>
          <p:cNvSpPr>
            <a:spLocks noGrp="1"/>
          </p:cNvSpPr>
          <p:nvPr>
            <p:ph idx="1"/>
          </p:nvPr>
        </p:nvSpPr>
        <p:spPr>
          <a:xfrm>
            <a:off x="8340754" y="6376063"/>
            <a:ext cx="3792523" cy="406436"/>
          </a:xfrm>
        </p:spPr>
        <p:txBody>
          <a:bodyPr>
            <a:normAutofit fontScale="47500" lnSpcReduction="20000"/>
          </a:bodyPr>
          <a:lstStyle/>
          <a:p>
            <a:pPr marL="0" indent="0">
              <a:buNone/>
            </a:pPr>
            <a:r>
              <a:rPr lang="nb-NO" dirty="0"/>
              <a:t>Inspirasjon til modell er hentet fra Kjersti Skarstad sin bok «Funksjonshemmedes menneskerettigheter»</a:t>
            </a:r>
          </a:p>
        </p:txBody>
      </p:sp>
      <p:sp>
        <p:nvSpPr>
          <p:cNvPr id="4" name="Rektangel 3">
            <a:extLst>
              <a:ext uri="{FF2B5EF4-FFF2-40B4-BE49-F238E27FC236}">
                <a16:creationId xmlns:a16="http://schemas.microsoft.com/office/drawing/2014/main" id="{9F832DB4-D556-49E0-B169-9E1007E5F432}"/>
              </a:ext>
            </a:extLst>
          </p:cNvPr>
          <p:cNvSpPr/>
          <p:nvPr/>
        </p:nvSpPr>
        <p:spPr>
          <a:xfrm>
            <a:off x="720753" y="2004965"/>
            <a:ext cx="3129093" cy="372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Funksjonshemming som medisinske feil. </a:t>
            </a:r>
          </a:p>
          <a:p>
            <a:pPr algn="ctr"/>
            <a:endParaRPr lang="nb-NO" dirty="0"/>
          </a:p>
          <a:p>
            <a:pPr marL="285750" indent="-285750" algn="ctr">
              <a:buFont typeface="Wingdings" panose="05000000000000000000" pitchFamily="2" charset="2"/>
              <a:buChar char="à"/>
            </a:pPr>
            <a:r>
              <a:rPr lang="nb-NO" dirty="0">
                <a:sym typeface="Wingdings" panose="05000000000000000000" pitchFamily="2" charset="2"/>
              </a:rPr>
              <a:t>Den funksjonshemmede må fikses og bli tatt vare på av helsepersonell</a:t>
            </a:r>
          </a:p>
          <a:p>
            <a:pPr marL="285750" indent="-285750" algn="ctr">
              <a:buFont typeface="Wingdings" panose="05000000000000000000" pitchFamily="2" charset="2"/>
              <a:buChar char="à"/>
            </a:pPr>
            <a:endParaRPr lang="nb-NO" dirty="0">
              <a:sym typeface="Wingdings" panose="05000000000000000000" pitchFamily="2" charset="2"/>
            </a:endParaRPr>
          </a:p>
          <a:p>
            <a:pPr algn="ctr"/>
            <a:r>
              <a:rPr lang="nb-NO" dirty="0">
                <a:sym typeface="Wingdings" panose="05000000000000000000" pitchFamily="2" charset="2"/>
              </a:rPr>
              <a:t> </a:t>
            </a:r>
            <a:endParaRPr lang="nb-NO" dirty="0"/>
          </a:p>
        </p:txBody>
      </p:sp>
      <p:sp>
        <p:nvSpPr>
          <p:cNvPr id="5" name="Rektangel 4">
            <a:extLst>
              <a:ext uri="{FF2B5EF4-FFF2-40B4-BE49-F238E27FC236}">
                <a16:creationId xmlns:a16="http://schemas.microsoft.com/office/drawing/2014/main" id="{F88232F9-474C-4673-AB9B-30BFFE5F8AFE}"/>
              </a:ext>
            </a:extLst>
          </p:cNvPr>
          <p:cNvSpPr/>
          <p:nvPr/>
        </p:nvSpPr>
        <p:spPr>
          <a:xfrm>
            <a:off x="4159541" y="2028843"/>
            <a:ext cx="3355597" cy="372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Funksjonshemming som et resultat av diskriminerende samfunnsstrukturer (samspill funksjonsnedsettelse og samfunn)</a:t>
            </a:r>
          </a:p>
          <a:p>
            <a:pPr algn="ctr"/>
            <a:endParaRPr lang="nb-NO" dirty="0"/>
          </a:p>
          <a:p>
            <a:pPr algn="ctr"/>
            <a:r>
              <a:rPr lang="nb-NO" dirty="0">
                <a:sym typeface="Wingdings" panose="05000000000000000000" pitchFamily="2" charset="2"/>
              </a:rPr>
              <a:t> Samfunnet må endres gjennom fjerning av de barrierene som stenger funksjonshemmede ute fra deltagelse på lik linje med andre </a:t>
            </a:r>
            <a:endParaRPr lang="nb-NO" dirty="0"/>
          </a:p>
        </p:txBody>
      </p:sp>
      <p:sp>
        <p:nvSpPr>
          <p:cNvPr id="6" name="Rektangel 5">
            <a:extLst>
              <a:ext uri="{FF2B5EF4-FFF2-40B4-BE49-F238E27FC236}">
                <a16:creationId xmlns:a16="http://schemas.microsoft.com/office/drawing/2014/main" id="{E89023BF-2E51-404A-989D-833DE4906677}"/>
              </a:ext>
            </a:extLst>
          </p:cNvPr>
          <p:cNvSpPr/>
          <p:nvPr/>
        </p:nvSpPr>
        <p:spPr>
          <a:xfrm>
            <a:off x="7715774" y="2004966"/>
            <a:ext cx="3430398" cy="372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Funksjonshemming som et resultat av diskriminerende samfunnsstrukturer (samspill funksjonsnedsettelse og samfunn)</a:t>
            </a:r>
          </a:p>
          <a:p>
            <a:pPr algn="ctr"/>
            <a:endParaRPr lang="nb-NO" dirty="0"/>
          </a:p>
          <a:p>
            <a:pPr algn="ctr"/>
            <a:r>
              <a:rPr lang="nb-NO" dirty="0">
                <a:sym typeface="Wingdings" panose="05000000000000000000" pitchFamily="2" charset="2"/>
              </a:rPr>
              <a:t> Menneskerettslig plikt å sørge for at funksjonshemmede har like menneskerettigheter i praksis. Dette krever både fjerning av samfunnshindre og beskyttelse mot krenkelser og tilrettelegging</a:t>
            </a:r>
            <a:r>
              <a:rPr lang="nb-NO" dirty="0"/>
              <a:t> </a:t>
            </a:r>
          </a:p>
        </p:txBody>
      </p:sp>
      <p:sp>
        <p:nvSpPr>
          <p:cNvPr id="7" name="Rektangel: avrundede hjørner 6">
            <a:extLst>
              <a:ext uri="{FF2B5EF4-FFF2-40B4-BE49-F238E27FC236}">
                <a16:creationId xmlns:a16="http://schemas.microsoft.com/office/drawing/2014/main" id="{3195F127-220A-4225-80DC-0C87DA6FBC52}"/>
              </a:ext>
            </a:extLst>
          </p:cNvPr>
          <p:cNvSpPr/>
          <p:nvPr/>
        </p:nvSpPr>
        <p:spPr>
          <a:xfrm>
            <a:off x="720753" y="1561204"/>
            <a:ext cx="3129093" cy="3643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Medisinsk modell</a:t>
            </a:r>
          </a:p>
        </p:txBody>
      </p:sp>
      <p:sp>
        <p:nvSpPr>
          <p:cNvPr id="8" name="Rektangel: avrundede hjørner 7">
            <a:extLst>
              <a:ext uri="{FF2B5EF4-FFF2-40B4-BE49-F238E27FC236}">
                <a16:creationId xmlns:a16="http://schemas.microsoft.com/office/drawing/2014/main" id="{7D0EBEB2-27E3-483C-9037-F70FA6342795}"/>
              </a:ext>
            </a:extLst>
          </p:cNvPr>
          <p:cNvSpPr/>
          <p:nvPr/>
        </p:nvSpPr>
        <p:spPr>
          <a:xfrm>
            <a:off x="4152550" y="1519143"/>
            <a:ext cx="3316447" cy="40643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Sosial modell</a:t>
            </a:r>
          </a:p>
        </p:txBody>
      </p:sp>
      <p:sp>
        <p:nvSpPr>
          <p:cNvPr id="10" name="Rektangel: avrundede hjørner 9">
            <a:extLst>
              <a:ext uri="{FF2B5EF4-FFF2-40B4-BE49-F238E27FC236}">
                <a16:creationId xmlns:a16="http://schemas.microsoft.com/office/drawing/2014/main" id="{4DA08219-8980-4617-A1DB-6291EA57844A}"/>
              </a:ext>
            </a:extLst>
          </p:cNvPr>
          <p:cNvSpPr/>
          <p:nvPr/>
        </p:nvSpPr>
        <p:spPr>
          <a:xfrm>
            <a:off x="7696199" y="1510755"/>
            <a:ext cx="3430399" cy="40643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Menneskerettighetsmodell</a:t>
            </a:r>
          </a:p>
        </p:txBody>
      </p:sp>
    </p:spTree>
    <p:extLst>
      <p:ext uri="{BB962C8B-B14F-4D97-AF65-F5344CB8AC3E}">
        <p14:creationId xmlns:p14="http://schemas.microsoft.com/office/powerpoint/2010/main" val="2918606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5982F0-B6DB-4E93-98DF-DCCB71B79190}"/>
              </a:ext>
            </a:extLst>
          </p:cNvPr>
          <p:cNvSpPr>
            <a:spLocks noGrp="1"/>
          </p:cNvSpPr>
          <p:nvPr>
            <p:ph type="title"/>
          </p:nvPr>
        </p:nvSpPr>
        <p:spPr/>
        <p:txBody>
          <a:bodyPr/>
          <a:lstStyle/>
          <a:p>
            <a:r>
              <a:rPr lang="nb-NO" b="1" dirty="0"/>
              <a:t>Åtte generelle prinsipper	</a:t>
            </a:r>
          </a:p>
        </p:txBody>
      </p:sp>
      <p:sp>
        <p:nvSpPr>
          <p:cNvPr id="3" name="Plassholder for innhold 2">
            <a:extLst>
              <a:ext uri="{FF2B5EF4-FFF2-40B4-BE49-F238E27FC236}">
                <a16:creationId xmlns:a16="http://schemas.microsoft.com/office/drawing/2014/main" id="{9095732C-447C-432A-8912-2E364E058861}"/>
              </a:ext>
            </a:extLst>
          </p:cNvPr>
          <p:cNvSpPr>
            <a:spLocks noGrp="1"/>
          </p:cNvSpPr>
          <p:nvPr>
            <p:ph idx="1"/>
          </p:nvPr>
        </p:nvSpPr>
        <p:spPr/>
        <p:txBody>
          <a:bodyPr/>
          <a:lstStyle/>
          <a:p>
            <a:pPr marL="514350" lvl="0" indent="-514350">
              <a:buAutoNum type="arabicParenR"/>
            </a:pPr>
            <a:r>
              <a:rPr lang="nb-NO" dirty="0"/>
              <a:t>Iboende verdighet og selvbestemmelse</a:t>
            </a:r>
          </a:p>
          <a:p>
            <a:pPr marL="514350" lvl="0" indent="-514350">
              <a:buAutoNum type="arabicParenR"/>
            </a:pPr>
            <a:r>
              <a:rPr lang="nb-NO" dirty="0"/>
              <a:t>Ikke-diskriminering</a:t>
            </a:r>
          </a:p>
          <a:p>
            <a:pPr marL="514350" lvl="0" indent="-514350">
              <a:buAutoNum type="arabicParenR"/>
            </a:pPr>
            <a:r>
              <a:rPr lang="nb-NO" dirty="0"/>
              <a:t>Deltagelse og inkludering</a:t>
            </a:r>
          </a:p>
          <a:p>
            <a:pPr marL="514350" lvl="0" indent="-514350">
              <a:buAutoNum type="arabicParenR"/>
            </a:pPr>
            <a:r>
              <a:rPr lang="nb-NO" dirty="0"/>
              <a:t>Respekt for forskjeller</a:t>
            </a:r>
          </a:p>
          <a:p>
            <a:pPr marL="514350" lvl="0" indent="-514350">
              <a:buAutoNum type="arabicParenR"/>
            </a:pPr>
            <a:r>
              <a:rPr lang="nb-NO" dirty="0"/>
              <a:t>Like muligheter</a:t>
            </a:r>
          </a:p>
          <a:p>
            <a:pPr marL="514350" lvl="0" indent="-514350">
              <a:buAutoNum type="arabicParenR"/>
            </a:pPr>
            <a:r>
              <a:rPr lang="nb-NO" dirty="0"/>
              <a:t>Tilgjengelighet</a:t>
            </a:r>
          </a:p>
          <a:p>
            <a:pPr marL="514350" lvl="0" indent="-514350">
              <a:buAutoNum type="arabicParenR"/>
            </a:pPr>
            <a:r>
              <a:rPr lang="nb-NO" dirty="0"/>
              <a:t>Likestilling mellom kvinner og menn </a:t>
            </a:r>
          </a:p>
          <a:p>
            <a:pPr marL="514350" lvl="0" indent="-514350">
              <a:buAutoNum type="arabicParenR"/>
            </a:pPr>
            <a:r>
              <a:rPr lang="nb-NO" dirty="0"/>
              <a:t>Respekt for utviklingsmulighetene og identiteten til barn </a:t>
            </a:r>
          </a:p>
          <a:p>
            <a:endParaRPr lang="nb-NO" dirty="0"/>
          </a:p>
        </p:txBody>
      </p:sp>
    </p:spTree>
    <p:extLst>
      <p:ext uri="{BB962C8B-B14F-4D97-AF65-F5344CB8AC3E}">
        <p14:creationId xmlns:p14="http://schemas.microsoft.com/office/powerpoint/2010/main" val="367575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82A9A9-F1FB-4729-B4BF-54F4EE32F6D0}"/>
              </a:ext>
            </a:extLst>
          </p:cNvPr>
          <p:cNvSpPr>
            <a:spLocks noGrp="1"/>
          </p:cNvSpPr>
          <p:nvPr>
            <p:ph type="title"/>
          </p:nvPr>
        </p:nvSpPr>
        <p:spPr/>
        <p:txBody>
          <a:bodyPr/>
          <a:lstStyle/>
          <a:p>
            <a:r>
              <a:rPr lang="nb-NO" b="1" dirty="0"/>
              <a:t>Komiteens bekymringer og anbefalinger</a:t>
            </a:r>
          </a:p>
        </p:txBody>
      </p:sp>
      <p:sp>
        <p:nvSpPr>
          <p:cNvPr id="3" name="Plassholder for innhold 2">
            <a:extLst>
              <a:ext uri="{FF2B5EF4-FFF2-40B4-BE49-F238E27FC236}">
                <a16:creationId xmlns:a16="http://schemas.microsoft.com/office/drawing/2014/main" id="{F5BF2E75-E943-4B61-B34F-4A677B91682D}"/>
              </a:ext>
            </a:extLst>
          </p:cNvPr>
          <p:cNvSpPr>
            <a:spLocks noGrp="1"/>
          </p:cNvSpPr>
          <p:nvPr>
            <p:ph idx="1"/>
          </p:nvPr>
        </p:nvSpPr>
        <p:spPr/>
        <p:txBody>
          <a:bodyPr>
            <a:normAutofit/>
          </a:bodyPr>
          <a:lstStyle/>
          <a:p>
            <a:pPr marL="0" indent="0">
              <a:buNone/>
            </a:pPr>
            <a:r>
              <a:rPr lang="nb-NO" b="1" dirty="0"/>
              <a:t>Komiteen er bekymret over: </a:t>
            </a:r>
          </a:p>
          <a:p>
            <a:r>
              <a:rPr lang="nb-NO" dirty="0"/>
              <a:t>(d) At det ikke er god nok framdrift for å erstatte den medisinske modellen for funksjonsnedsettelse med den menneskerettslige modellen</a:t>
            </a:r>
          </a:p>
          <a:p>
            <a:pPr marL="0" indent="0">
              <a:buNone/>
            </a:pPr>
            <a:r>
              <a:rPr lang="nb-NO" b="1" dirty="0"/>
              <a:t>6. Komiteen anbefaler at konvensjonsparten: </a:t>
            </a:r>
          </a:p>
          <a:p>
            <a:r>
              <a:rPr lang="nb-NO" dirty="0"/>
              <a:t>(d) Vedtar den menneskerettslige modellen for funksjonsnedsettelser i alt regelverk når det gjelder vurderingen av funksjonsnedsettelse i samsvar med kriteriene og prinsippene i konvensjonens artikkel 1 til 3</a:t>
            </a:r>
          </a:p>
        </p:txBody>
      </p:sp>
    </p:spTree>
    <p:extLst>
      <p:ext uri="{BB962C8B-B14F-4D97-AF65-F5344CB8AC3E}">
        <p14:creationId xmlns:p14="http://schemas.microsoft.com/office/powerpoint/2010/main" val="2167201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148F47-F954-4B41-88C0-2F38DAF3121E}"/>
              </a:ext>
            </a:extLst>
          </p:cNvPr>
          <p:cNvSpPr>
            <a:spLocks noGrp="1"/>
          </p:cNvSpPr>
          <p:nvPr>
            <p:ph type="title"/>
          </p:nvPr>
        </p:nvSpPr>
        <p:spPr/>
        <p:txBody>
          <a:bodyPr/>
          <a:lstStyle/>
          <a:p>
            <a:r>
              <a:rPr lang="nb-NO" b="1" dirty="0"/>
              <a:t>Kampen for inkorporering</a:t>
            </a:r>
          </a:p>
        </p:txBody>
      </p:sp>
      <p:sp>
        <p:nvSpPr>
          <p:cNvPr id="3" name="Plassholder for innhold 2">
            <a:extLst>
              <a:ext uri="{FF2B5EF4-FFF2-40B4-BE49-F238E27FC236}">
                <a16:creationId xmlns:a16="http://schemas.microsoft.com/office/drawing/2014/main" id="{12A701FB-9787-4E42-9D8A-DDCC4C710DB7}"/>
              </a:ext>
            </a:extLst>
          </p:cNvPr>
          <p:cNvSpPr>
            <a:spLocks noGrp="1"/>
          </p:cNvSpPr>
          <p:nvPr>
            <p:ph idx="1"/>
          </p:nvPr>
        </p:nvSpPr>
        <p:spPr>
          <a:xfrm>
            <a:off x="650914" y="1491541"/>
            <a:ext cx="10421038" cy="5001333"/>
          </a:xfrm>
        </p:spPr>
        <p:txBody>
          <a:bodyPr>
            <a:normAutofit/>
          </a:bodyPr>
          <a:lstStyle/>
          <a:p>
            <a:r>
              <a:rPr lang="nb-NO" i="1" dirty="0"/>
              <a:t>2) Sikre den juridiske statusen til CRPD ved å inkorporere konvensjonen i den norske menneskerettsloven.</a:t>
            </a:r>
          </a:p>
          <a:p>
            <a:r>
              <a:rPr lang="nb-NO" dirty="0"/>
              <a:t>CRPD er ikke inkorporert i norsk lov på linje med Barnekonvensjonen, Kvinnekonvensjonen og Rasediskrimineringskonvensjonen</a:t>
            </a:r>
          </a:p>
          <a:p>
            <a:pPr lvl="1"/>
            <a:r>
              <a:rPr lang="nb-NO" dirty="0"/>
              <a:t>CRPD har et svakere menneskerettslig vern enn andre grupper</a:t>
            </a:r>
          </a:p>
          <a:p>
            <a:pPr lvl="1"/>
            <a:r>
              <a:rPr lang="nb-NO" dirty="0"/>
              <a:t>Er det konflikt mellom norsk lov og CRPD, går norsk rett foran så lenge CRPD ikke er inkorporert </a:t>
            </a:r>
          </a:p>
          <a:p>
            <a:pPr lvl="1"/>
            <a:r>
              <a:rPr lang="nb-NO" dirty="0"/>
              <a:t>FN var sjokkert over dette</a:t>
            </a:r>
          </a:p>
          <a:p>
            <a:pPr lvl="1"/>
            <a:r>
              <a:rPr lang="nb-NO" dirty="0"/>
              <a:t>Funksjonshemmede blir sett på som «spesielle grupper» med «spesielt avgrensede rettigheter»</a:t>
            </a:r>
          </a:p>
          <a:p>
            <a:endParaRPr lang="nb-NO" dirty="0"/>
          </a:p>
        </p:txBody>
      </p:sp>
      <p:sp>
        <p:nvSpPr>
          <p:cNvPr id="4" name="Plassholder for dato 3">
            <a:extLst>
              <a:ext uri="{FF2B5EF4-FFF2-40B4-BE49-F238E27FC236}">
                <a16:creationId xmlns:a16="http://schemas.microsoft.com/office/drawing/2014/main" id="{A67951FD-4161-4964-8CC0-E840FADB8260}"/>
              </a:ext>
            </a:extLst>
          </p:cNvPr>
          <p:cNvSpPr>
            <a:spLocks noGrp="1"/>
          </p:cNvSpPr>
          <p:nvPr>
            <p:ph type="dt" sz="half" idx="10"/>
          </p:nvPr>
        </p:nvSpPr>
        <p:spPr/>
        <p:txBody>
          <a:bodyPr/>
          <a:lstStyle/>
          <a:p>
            <a:fld id="{D6BCC812-2868-4BE0-B1AB-72FDC665FC78}" type="datetime1">
              <a:rPr lang="nb-NO" smtClean="0"/>
              <a:t>15.10.2019</a:t>
            </a:fld>
            <a:endParaRPr lang="nb-NO"/>
          </a:p>
        </p:txBody>
      </p:sp>
      <p:sp>
        <p:nvSpPr>
          <p:cNvPr id="5" name="Plassholder for bunntekst 4">
            <a:extLst>
              <a:ext uri="{FF2B5EF4-FFF2-40B4-BE49-F238E27FC236}">
                <a16:creationId xmlns:a16="http://schemas.microsoft.com/office/drawing/2014/main" id="{378E6FAB-82F2-442C-97BD-67F59C49E36B}"/>
              </a:ext>
            </a:extLst>
          </p:cNvPr>
          <p:cNvSpPr>
            <a:spLocks noGrp="1"/>
          </p:cNvSpPr>
          <p:nvPr>
            <p:ph type="ftr" sz="quarter" idx="11"/>
          </p:nvPr>
        </p:nvSpPr>
        <p:spPr/>
        <p:txBody>
          <a:bodyPr/>
          <a:lstStyle/>
          <a:p>
            <a:r>
              <a:rPr lang="nb-NO"/>
              <a:t>Funksjonshemmedes fellesorganisasjon</a:t>
            </a:r>
          </a:p>
        </p:txBody>
      </p:sp>
      <p:sp>
        <p:nvSpPr>
          <p:cNvPr id="6" name="Plassholder for lysbildenummer 5">
            <a:extLst>
              <a:ext uri="{FF2B5EF4-FFF2-40B4-BE49-F238E27FC236}">
                <a16:creationId xmlns:a16="http://schemas.microsoft.com/office/drawing/2014/main" id="{7EBB26EC-114B-4C20-A68D-060CD23D7640}"/>
              </a:ext>
            </a:extLst>
          </p:cNvPr>
          <p:cNvSpPr>
            <a:spLocks noGrp="1"/>
          </p:cNvSpPr>
          <p:nvPr>
            <p:ph type="sldNum" sz="quarter" idx="12"/>
          </p:nvPr>
        </p:nvSpPr>
        <p:spPr/>
        <p:txBody>
          <a:bodyPr/>
          <a:lstStyle/>
          <a:p>
            <a:fld id="{B3A90392-E19D-4FAA-80B1-6599B0AF08F2}" type="slidenum">
              <a:rPr lang="nb-NO" smtClean="0"/>
              <a:t>24</a:t>
            </a:fld>
            <a:endParaRPr lang="nb-NO"/>
          </a:p>
        </p:txBody>
      </p:sp>
    </p:spTree>
    <p:extLst>
      <p:ext uri="{BB962C8B-B14F-4D97-AF65-F5344CB8AC3E}">
        <p14:creationId xmlns:p14="http://schemas.microsoft.com/office/powerpoint/2010/main" val="957392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A7134F-CDF2-441A-923F-C68041180646}"/>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5DC1CA31-5BFB-428A-B01C-A2A1E3A4420F}"/>
              </a:ext>
            </a:extLst>
          </p:cNvPr>
          <p:cNvSpPr>
            <a:spLocks noGrp="1"/>
          </p:cNvSpPr>
          <p:nvPr>
            <p:ph idx="1"/>
          </p:nvPr>
        </p:nvSpPr>
        <p:spPr>
          <a:xfrm>
            <a:off x="-4040587" y="2033747"/>
            <a:ext cx="4040587" cy="2872208"/>
          </a:xfrm>
        </p:spPr>
        <p:txBody>
          <a:bodyPr/>
          <a:lstStyle/>
          <a:p>
            <a:endParaRPr lang="nb-NO" dirty="0"/>
          </a:p>
        </p:txBody>
      </p:sp>
      <p:sp>
        <p:nvSpPr>
          <p:cNvPr id="4" name="Plassholder for dato 3">
            <a:extLst>
              <a:ext uri="{FF2B5EF4-FFF2-40B4-BE49-F238E27FC236}">
                <a16:creationId xmlns:a16="http://schemas.microsoft.com/office/drawing/2014/main" id="{2B22F5BC-225B-4FF0-8A01-2BF580DC217F}"/>
              </a:ext>
            </a:extLst>
          </p:cNvPr>
          <p:cNvSpPr>
            <a:spLocks noGrp="1"/>
          </p:cNvSpPr>
          <p:nvPr>
            <p:ph type="dt" sz="half" idx="10"/>
          </p:nvPr>
        </p:nvSpPr>
        <p:spPr/>
        <p:txBody>
          <a:bodyPr/>
          <a:lstStyle/>
          <a:p>
            <a:fld id="{D6BCC812-2868-4BE0-B1AB-72FDC665FC78}" type="datetime1">
              <a:rPr lang="nb-NO" smtClean="0"/>
              <a:t>11.10.2019</a:t>
            </a:fld>
            <a:endParaRPr lang="nb-NO"/>
          </a:p>
        </p:txBody>
      </p:sp>
      <p:sp>
        <p:nvSpPr>
          <p:cNvPr id="5" name="Plassholder for bunntekst 4">
            <a:extLst>
              <a:ext uri="{FF2B5EF4-FFF2-40B4-BE49-F238E27FC236}">
                <a16:creationId xmlns:a16="http://schemas.microsoft.com/office/drawing/2014/main" id="{E92EC474-EB2C-4FFF-B978-87F0659CBDAE}"/>
              </a:ext>
            </a:extLst>
          </p:cNvPr>
          <p:cNvSpPr>
            <a:spLocks noGrp="1"/>
          </p:cNvSpPr>
          <p:nvPr>
            <p:ph type="ftr" sz="quarter" idx="11"/>
          </p:nvPr>
        </p:nvSpPr>
        <p:spPr/>
        <p:txBody>
          <a:bodyPr/>
          <a:lstStyle/>
          <a:p>
            <a:r>
              <a:rPr lang="nb-NO"/>
              <a:t>Funksjonshemmedes fellesorganisasjon</a:t>
            </a:r>
          </a:p>
        </p:txBody>
      </p:sp>
      <p:sp>
        <p:nvSpPr>
          <p:cNvPr id="6" name="Plassholder for lysbildenummer 5">
            <a:extLst>
              <a:ext uri="{FF2B5EF4-FFF2-40B4-BE49-F238E27FC236}">
                <a16:creationId xmlns:a16="http://schemas.microsoft.com/office/drawing/2014/main" id="{CD828D17-66FC-4D81-9DD2-7E989B0CFCB5}"/>
              </a:ext>
            </a:extLst>
          </p:cNvPr>
          <p:cNvSpPr>
            <a:spLocks noGrp="1"/>
          </p:cNvSpPr>
          <p:nvPr>
            <p:ph type="sldNum" sz="quarter" idx="12"/>
          </p:nvPr>
        </p:nvSpPr>
        <p:spPr/>
        <p:txBody>
          <a:bodyPr/>
          <a:lstStyle/>
          <a:p>
            <a:fld id="{B3A90392-E19D-4FAA-80B1-6599B0AF08F2}" type="slidenum">
              <a:rPr lang="nb-NO" smtClean="0"/>
              <a:t>25</a:t>
            </a:fld>
            <a:endParaRPr lang="nb-NO"/>
          </a:p>
        </p:txBody>
      </p:sp>
      <p:sp>
        <p:nvSpPr>
          <p:cNvPr id="7" name="Rektangel 6">
            <a:extLst>
              <a:ext uri="{FF2B5EF4-FFF2-40B4-BE49-F238E27FC236}">
                <a16:creationId xmlns:a16="http://schemas.microsoft.com/office/drawing/2014/main" id="{B1964BF4-9021-4640-8425-A98EC4A28818}"/>
              </a:ext>
            </a:extLst>
          </p:cNvPr>
          <p:cNvSpPr/>
          <p:nvPr/>
        </p:nvSpPr>
        <p:spPr>
          <a:xfrm>
            <a:off x="936434" y="923891"/>
            <a:ext cx="10159275" cy="5010218"/>
          </a:xfrm>
          <a:prstGeom prst="rect">
            <a:avLst/>
          </a:prstGeom>
        </p:spPr>
        <p:txBody>
          <a:bodyPr wrap="square">
            <a:spAutoFit/>
          </a:bodyPr>
          <a:lstStyle/>
          <a:p>
            <a:pPr marL="449580">
              <a:lnSpc>
                <a:spcPct val="107000"/>
              </a:lnSpc>
              <a:spcAft>
                <a:spcPts val="800"/>
              </a:spcAft>
            </a:pPr>
            <a:r>
              <a:rPr lang="nb-NO" sz="3000" i="1" dirty="0">
                <a:solidFill>
                  <a:srgbClr val="000000"/>
                </a:solidFill>
                <a:latin typeface="Calibri" panose="020F0502020204030204" pitchFamily="34" charset="0"/>
                <a:ea typeface="Calibri" panose="020F0502020204030204" pitchFamily="34" charset="0"/>
                <a:cs typeface="Calibri" panose="020F0502020204030204" pitchFamily="34" charset="0"/>
              </a:rPr>
              <a:t> Om lov om styrking av menneskerettighetenes stilling i norsk rett (menneskerettsloven) ble det vurdert hvilke internasjonale menneskerettskonvensjoner som bør inkorporeres i menneskerettsloven. Det ble skilt mellom konvensjoner som inneholder rettigheter om en rekke forhold som gjelder for alle mennesker uansett alder, kjønn, etnisk tilknytning o.l. og konvensjoner som enten gjelder for </a:t>
            </a:r>
            <a:r>
              <a:rPr lang="nb-NO" sz="3000" b="1" i="1" dirty="0">
                <a:solidFill>
                  <a:srgbClr val="000000"/>
                </a:solidFill>
                <a:latin typeface="Calibri" panose="020F0502020204030204" pitchFamily="34" charset="0"/>
                <a:ea typeface="Calibri" panose="020F0502020204030204" pitchFamily="34" charset="0"/>
                <a:cs typeface="Calibri" panose="020F0502020204030204" pitchFamily="34" charset="0"/>
              </a:rPr>
              <a:t>spesielle grupper </a:t>
            </a:r>
            <a:r>
              <a:rPr lang="nb-NO" sz="3000" i="1" dirty="0">
                <a:solidFill>
                  <a:srgbClr val="000000"/>
                </a:solidFill>
                <a:latin typeface="Calibri" panose="020F0502020204030204" pitchFamily="34" charset="0"/>
                <a:ea typeface="Calibri" panose="020F0502020204030204" pitchFamily="34" charset="0"/>
                <a:cs typeface="Calibri" panose="020F0502020204030204" pitchFamily="34" charset="0"/>
              </a:rPr>
              <a:t>av personer eller for </a:t>
            </a:r>
            <a:r>
              <a:rPr lang="nb-NO" sz="3000" b="1" i="1" dirty="0">
                <a:solidFill>
                  <a:srgbClr val="000000"/>
                </a:solidFill>
                <a:latin typeface="Calibri" panose="020F0502020204030204" pitchFamily="34" charset="0"/>
                <a:ea typeface="Calibri" panose="020F0502020204030204" pitchFamily="34" charset="0"/>
                <a:cs typeface="Calibri" panose="020F0502020204030204" pitchFamily="34" charset="0"/>
              </a:rPr>
              <a:t>spesielt avgrensede rettigheter</a:t>
            </a:r>
            <a:r>
              <a:rPr lang="nb-NO" sz="3000" i="1" dirty="0">
                <a:solidFill>
                  <a:srgbClr val="000000"/>
                </a:solidFill>
                <a:latin typeface="Calibri" panose="020F0502020204030204" pitchFamily="34" charset="0"/>
                <a:ea typeface="Calibri" panose="020F0502020204030204" pitchFamily="34" charset="0"/>
                <a:cs typeface="Calibri" panose="020F0502020204030204" pitchFamily="34" charset="0"/>
              </a:rPr>
              <a:t>. CRPD ble fremforhandlet senere, </a:t>
            </a:r>
            <a:r>
              <a:rPr lang="nb-NO" sz="3000" b="1" i="1" dirty="0">
                <a:solidFill>
                  <a:srgbClr val="000000"/>
                </a:solidFill>
                <a:latin typeface="Calibri" panose="020F0502020204030204" pitchFamily="34" charset="0"/>
                <a:ea typeface="Calibri" panose="020F0502020204030204" pitchFamily="34" charset="0"/>
                <a:cs typeface="Calibri" panose="020F0502020204030204" pitchFamily="34" charset="0"/>
              </a:rPr>
              <a:t>men faller i den siste kategorien av konvensjoner.</a:t>
            </a:r>
            <a:endParaRPr lang="nb-NO" sz="3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81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0F4AF9-EF6A-4934-8308-E91EE1125BE1}"/>
              </a:ext>
            </a:extLst>
          </p:cNvPr>
          <p:cNvSpPr>
            <a:spLocks noGrp="1"/>
          </p:cNvSpPr>
          <p:nvPr>
            <p:ph type="title"/>
          </p:nvPr>
        </p:nvSpPr>
        <p:spPr/>
        <p:txBody>
          <a:bodyPr/>
          <a:lstStyle/>
          <a:p>
            <a:r>
              <a:rPr lang="nb-NO" b="1" dirty="0"/>
              <a:t>Komiteens bekymringer og anbefalinger</a:t>
            </a:r>
          </a:p>
        </p:txBody>
      </p:sp>
      <p:sp>
        <p:nvSpPr>
          <p:cNvPr id="3" name="Plassholder for innhold 2">
            <a:extLst>
              <a:ext uri="{FF2B5EF4-FFF2-40B4-BE49-F238E27FC236}">
                <a16:creationId xmlns:a16="http://schemas.microsoft.com/office/drawing/2014/main" id="{3F13EF2B-53B7-4ECF-BF24-9FA657EBD732}"/>
              </a:ext>
            </a:extLst>
          </p:cNvPr>
          <p:cNvSpPr>
            <a:spLocks noGrp="1"/>
          </p:cNvSpPr>
          <p:nvPr>
            <p:ph idx="1"/>
          </p:nvPr>
        </p:nvSpPr>
        <p:spPr>
          <a:xfrm>
            <a:off x="771088" y="1690687"/>
            <a:ext cx="10582712" cy="4550721"/>
          </a:xfrm>
        </p:spPr>
        <p:txBody>
          <a:bodyPr>
            <a:normAutofit fontScale="77500" lnSpcReduction="20000"/>
          </a:bodyPr>
          <a:lstStyle/>
          <a:p>
            <a:pPr marL="0" indent="0">
              <a:buNone/>
            </a:pPr>
            <a:r>
              <a:rPr lang="nb-NO" b="1" dirty="0"/>
              <a:t>Komiteen er bekymret over: </a:t>
            </a:r>
          </a:p>
          <a:p>
            <a:r>
              <a:rPr lang="nb-NO" dirty="0"/>
              <a:t>(a) At konvensjonen ikke er tatt inn i norsk rett ved inkorporasjon, og at det ikke foreligger noen overordnet strategi eller handlingsplan for å gjennomføre konvensjonen, med fremdriftsplan og budsjetter utarbeidet i samråd med funksjonshemmedes organisasjoner, </a:t>
            </a:r>
          </a:p>
          <a:p>
            <a:r>
              <a:rPr lang="nb-NO" dirty="0"/>
              <a:t>(b) Tolkningserklæringene som er avgitt om konvensjonens artikkel 12, 14 og 25, </a:t>
            </a:r>
          </a:p>
          <a:p>
            <a:pPr marL="0" indent="0">
              <a:buNone/>
            </a:pPr>
            <a:endParaRPr lang="nb-NO" b="1" dirty="0"/>
          </a:p>
          <a:p>
            <a:pPr marL="0" indent="0">
              <a:buNone/>
            </a:pPr>
            <a:r>
              <a:rPr lang="nb-NO" b="1" dirty="0"/>
              <a:t>Komiteen anbefaler at konvensjonsparten: </a:t>
            </a:r>
          </a:p>
          <a:p>
            <a:r>
              <a:rPr lang="nb-NO" dirty="0"/>
              <a:t>(a) Inkorporerer konvensjonen i norsk rett, reviderer lovverket i tråd med konvensjonen og utarbeider en helhetlig strategi og handlingsplan med åpne og bærekraftige økonomiske ressurser for gjennomføring av konvensjonen, med en klar fremdriftsplan, i nært, meningsfullt og fullt tilgjengelig samråd med funksjonshemmedes organisasjoner, </a:t>
            </a:r>
          </a:p>
          <a:p>
            <a:r>
              <a:rPr lang="nb-NO" dirty="0"/>
              <a:t>(b) Vurderer å trekke tilbake tolkningserklæringene om konvensjonens artikkel 12, 14 og 25, </a:t>
            </a:r>
          </a:p>
        </p:txBody>
      </p:sp>
    </p:spTree>
    <p:extLst>
      <p:ext uri="{BB962C8B-B14F-4D97-AF65-F5344CB8AC3E}">
        <p14:creationId xmlns:p14="http://schemas.microsoft.com/office/powerpoint/2010/main" val="1815797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507FFC-6B72-48F8-ADAE-11D13D0E68CC}"/>
              </a:ext>
            </a:extLst>
          </p:cNvPr>
          <p:cNvSpPr>
            <a:spLocks noGrp="1"/>
          </p:cNvSpPr>
          <p:nvPr>
            <p:ph type="title"/>
          </p:nvPr>
        </p:nvSpPr>
        <p:spPr/>
        <p:txBody>
          <a:bodyPr/>
          <a:lstStyle/>
          <a:p>
            <a:r>
              <a:rPr lang="nb-NO" b="1" dirty="0"/>
              <a:t>Retten til selvbestemmelse</a:t>
            </a:r>
          </a:p>
        </p:txBody>
      </p:sp>
      <p:sp>
        <p:nvSpPr>
          <p:cNvPr id="3" name="Plassholder for innhold 2">
            <a:extLst>
              <a:ext uri="{FF2B5EF4-FFF2-40B4-BE49-F238E27FC236}">
                <a16:creationId xmlns:a16="http://schemas.microsoft.com/office/drawing/2014/main" id="{47EFCD90-BA61-450B-B2A5-06A1D8C670B6}"/>
              </a:ext>
            </a:extLst>
          </p:cNvPr>
          <p:cNvSpPr>
            <a:spLocks noGrp="1"/>
          </p:cNvSpPr>
          <p:nvPr>
            <p:ph idx="1"/>
          </p:nvPr>
        </p:nvSpPr>
        <p:spPr/>
        <p:txBody>
          <a:bodyPr/>
          <a:lstStyle/>
          <a:p>
            <a:r>
              <a:rPr lang="nb-NO" dirty="0"/>
              <a:t>3) Avskaffe diskriminerende tvangslovgivning. Sikre retten til selvbestemmelse og retten til å motta nødvendig støtte til å utøve den rettslige handleevnen. Dette skal omfatte retten til å velge eller velge bort støttealternativer, basert på den enkeltes rett til fritt og informert samtykke.</a:t>
            </a:r>
          </a:p>
          <a:p>
            <a:endParaRPr lang="nb-NO" dirty="0"/>
          </a:p>
        </p:txBody>
      </p:sp>
      <p:sp>
        <p:nvSpPr>
          <p:cNvPr id="4" name="Plassholder for dato 3">
            <a:extLst>
              <a:ext uri="{FF2B5EF4-FFF2-40B4-BE49-F238E27FC236}">
                <a16:creationId xmlns:a16="http://schemas.microsoft.com/office/drawing/2014/main" id="{B8AE5ABD-60E9-4777-A391-8E298D9D5826}"/>
              </a:ext>
            </a:extLst>
          </p:cNvPr>
          <p:cNvSpPr>
            <a:spLocks noGrp="1"/>
          </p:cNvSpPr>
          <p:nvPr>
            <p:ph type="dt" sz="half" idx="10"/>
          </p:nvPr>
        </p:nvSpPr>
        <p:spPr/>
        <p:txBody>
          <a:bodyPr/>
          <a:lstStyle/>
          <a:p>
            <a:fld id="{D6BCC812-2868-4BE0-B1AB-72FDC665FC78}" type="datetime1">
              <a:rPr lang="nb-NO" smtClean="0"/>
              <a:t>11.10.2019</a:t>
            </a:fld>
            <a:endParaRPr lang="nb-NO"/>
          </a:p>
        </p:txBody>
      </p:sp>
      <p:sp>
        <p:nvSpPr>
          <p:cNvPr id="5" name="Plassholder for bunntekst 4">
            <a:extLst>
              <a:ext uri="{FF2B5EF4-FFF2-40B4-BE49-F238E27FC236}">
                <a16:creationId xmlns:a16="http://schemas.microsoft.com/office/drawing/2014/main" id="{24C1FE44-5BE2-4D6D-A3E6-EDF0EDE71C79}"/>
              </a:ext>
            </a:extLst>
          </p:cNvPr>
          <p:cNvSpPr>
            <a:spLocks noGrp="1"/>
          </p:cNvSpPr>
          <p:nvPr>
            <p:ph type="ftr" sz="quarter" idx="11"/>
          </p:nvPr>
        </p:nvSpPr>
        <p:spPr/>
        <p:txBody>
          <a:bodyPr/>
          <a:lstStyle/>
          <a:p>
            <a:r>
              <a:rPr lang="nb-NO"/>
              <a:t>Funksjonshemmedes fellesorganisasjon</a:t>
            </a:r>
          </a:p>
        </p:txBody>
      </p:sp>
      <p:sp>
        <p:nvSpPr>
          <p:cNvPr id="6" name="Plassholder for lysbildenummer 5">
            <a:extLst>
              <a:ext uri="{FF2B5EF4-FFF2-40B4-BE49-F238E27FC236}">
                <a16:creationId xmlns:a16="http://schemas.microsoft.com/office/drawing/2014/main" id="{138AAB25-B27E-4100-B95B-A1A2C0C19D9F}"/>
              </a:ext>
            </a:extLst>
          </p:cNvPr>
          <p:cNvSpPr>
            <a:spLocks noGrp="1"/>
          </p:cNvSpPr>
          <p:nvPr>
            <p:ph type="sldNum" sz="quarter" idx="12"/>
          </p:nvPr>
        </p:nvSpPr>
        <p:spPr/>
        <p:txBody>
          <a:bodyPr/>
          <a:lstStyle/>
          <a:p>
            <a:fld id="{B3A90392-E19D-4FAA-80B1-6599B0AF08F2}" type="slidenum">
              <a:rPr lang="nb-NO" smtClean="0"/>
              <a:t>27</a:t>
            </a:fld>
            <a:endParaRPr lang="nb-NO"/>
          </a:p>
        </p:txBody>
      </p:sp>
    </p:spTree>
    <p:extLst>
      <p:ext uri="{BB962C8B-B14F-4D97-AF65-F5344CB8AC3E}">
        <p14:creationId xmlns:p14="http://schemas.microsoft.com/office/powerpoint/2010/main" val="3849707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A16608-136C-4A9B-9328-8FFF6AA03AC2}"/>
              </a:ext>
            </a:extLst>
          </p:cNvPr>
          <p:cNvSpPr>
            <a:spLocks noGrp="1"/>
          </p:cNvSpPr>
          <p:nvPr>
            <p:ph type="title"/>
          </p:nvPr>
        </p:nvSpPr>
        <p:spPr/>
        <p:txBody>
          <a:bodyPr/>
          <a:lstStyle/>
          <a:p>
            <a:r>
              <a:rPr lang="nb-NO" b="1" dirty="0"/>
              <a:t>Komiteens bekymringer på artikkel 12</a:t>
            </a:r>
          </a:p>
        </p:txBody>
      </p:sp>
      <p:sp>
        <p:nvSpPr>
          <p:cNvPr id="3" name="Plassholder for innhold 2">
            <a:extLst>
              <a:ext uri="{FF2B5EF4-FFF2-40B4-BE49-F238E27FC236}">
                <a16:creationId xmlns:a16="http://schemas.microsoft.com/office/drawing/2014/main" id="{C53D8E84-23FA-4C45-B78B-B6CA1B29AA19}"/>
              </a:ext>
            </a:extLst>
          </p:cNvPr>
          <p:cNvSpPr>
            <a:spLocks noGrp="1"/>
          </p:cNvSpPr>
          <p:nvPr>
            <p:ph idx="1"/>
          </p:nvPr>
        </p:nvSpPr>
        <p:spPr/>
        <p:txBody>
          <a:bodyPr>
            <a:normAutofit fontScale="77500" lnSpcReduction="20000"/>
          </a:bodyPr>
          <a:lstStyle/>
          <a:p>
            <a:r>
              <a:rPr lang="nb-NO" b="1" dirty="0"/>
              <a:t>19. Komiteen er bekymret over at: </a:t>
            </a:r>
          </a:p>
          <a:p>
            <a:r>
              <a:rPr lang="nb-NO" dirty="0"/>
              <a:t>(a) Ordninger der beslutninger blir tatt på vegne av personen, har ennå ikke blitt erstattet av ordninger som støtter den enkeltes vilje. Også personer med psykososiale funksjonsnedsettelser eller psykiske utviklingshemminger må omfattes, </a:t>
            </a:r>
          </a:p>
          <a:p>
            <a:r>
              <a:rPr lang="nb-NO" dirty="0"/>
              <a:t>(b) Fylkesmenn mangler tilstrekkelig kunnskap om menneskerettsmodellen for funksjonsnedsettelse og respekt for den rettslige handleevnen til mennesker med nedsatt funksjonsevne, og foretar ikke systematiske tilsyn av personer som fortsatt er oppnevnt som verger, </a:t>
            </a:r>
          </a:p>
          <a:p>
            <a:r>
              <a:rPr lang="nb-NO" dirty="0"/>
              <a:t>(c) Personer som mottar støtte mangler opplæring som hjelper dem å bestemme når de trenger mindre støtte eller ikke lenger trenger støtte for å utøve sin rettslige handleevne, </a:t>
            </a:r>
          </a:p>
          <a:p>
            <a:r>
              <a:rPr lang="nb-NO" dirty="0"/>
              <a:t>(d) Det er mangel på et effektivt vern for mennesker med nedsatt funksjonsevne som skal utøve sin rettslige handleevne og mangel på kunnskap om omfanget av beslutningsstøtte. </a:t>
            </a:r>
          </a:p>
        </p:txBody>
      </p:sp>
    </p:spTree>
    <p:extLst>
      <p:ext uri="{BB962C8B-B14F-4D97-AF65-F5344CB8AC3E}">
        <p14:creationId xmlns:p14="http://schemas.microsoft.com/office/powerpoint/2010/main" val="4026182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A16608-136C-4A9B-9328-8FFF6AA03AC2}"/>
              </a:ext>
            </a:extLst>
          </p:cNvPr>
          <p:cNvSpPr>
            <a:spLocks noGrp="1"/>
          </p:cNvSpPr>
          <p:nvPr>
            <p:ph type="title"/>
          </p:nvPr>
        </p:nvSpPr>
        <p:spPr/>
        <p:txBody>
          <a:bodyPr/>
          <a:lstStyle/>
          <a:p>
            <a:r>
              <a:rPr lang="nb-NO" b="1" dirty="0"/>
              <a:t>Komiteens bekymringer på artikkel 12</a:t>
            </a:r>
          </a:p>
        </p:txBody>
      </p:sp>
      <p:sp>
        <p:nvSpPr>
          <p:cNvPr id="3" name="Plassholder for innhold 2">
            <a:extLst>
              <a:ext uri="{FF2B5EF4-FFF2-40B4-BE49-F238E27FC236}">
                <a16:creationId xmlns:a16="http://schemas.microsoft.com/office/drawing/2014/main" id="{C53D8E84-23FA-4C45-B78B-B6CA1B29AA19}"/>
              </a:ext>
            </a:extLst>
          </p:cNvPr>
          <p:cNvSpPr>
            <a:spLocks noGrp="1"/>
          </p:cNvSpPr>
          <p:nvPr>
            <p:ph idx="1"/>
          </p:nvPr>
        </p:nvSpPr>
        <p:spPr/>
        <p:txBody>
          <a:bodyPr>
            <a:normAutofit fontScale="77500" lnSpcReduction="20000"/>
          </a:bodyPr>
          <a:lstStyle/>
          <a:p>
            <a:r>
              <a:rPr lang="nb-NO" b="1" dirty="0"/>
              <a:t>19. Komiteen er bekymret over at: </a:t>
            </a:r>
          </a:p>
          <a:p>
            <a:r>
              <a:rPr lang="nb-NO" dirty="0"/>
              <a:t>(a) Ordninger der beslutninger blir tatt på vegne av personen, har ennå ikke blitt erstattet av ordninger som støtter den enkeltes vilje. Også personer med psykososiale funksjonsnedsettelser eller psykiske utviklingshemminger må omfattes, </a:t>
            </a:r>
          </a:p>
          <a:p>
            <a:r>
              <a:rPr lang="nb-NO" dirty="0"/>
              <a:t>(b) Fylkesmenn mangler tilstrekkelig kunnskap om menneskerettsmodellen for funksjonsnedsettelse og respekt for den rettslige handleevnen til mennesker med nedsatt funksjonsevne, og foretar ikke systematiske tilsyn av personer som fortsatt er oppnevnt som verger, </a:t>
            </a:r>
          </a:p>
          <a:p>
            <a:r>
              <a:rPr lang="nb-NO" dirty="0"/>
              <a:t>(c) Personer som mottar støtte mangler opplæring som hjelper dem å bestemme når de trenger mindre støtte eller ikke lenger trenger støtte for å utøve sin rettslige handleevne, </a:t>
            </a:r>
          </a:p>
          <a:p>
            <a:r>
              <a:rPr lang="nb-NO" dirty="0"/>
              <a:t>(d) Det er mangel på et effektivt vern for mennesker med nedsatt funksjonsevne som skal utøve sin rettslige handleevne og mangel på kunnskap om omfanget av beslutningsstøtte. </a:t>
            </a:r>
          </a:p>
        </p:txBody>
      </p:sp>
    </p:spTree>
    <p:extLst>
      <p:ext uri="{BB962C8B-B14F-4D97-AF65-F5344CB8AC3E}">
        <p14:creationId xmlns:p14="http://schemas.microsoft.com/office/powerpoint/2010/main" val="117689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143C13-2C4E-4FE0-BBEC-D1B0C89EBF35}"/>
              </a:ext>
            </a:extLst>
          </p:cNvPr>
          <p:cNvSpPr>
            <a:spLocks noGrp="1"/>
          </p:cNvSpPr>
          <p:nvPr>
            <p:ph type="title"/>
          </p:nvPr>
        </p:nvSpPr>
        <p:spPr/>
        <p:txBody>
          <a:bodyPr/>
          <a:lstStyle/>
          <a:p>
            <a:r>
              <a:rPr lang="nb-NO" dirty="0"/>
              <a:t>CRPD - Convention </a:t>
            </a:r>
            <a:r>
              <a:rPr lang="nb-NO" dirty="0" err="1"/>
              <a:t>on</a:t>
            </a:r>
            <a:r>
              <a:rPr lang="nb-NO" dirty="0"/>
              <a:t> </a:t>
            </a:r>
            <a:r>
              <a:rPr lang="nb-NO" dirty="0" err="1"/>
              <a:t>the</a:t>
            </a:r>
            <a:r>
              <a:rPr lang="nb-NO" dirty="0"/>
              <a:t> Rights </a:t>
            </a:r>
            <a:r>
              <a:rPr lang="nb-NO" dirty="0" err="1"/>
              <a:t>of</a:t>
            </a:r>
            <a:r>
              <a:rPr lang="nb-NO" dirty="0"/>
              <a:t> Persons </a:t>
            </a:r>
            <a:r>
              <a:rPr lang="nb-NO" dirty="0" err="1"/>
              <a:t>with</a:t>
            </a:r>
            <a:r>
              <a:rPr lang="nb-NO" dirty="0"/>
              <a:t> </a:t>
            </a:r>
            <a:r>
              <a:rPr lang="nb-NO" dirty="0" err="1"/>
              <a:t>Disabilities</a:t>
            </a:r>
            <a:endParaRPr lang="nb-NO" dirty="0"/>
          </a:p>
        </p:txBody>
      </p:sp>
      <p:sp>
        <p:nvSpPr>
          <p:cNvPr id="3" name="Plassholder for innhold 2">
            <a:extLst>
              <a:ext uri="{FF2B5EF4-FFF2-40B4-BE49-F238E27FC236}">
                <a16:creationId xmlns:a16="http://schemas.microsoft.com/office/drawing/2014/main" id="{61EC362D-EE60-4713-81D1-70516C2F9680}"/>
              </a:ext>
            </a:extLst>
          </p:cNvPr>
          <p:cNvSpPr>
            <a:spLocks noGrp="1"/>
          </p:cNvSpPr>
          <p:nvPr>
            <p:ph idx="1"/>
          </p:nvPr>
        </p:nvSpPr>
        <p:spPr>
          <a:xfrm>
            <a:off x="687198" y="1854529"/>
            <a:ext cx="10515600" cy="4638346"/>
          </a:xfrm>
        </p:spPr>
        <p:txBody>
          <a:bodyPr>
            <a:normAutofit lnSpcReduction="10000"/>
          </a:bodyPr>
          <a:lstStyle/>
          <a:p>
            <a:r>
              <a:rPr lang="nb-NO" dirty="0"/>
              <a:t>I år er det 6 år siden Norge ratifiserte konvensjonen og første gang staten ble hørt i oppfyllelsen av sine forpliktelser i Genève i mars. </a:t>
            </a:r>
          </a:p>
          <a:p>
            <a:r>
              <a:rPr lang="nb-NO" dirty="0"/>
              <a:t>Norge har forpliktet seg til å levere rapporter om situasjonen for  funksjonshemmede til FN-komiteen hvert 4. år</a:t>
            </a:r>
          </a:p>
          <a:p>
            <a:pPr lvl="1"/>
            <a:r>
              <a:rPr lang="nb-NO" dirty="0"/>
              <a:t>NB: CRPD-komiteen har forenklet rapporteringsprosedyre etter første rapportering. Mer om dette senere. </a:t>
            </a:r>
          </a:p>
          <a:p>
            <a:r>
              <a:rPr lang="nb-NO" dirty="0"/>
              <a:t>Sivilt samfunn var til stede i Genève</a:t>
            </a:r>
          </a:p>
          <a:p>
            <a:r>
              <a:rPr lang="nb-NO" dirty="0"/>
              <a:t>125 organisasjoner står bak alternativrapporten </a:t>
            </a:r>
          </a:p>
          <a:p>
            <a:pPr lvl="1"/>
            <a:r>
              <a:rPr lang="nb-NO" dirty="0"/>
              <a:t>Historisk at så mange organisasjoner står sammen om et samlet budskap til FN</a:t>
            </a:r>
          </a:p>
          <a:p>
            <a:pPr lvl="1"/>
            <a:r>
              <a:rPr lang="nb-NO" dirty="0"/>
              <a:t>Samarbeidet synliggjør at det er mange problemstillinger det er bred enighet rundt </a:t>
            </a:r>
          </a:p>
          <a:p>
            <a:pPr lvl="1"/>
            <a:endParaRPr lang="nb-NO" dirty="0"/>
          </a:p>
        </p:txBody>
      </p:sp>
      <p:sp>
        <p:nvSpPr>
          <p:cNvPr id="4" name="Plassholder for dato 3">
            <a:extLst>
              <a:ext uri="{FF2B5EF4-FFF2-40B4-BE49-F238E27FC236}">
                <a16:creationId xmlns:a16="http://schemas.microsoft.com/office/drawing/2014/main" id="{E2424AFB-4C3D-4F96-B9A8-38A37AF3A8A4}"/>
              </a:ext>
            </a:extLst>
          </p:cNvPr>
          <p:cNvSpPr>
            <a:spLocks noGrp="1"/>
          </p:cNvSpPr>
          <p:nvPr>
            <p:ph type="dt" sz="half" idx="10"/>
          </p:nvPr>
        </p:nvSpPr>
        <p:spPr/>
        <p:txBody>
          <a:bodyPr/>
          <a:lstStyle/>
          <a:p>
            <a:fld id="{D6BCC812-2868-4BE0-B1AB-72FDC665FC78}" type="datetime1">
              <a:rPr lang="nb-NO" smtClean="0"/>
              <a:t>15.10.2019</a:t>
            </a:fld>
            <a:endParaRPr lang="nb-NO"/>
          </a:p>
        </p:txBody>
      </p:sp>
      <p:sp>
        <p:nvSpPr>
          <p:cNvPr id="5" name="Plassholder for bunntekst 4">
            <a:extLst>
              <a:ext uri="{FF2B5EF4-FFF2-40B4-BE49-F238E27FC236}">
                <a16:creationId xmlns:a16="http://schemas.microsoft.com/office/drawing/2014/main" id="{77B21A7B-645F-4CCE-8AA9-E87429D9D688}"/>
              </a:ext>
            </a:extLst>
          </p:cNvPr>
          <p:cNvSpPr>
            <a:spLocks noGrp="1"/>
          </p:cNvSpPr>
          <p:nvPr>
            <p:ph type="ftr" sz="quarter" idx="11"/>
          </p:nvPr>
        </p:nvSpPr>
        <p:spPr/>
        <p:txBody>
          <a:bodyPr/>
          <a:lstStyle/>
          <a:p>
            <a:r>
              <a:rPr lang="nb-NO" dirty="0"/>
              <a:t>Funksjonshemmedes fellesorganisasjon</a:t>
            </a:r>
          </a:p>
        </p:txBody>
      </p:sp>
      <p:sp>
        <p:nvSpPr>
          <p:cNvPr id="6" name="Plassholder for lysbildenummer 5">
            <a:extLst>
              <a:ext uri="{FF2B5EF4-FFF2-40B4-BE49-F238E27FC236}">
                <a16:creationId xmlns:a16="http://schemas.microsoft.com/office/drawing/2014/main" id="{FAB91232-B5C6-4B56-91BD-CA258DBA6849}"/>
              </a:ext>
            </a:extLst>
          </p:cNvPr>
          <p:cNvSpPr>
            <a:spLocks noGrp="1"/>
          </p:cNvSpPr>
          <p:nvPr>
            <p:ph type="sldNum" sz="quarter" idx="12"/>
          </p:nvPr>
        </p:nvSpPr>
        <p:spPr/>
        <p:txBody>
          <a:bodyPr/>
          <a:lstStyle/>
          <a:p>
            <a:fld id="{B3A90392-E19D-4FAA-80B1-6599B0AF08F2}" type="slidenum">
              <a:rPr lang="nb-NO" smtClean="0"/>
              <a:t>3</a:t>
            </a:fld>
            <a:endParaRPr lang="nb-NO"/>
          </a:p>
        </p:txBody>
      </p:sp>
    </p:spTree>
    <p:extLst>
      <p:ext uri="{BB962C8B-B14F-4D97-AF65-F5344CB8AC3E}">
        <p14:creationId xmlns:p14="http://schemas.microsoft.com/office/powerpoint/2010/main" val="2215976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07BE8D-F256-4D1B-8147-D15D3E114988}"/>
              </a:ext>
            </a:extLst>
          </p:cNvPr>
          <p:cNvSpPr>
            <a:spLocks noGrp="1"/>
          </p:cNvSpPr>
          <p:nvPr>
            <p:ph type="title"/>
          </p:nvPr>
        </p:nvSpPr>
        <p:spPr/>
        <p:txBody>
          <a:bodyPr/>
          <a:lstStyle/>
          <a:p>
            <a:r>
              <a:rPr lang="nb-NO" b="1" dirty="0"/>
              <a:t>Komiteens anbefalinger på artikkel 12</a:t>
            </a:r>
          </a:p>
        </p:txBody>
      </p:sp>
      <p:sp>
        <p:nvSpPr>
          <p:cNvPr id="3" name="Plassholder for innhold 2">
            <a:extLst>
              <a:ext uri="{FF2B5EF4-FFF2-40B4-BE49-F238E27FC236}">
                <a16:creationId xmlns:a16="http://schemas.microsoft.com/office/drawing/2014/main" id="{0FA50093-9D20-4530-9FEC-C6ACB62BE620}"/>
              </a:ext>
            </a:extLst>
          </p:cNvPr>
          <p:cNvSpPr>
            <a:spLocks noGrp="1"/>
          </p:cNvSpPr>
          <p:nvPr>
            <p:ph idx="1"/>
          </p:nvPr>
        </p:nvSpPr>
        <p:spPr>
          <a:xfrm>
            <a:off x="486561" y="1610686"/>
            <a:ext cx="10867239" cy="4566277"/>
          </a:xfrm>
        </p:spPr>
        <p:txBody>
          <a:bodyPr>
            <a:normAutofit fontScale="62500" lnSpcReduction="20000"/>
          </a:bodyPr>
          <a:lstStyle/>
          <a:p>
            <a:r>
              <a:rPr lang="nb-NO" b="1" dirty="0"/>
              <a:t>Med bakgrunn i komiteens generelle kommentar nr. 1 (2014) om likhet for loven, og gitt at vergemålsloven er under revidering, anbefaler komiteen at konvensjonsparten: </a:t>
            </a:r>
          </a:p>
          <a:p>
            <a:r>
              <a:rPr lang="nb-NO" dirty="0"/>
              <a:t>(a) Vurderer systematiske regelendringer slik at vergemål og alle andre former for beslutningstaking på andres vegne erstattes av ordninger som støtter den enkeltes vilje for alle personer med funksjonsnedsettelser uavhengig av personens behov for støtte, </a:t>
            </a:r>
          </a:p>
          <a:p>
            <a:r>
              <a:rPr lang="nb-NO" dirty="0"/>
              <a:t>(b) </a:t>
            </a:r>
            <a:r>
              <a:rPr lang="nb-NO" b="1" dirty="0"/>
              <a:t>Opphever vergemålsloven</a:t>
            </a:r>
            <a:r>
              <a:rPr lang="nb-NO" dirty="0"/>
              <a:t>, som åpner for fratakelse av rettslig handleevne basert på funksjonsnedsettelse, sikrer at ingen settes under vergemål og styrker/øker opplæringen i å anerkjenne full rettslig handleevne for alle mennesker med nedsatt funksjonsevne, </a:t>
            </a:r>
          </a:p>
          <a:p>
            <a:r>
              <a:rPr lang="nb-NO" dirty="0"/>
              <a:t>(c) Etablerer en rettslig prosedyre med sikte på å gjenopprette full rettslig handleevne for alle mennesker med nedsatt funksjonsevne, og i forbindelse med vedtakelsen av et beslutningsstøtteregime, sikrer respekt for berørte personers selvbestemmelse, vilje og preferanser, </a:t>
            </a:r>
          </a:p>
          <a:p>
            <a:r>
              <a:rPr lang="nb-NO" dirty="0"/>
              <a:t>(d) Skaper et hensiktsmessig og effektivt vern for utøvelse av rettslig handleevne som overvåkes og underlegges tilsyn på fylkesmannsnivå for å sikre respekt for rettighetene, viljen og preferansene til mennesker med nedsatt funksjonsevne og beskytter dem mot utilbørlig påvirkning, </a:t>
            </a:r>
          </a:p>
          <a:p>
            <a:r>
              <a:rPr lang="nb-NO" dirty="0"/>
              <a:t>(e) Gjennomfører kompetansebyggende aktiviteter for offentlige tjenestemenn om retten til likhet for loven for mennesker med nedsatt funksjonsevne og om beslutningsstøtteordninger, og for personer som mottar støtte for å hjelpe dem å bestemme når de behøver mindre støtte eller når de ikke lenger behøver støtte for å utøve sin rettslige handleevne. </a:t>
            </a:r>
          </a:p>
        </p:txBody>
      </p:sp>
    </p:spTree>
    <p:extLst>
      <p:ext uri="{BB962C8B-B14F-4D97-AF65-F5344CB8AC3E}">
        <p14:creationId xmlns:p14="http://schemas.microsoft.com/office/powerpoint/2010/main" val="1841265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F5FF0F3-F535-49DD-B03D-470980408127}"/>
              </a:ext>
            </a:extLst>
          </p:cNvPr>
          <p:cNvSpPr>
            <a:spLocks noGrp="1"/>
          </p:cNvSpPr>
          <p:nvPr>
            <p:ph type="title"/>
          </p:nvPr>
        </p:nvSpPr>
        <p:spPr/>
        <p:txBody>
          <a:bodyPr/>
          <a:lstStyle/>
          <a:p>
            <a:r>
              <a:rPr lang="nb-NO" b="1" dirty="0"/>
              <a:t>Komiteens bekymringer for artikkel 14: frihet og personlig sikkerhet </a:t>
            </a:r>
          </a:p>
        </p:txBody>
      </p:sp>
      <p:sp>
        <p:nvSpPr>
          <p:cNvPr id="3" name="Plassholder for innhold 2">
            <a:extLst>
              <a:ext uri="{FF2B5EF4-FFF2-40B4-BE49-F238E27FC236}">
                <a16:creationId xmlns:a16="http://schemas.microsoft.com/office/drawing/2014/main" id="{97D5FB1D-19E1-4F44-99A0-53A602476AB1}"/>
              </a:ext>
            </a:extLst>
          </p:cNvPr>
          <p:cNvSpPr>
            <a:spLocks noGrp="1"/>
          </p:cNvSpPr>
          <p:nvPr>
            <p:ph idx="1"/>
          </p:nvPr>
        </p:nvSpPr>
        <p:spPr/>
        <p:txBody>
          <a:bodyPr/>
          <a:lstStyle/>
          <a:p>
            <a:r>
              <a:rPr lang="nb-NO" b="1" dirty="0"/>
              <a:t>Komiteen er bekymret over: </a:t>
            </a:r>
          </a:p>
          <a:p>
            <a:r>
              <a:rPr lang="nb-NO" dirty="0"/>
              <a:t>(a) Lovbestemmelser, herunder i psykisk helsevernloven, pasient- og brukerrettighetsloven og helse- og omsorgstjenesteloven, som åpner for at mennesker med psykososiale funksjonsnedsettelser eller psykiske utviklingshemminger kan fratas sin frihet og underlegges behandling uten samtykke og tvangsinnlegges, </a:t>
            </a:r>
          </a:p>
          <a:p>
            <a:r>
              <a:rPr lang="nb-NO" dirty="0"/>
              <a:t>(b) Bruken av tvangsmetoder, blant annet tvangsmidler, isolasjon, skjerming, ufrivillig behandling og andre inngripende metoder ovenfor mennesker med psykososiale funksjonsnedsettelser eller psykiske utviklingshemminger. </a:t>
            </a:r>
          </a:p>
        </p:txBody>
      </p:sp>
    </p:spTree>
    <p:extLst>
      <p:ext uri="{BB962C8B-B14F-4D97-AF65-F5344CB8AC3E}">
        <p14:creationId xmlns:p14="http://schemas.microsoft.com/office/powerpoint/2010/main" val="896630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E3A423-A624-4AD2-8B06-420FEA6DCAE4}"/>
              </a:ext>
            </a:extLst>
          </p:cNvPr>
          <p:cNvSpPr>
            <a:spLocks noGrp="1"/>
          </p:cNvSpPr>
          <p:nvPr>
            <p:ph type="title"/>
          </p:nvPr>
        </p:nvSpPr>
        <p:spPr/>
        <p:txBody>
          <a:bodyPr/>
          <a:lstStyle/>
          <a:p>
            <a:r>
              <a:rPr lang="nb-NO" b="1" dirty="0"/>
              <a:t>Utvalgte anbefalinger fra CRPD-komiteen</a:t>
            </a:r>
          </a:p>
        </p:txBody>
      </p:sp>
      <p:sp>
        <p:nvSpPr>
          <p:cNvPr id="3" name="Plassholder for innhold 2">
            <a:extLst>
              <a:ext uri="{FF2B5EF4-FFF2-40B4-BE49-F238E27FC236}">
                <a16:creationId xmlns:a16="http://schemas.microsoft.com/office/drawing/2014/main" id="{77112097-8EBC-4658-9C67-150251EE8A94}"/>
              </a:ext>
            </a:extLst>
          </p:cNvPr>
          <p:cNvSpPr>
            <a:spLocks noGrp="1"/>
          </p:cNvSpPr>
          <p:nvPr>
            <p:ph idx="1"/>
          </p:nvPr>
        </p:nvSpPr>
        <p:spPr>
          <a:xfrm>
            <a:off x="838200" y="1608463"/>
            <a:ext cx="10619342" cy="4616312"/>
          </a:xfrm>
        </p:spPr>
        <p:txBody>
          <a:bodyPr>
            <a:normAutofit fontScale="92500" lnSpcReduction="20000"/>
          </a:bodyPr>
          <a:lstStyle/>
          <a:p>
            <a:pPr marL="0" lvl="0" indent="0">
              <a:buNone/>
            </a:pPr>
            <a:r>
              <a:rPr lang="nb-NO" b="1" dirty="0"/>
              <a:t>FN anbefaler at den norske regjeringen:</a:t>
            </a:r>
          </a:p>
          <a:p>
            <a:pPr lvl="0"/>
            <a:r>
              <a:rPr lang="nb-NO" dirty="0"/>
              <a:t>reduserer de store kommunale forskjellene i tjenestetilbudet for funksjonshemmede</a:t>
            </a:r>
          </a:p>
          <a:p>
            <a:pPr lvl="0"/>
            <a:r>
              <a:rPr lang="nb-NO" dirty="0"/>
              <a:t>setter konkrete tidsfrister og øremerkede midler til handlingsplan for universell utforming</a:t>
            </a:r>
          </a:p>
          <a:p>
            <a:pPr lvl="0"/>
            <a:r>
              <a:rPr lang="nb-NO" dirty="0"/>
              <a:t>utarbeider en plan for å få ned institusjonaliseringen av funksjonshemmede</a:t>
            </a:r>
          </a:p>
          <a:p>
            <a:pPr lvl="0"/>
            <a:r>
              <a:rPr lang="nb-NO" dirty="0"/>
              <a:t>vurdere å utvide målet om at fem prosent av nyansatte i offentlig sektor skal være funksjonshemmede til også å gjelde for privat sektor</a:t>
            </a:r>
          </a:p>
          <a:p>
            <a:pPr lvl="0"/>
            <a:r>
              <a:rPr lang="nb-NO" dirty="0"/>
              <a:t>styrker støttetiltak for at funksjonshemmede kan delta i ordinær undervisning og styrker støttetiltak for at funksjonshemmede kan delta i ordinær undervisning</a:t>
            </a:r>
          </a:p>
          <a:p>
            <a:pPr lvl="0"/>
            <a:r>
              <a:rPr lang="nb-NO" dirty="0"/>
              <a:t>reviderer den nåværende rettshjelpsordningen, og sikrer fri rettshjelp for funksjonshemmede, herunder for dem som bor i institusjoner. </a:t>
            </a:r>
          </a:p>
          <a:p>
            <a:endParaRPr lang="nb-NO" dirty="0"/>
          </a:p>
        </p:txBody>
      </p:sp>
      <p:sp>
        <p:nvSpPr>
          <p:cNvPr id="4" name="Plassholder for dato 3">
            <a:extLst>
              <a:ext uri="{FF2B5EF4-FFF2-40B4-BE49-F238E27FC236}">
                <a16:creationId xmlns:a16="http://schemas.microsoft.com/office/drawing/2014/main" id="{1120CB6C-5137-443C-BB75-A336AB84B427}"/>
              </a:ext>
            </a:extLst>
          </p:cNvPr>
          <p:cNvSpPr>
            <a:spLocks noGrp="1"/>
          </p:cNvSpPr>
          <p:nvPr>
            <p:ph type="dt" sz="half" idx="10"/>
          </p:nvPr>
        </p:nvSpPr>
        <p:spPr/>
        <p:txBody>
          <a:bodyPr/>
          <a:lstStyle/>
          <a:p>
            <a:fld id="{D6BCC812-2868-4BE0-B1AB-72FDC665FC78}" type="datetime1">
              <a:rPr lang="nb-NO" smtClean="0"/>
              <a:t>11.10.2019</a:t>
            </a:fld>
            <a:endParaRPr lang="nb-NO"/>
          </a:p>
        </p:txBody>
      </p:sp>
      <p:sp>
        <p:nvSpPr>
          <p:cNvPr id="5" name="Plassholder for bunntekst 4">
            <a:extLst>
              <a:ext uri="{FF2B5EF4-FFF2-40B4-BE49-F238E27FC236}">
                <a16:creationId xmlns:a16="http://schemas.microsoft.com/office/drawing/2014/main" id="{291C5F03-FE17-41EC-9F45-FEBE6A8BDCAC}"/>
              </a:ext>
            </a:extLst>
          </p:cNvPr>
          <p:cNvSpPr>
            <a:spLocks noGrp="1"/>
          </p:cNvSpPr>
          <p:nvPr>
            <p:ph type="ftr" sz="quarter" idx="11"/>
          </p:nvPr>
        </p:nvSpPr>
        <p:spPr/>
        <p:txBody>
          <a:bodyPr/>
          <a:lstStyle/>
          <a:p>
            <a:r>
              <a:rPr lang="nb-NO"/>
              <a:t>Funksjonshemmedes fellesorganisasjon</a:t>
            </a:r>
          </a:p>
        </p:txBody>
      </p:sp>
      <p:sp>
        <p:nvSpPr>
          <p:cNvPr id="6" name="Plassholder for lysbildenummer 5">
            <a:extLst>
              <a:ext uri="{FF2B5EF4-FFF2-40B4-BE49-F238E27FC236}">
                <a16:creationId xmlns:a16="http://schemas.microsoft.com/office/drawing/2014/main" id="{14B54862-FD48-48B8-8EA4-254A60B95583}"/>
              </a:ext>
            </a:extLst>
          </p:cNvPr>
          <p:cNvSpPr>
            <a:spLocks noGrp="1"/>
          </p:cNvSpPr>
          <p:nvPr>
            <p:ph type="sldNum" sz="quarter" idx="12"/>
          </p:nvPr>
        </p:nvSpPr>
        <p:spPr/>
        <p:txBody>
          <a:bodyPr/>
          <a:lstStyle/>
          <a:p>
            <a:fld id="{B3A90392-E19D-4FAA-80B1-6599B0AF08F2}" type="slidenum">
              <a:rPr lang="nb-NO" smtClean="0"/>
              <a:t>32</a:t>
            </a:fld>
            <a:endParaRPr lang="nb-NO"/>
          </a:p>
        </p:txBody>
      </p:sp>
    </p:spTree>
    <p:extLst>
      <p:ext uri="{BB962C8B-B14F-4D97-AF65-F5344CB8AC3E}">
        <p14:creationId xmlns:p14="http://schemas.microsoft.com/office/powerpoint/2010/main" val="2016720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8A51D9-7806-4470-9266-E24FE474F86B}"/>
              </a:ext>
            </a:extLst>
          </p:cNvPr>
          <p:cNvSpPr>
            <a:spLocks noGrp="1"/>
          </p:cNvSpPr>
          <p:nvPr>
            <p:ph type="title"/>
          </p:nvPr>
        </p:nvSpPr>
        <p:spPr/>
        <p:txBody>
          <a:bodyPr/>
          <a:lstStyle/>
          <a:p>
            <a:r>
              <a:rPr lang="nb-NO" b="1" dirty="0"/>
              <a:t>Artikkel 19: Retten til et selvstendig liv og til å være en del av samfunnet</a:t>
            </a:r>
          </a:p>
        </p:txBody>
      </p:sp>
      <p:sp>
        <p:nvSpPr>
          <p:cNvPr id="3" name="Plassholder for innhold 2">
            <a:extLst>
              <a:ext uri="{FF2B5EF4-FFF2-40B4-BE49-F238E27FC236}">
                <a16:creationId xmlns:a16="http://schemas.microsoft.com/office/drawing/2014/main" id="{EF895CB2-A5F8-45AA-9E48-A749638C8F73}"/>
              </a:ext>
            </a:extLst>
          </p:cNvPr>
          <p:cNvSpPr>
            <a:spLocks noGrp="1"/>
          </p:cNvSpPr>
          <p:nvPr>
            <p:ph idx="1"/>
          </p:nvPr>
        </p:nvSpPr>
        <p:spPr/>
        <p:txBody>
          <a:bodyPr>
            <a:normAutofit fontScale="85000" lnSpcReduction="20000"/>
          </a:bodyPr>
          <a:lstStyle/>
          <a:p>
            <a:r>
              <a:rPr lang="nb-NO" dirty="0"/>
              <a:t>Konvensjonspartene erkjenner at alle mennesker med nedsatt funksjonsevne har samme rett som andre til å leve i samfunnet, med de samme valgmuligheter, og skal treffe effektive og hensiktsmessige tiltak for å legge til rette for at mennesker med nedsatt funksjonsevne skal kunne gjøre full bruk av denne rettighet, og bli fullt inkludert og delta i samfunnet, blant annet ved å sikre:</a:t>
            </a:r>
          </a:p>
          <a:p>
            <a:r>
              <a:rPr lang="nb-NO" dirty="0"/>
              <a:t>a. at mennesker med nedsatt funksjonsevne har </a:t>
            </a:r>
            <a:r>
              <a:rPr lang="nb-NO" b="1" dirty="0">
                <a:solidFill>
                  <a:srgbClr val="FF0000"/>
                </a:solidFill>
              </a:rPr>
              <a:t>anledning til å velge bosted, og hvor og med hvem de skal bo, på lik linje med andre, og ikke må bo i en bestemt boform,</a:t>
            </a:r>
          </a:p>
          <a:p>
            <a:r>
              <a:rPr lang="nb-NO" dirty="0"/>
              <a:t>b. at mennesker med nedsatt funksjonsevne har </a:t>
            </a:r>
            <a:r>
              <a:rPr lang="nb-NO" b="1" dirty="0"/>
              <a:t>tilgang til ulike støttetjenester </a:t>
            </a:r>
            <a:r>
              <a:rPr lang="nb-NO" dirty="0"/>
              <a:t>i eget hjem og i særskilte boformer, samt annen samfunnsservice, herunder den </a:t>
            </a:r>
            <a:r>
              <a:rPr lang="nb-NO" b="1" dirty="0">
                <a:solidFill>
                  <a:srgbClr val="FF0000"/>
                </a:solidFill>
              </a:rPr>
              <a:t>personlige bistand som er nødvendig for å kunne bo og være inkludert i samfunnet og for å hindre isolasjon eller segregering</a:t>
            </a:r>
            <a:r>
              <a:rPr lang="nb-NO" dirty="0"/>
              <a:t>,</a:t>
            </a:r>
          </a:p>
          <a:p>
            <a:r>
              <a:rPr lang="nb-NO" dirty="0"/>
              <a:t>c. at samfunnets tjenester og tilbud for befolkningen generelt er tilgjengelig på lik linje for mennesker med nedsatt funksjonsevne, og tar hensyn til deres behov</a:t>
            </a:r>
          </a:p>
        </p:txBody>
      </p:sp>
    </p:spTree>
    <p:extLst>
      <p:ext uri="{BB962C8B-B14F-4D97-AF65-F5344CB8AC3E}">
        <p14:creationId xmlns:p14="http://schemas.microsoft.com/office/powerpoint/2010/main" val="3483241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01A978-A916-4452-AA28-FEB06AB4CEDE}"/>
              </a:ext>
            </a:extLst>
          </p:cNvPr>
          <p:cNvSpPr>
            <a:spLocks noGrp="1"/>
          </p:cNvSpPr>
          <p:nvPr>
            <p:ph type="title"/>
          </p:nvPr>
        </p:nvSpPr>
        <p:spPr>
          <a:xfrm>
            <a:off x="838200" y="365125"/>
            <a:ext cx="10713440" cy="1279117"/>
          </a:xfrm>
        </p:spPr>
        <p:txBody>
          <a:bodyPr>
            <a:normAutofit/>
          </a:bodyPr>
          <a:lstStyle/>
          <a:p>
            <a:r>
              <a:rPr lang="nb-NO" sz="3500" b="1" dirty="0"/>
              <a:t>Noen av CRPD-koalisjonens anbefalinger til artikkel 19</a:t>
            </a:r>
          </a:p>
        </p:txBody>
      </p:sp>
      <p:sp>
        <p:nvSpPr>
          <p:cNvPr id="3" name="Plassholder for innhold 2">
            <a:extLst>
              <a:ext uri="{FF2B5EF4-FFF2-40B4-BE49-F238E27FC236}">
                <a16:creationId xmlns:a16="http://schemas.microsoft.com/office/drawing/2014/main" id="{56103566-7BAB-4434-BB19-6DCEC52A0646}"/>
              </a:ext>
            </a:extLst>
          </p:cNvPr>
          <p:cNvSpPr>
            <a:spLocks noGrp="1"/>
          </p:cNvSpPr>
          <p:nvPr>
            <p:ph idx="1"/>
          </p:nvPr>
        </p:nvSpPr>
        <p:spPr>
          <a:xfrm>
            <a:off x="838200" y="1644242"/>
            <a:ext cx="10515600" cy="4351338"/>
          </a:xfrm>
        </p:spPr>
        <p:txBody>
          <a:bodyPr/>
          <a:lstStyle/>
          <a:p>
            <a:pPr lvl="0"/>
            <a:r>
              <a:rPr lang="nb-NO" dirty="0"/>
              <a:t>Sikre funksjonshemmede en reell mulighet til å velge bosted og boform</a:t>
            </a:r>
          </a:p>
          <a:p>
            <a:pPr lvl="0"/>
            <a:r>
              <a:rPr lang="nb-NO" dirty="0"/>
              <a:t>Sikre tilgangen til personlig tilpassede tjenester, uavhengig av bosted og boform</a:t>
            </a:r>
          </a:p>
          <a:p>
            <a:pPr lvl="0"/>
            <a:r>
              <a:rPr lang="nb-NO" dirty="0"/>
              <a:t>Tilby BPA-ordninger med god brukermedvirkning som bidrar til likeverd, selvbestemmelse og samfunnsdeltagelse </a:t>
            </a:r>
          </a:p>
          <a:p>
            <a:endParaRPr lang="nb-NO" dirty="0"/>
          </a:p>
        </p:txBody>
      </p:sp>
    </p:spTree>
    <p:extLst>
      <p:ext uri="{BB962C8B-B14F-4D97-AF65-F5344CB8AC3E}">
        <p14:creationId xmlns:p14="http://schemas.microsoft.com/office/powerpoint/2010/main" val="959404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6CEE0F-570D-4A69-BB77-5E954F33EE78}"/>
              </a:ext>
            </a:extLst>
          </p:cNvPr>
          <p:cNvSpPr>
            <a:spLocks noGrp="1"/>
          </p:cNvSpPr>
          <p:nvPr>
            <p:ph type="title"/>
          </p:nvPr>
        </p:nvSpPr>
        <p:spPr/>
        <p:txBody>
          <a:bodyPr/>
          <a:lstStyle/>
          <a:p>
            <a:r>
              <a:rPr lang="nb-NO" b="1" dirty="0"/>
              <a:t>Anbefalingene har bakgrunn i bl.a.:</a:t>
            </a:r>
          </a:p>
        </p:txBody>
      </p:sp>
      <p:sp>
        <p:nvSpPr>
          <p:cNvPr id="3" name="Plassholder for innhold 2">
            <a:extLst>
              <a:ext uri="{FF2B5EF4-FFF2-40B4-BE49-F238E27FC236}">
                <a16:creationId xmlns:a16="http://schemas.microsoft.com/office/drawing/2014/main" id="{A53B5F11-8251-4ED0-81CE-5EC6AA80F131}"/>
              </a:ext>
            </a:extLst>
          </p:cNvPr>
          <p:cNvSpPr>
            <a:spLocks noGrp="1"/>
          </p:cNvSpPr>
          <p:nvPr>
            <p:ph idx="1"/>
          </p:nvPr>
        </p:nvSpPr>
        <p:spPr/>
        <p:txBody>
          <a:bodyPr>
            <a:normAutofit fontScale="85000" lnSpcReduction="20000"/>
          </a:bodyPr>
          <a:lstStyle/>
          <a:p>
            <a:r>
              <a:rPr lang="nb-NO" dirty="0"/>
              <a:t>Kommunens plikt til å bistå funksjonshemmede med å skaffe egnet bolig er for svak. </a:t>
            </a:r>
          </a:p>
          <a:p>
            <a:pPr lvl="1"/>
            <a:r>
              <a:rPr lang="nb-NO" dirty="0"/>
              <a:t>Praktiseringen av Husbankens støtteordninger for å kunne kjøpe og tilrettelegge egen bolig er skjønnsmessig </a:t>
            </a:r>
          </a:p>
          <a:p>
            <a:r>
              <a:rPr lang="nb-NO" dirty="0"/>
              <a:t>Forvaltningen av og tildelingen av kommunens tjenester som skal sikre et selvstendig liv varierer i stor grad på grunn av det kommunale selvstyret </a:t>
            </a:r>
          </a:p>
          <a:p>
            <a:r>
              <a:rPr lang="nb-NO" dirty="0"/>
              <a:t>Undersøkelser viser at kommunene ser på BPA som en forlengelse av hjemmetjenesten i stedet for å praktisere BPA som det frigjøringsverktøyet det er </a:t>
            </a:r>
          </a:p>
          <a:p>
            <a:pPr lvl="1"/>
            <a:r>
              <a:rPr lang="nb-NO" dirty="0"/>
              <a:t>Kommunene legger føringer for når, hvor og hvordan assistansen skal skje samt hvem som kan gi assistanse </a:t>
            </a:r>
          </a:p>
          <a:p>
            <a:pPr lvl="1"/>
            <a:r>
              <a:rPr lang="nb-NO" dirty="0"/>
              <a:t>Selvbestemmelsen er derfor ofte fraværende </a:t>
            </a:r>
          </a:p>
          <a:p>
            <a:pPr lvl="1"/>
            <a:r>
              <a:rPr lang="nb-NO" dirty="0"/>
              <a:t>Ulikheter mellom kommuner når det gjelder praktiseringen av ordningen </a:t>
            </a:r>
          </a:p>
          <a:p>
            <a:pPr lvl="1"/>
            <a:r>
              <a:rPr lang="nb-NO" dirty="0"/>
              <a:t>Flere kvier seg for å klage av frukt for å motta en enda dårligere tjeneste </a:t>
            </a:r>
          </a:p>
          <a:p>
            <a:pPr lvl="1"/>
            <a:r>
              <a:rPr lang="nb-NO" dirty="0"/>
              <a:t>Mange som klager får medhold av klageinstansen</a:t>
            </a:r>
          </a:p>
        </p:txBody>
      </p:sp>
    </p:spTree>
    <p:extLst>
      <p:ext uri="{BB962C8B-B14F-4D97-AF65-F5344CB8AC3E}">
        <p14:creationId xmlns:p14="http://schemas.microsoft.com/office/powerpoint/2010/main" val="524268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B152E1-5441-4028-AE12-909B714C3C9A}"/>
              </a:ext>
            </a:extLst>
          </p:cNvPr>
          <p:cNvSpPr>
            <a:spLocks noGrp="1"/>
          </p:cNvSpPr>
          <p:nvPr>
            <p:ph type="title"/>
          </p:nvPr>
        </p:nvSpPr>
        <p:spPr/>
        <p:txBody>
          <a:bodyPr/>
          <a:lstStyle/>
          <a:p>
            <a:r>
              <a:rPr lang="nb-NO" b="1" dirty="0"/>
              <a:t>Komiteens bekymringer til artikkel 19</a:t>
            </a:r>
          </a:p>
        </p:txBody>
      </p:sp>
      <p:sp>
        <p:nvSpPr>
          <p:cNvPr id="3" name="Plassholder for innhold 2">
            <a:extLst>
              <a:ext uri="{FF2B5EF4-FFF2-40B4-BE49-F238E27FC236}">
                <a16:creationId xmlns:a16="http://schemas.microsoft.com/office/drawing/2014/main" id="{2BD07D36-C115-4FE6-A24E-035859EC4FA5}"/>
              </a:ext>
            </a:extLst>
          </p:cNvPr>
          <p:cNvSpPr>
            <a:spLocks noGrp="1"/>
          </p:cNvSpPr>
          <p:nvPr>
            <p:ph idx="1"/>
          </p:nvPr>
        </p:nvSpPr>
        <p:spPr/>
        <p:txBody>
          <a:bodyPr>
            <a:normAutofit/>
          </a:bodyPr>
          <a:lstStyle/>
          <a:p>
            <a:r>
              <a:rPr lang="nb-NO" b="1" dirty="0"/>
              <a:t>Komiteen er bekymret over: </a:t>
            </a:r>
          </a:p>
          <a:p>
            <a:r>
              <a:rPr lang="nb-NO" dirty="0"/>
              <a:t>(a) </a:t>
            </a:r>
            <a:r>
              <a:rPr lang="nb-NO" dirty="0">
                <a:solidFill>
                  <a:srgbClr val="FF0000"/>
                </a:solidFill>
              </a:rPr>
              <a:t>Manglende handlingsplan </a:t>
            </a:r>
            <a:r>
              <a:rPr lang="nb-NO" dirty="0"/>
              <a:t>for nedbygging av institusjoner for mennesker med nedsatt funksjonsevne med klare tidsfrister og budsjett, og </a:t>
            </a:r>
            <a:r>
              <a:rPr lang="nb-NO" dirty="0">
                <a:solidFill>
                  <a:srgbClr val="FF0000"/>
                </a:solidFill>
              </a:rPr>
              <a:t>fokuset på at mennesker med nedsatt funksjonsevne skal flyttes til bofellesskap fremfor til selvstendige boenheter</a:t>
            </a:r>
            <a:r>
              <a:rPr lang="nb-NO" dirty="0"/>
              <a:t>, </a:t>
            </a:r>
          </a:p>
          <a:p>
            <a:r>
              <a:rPr lang="nb-NO" dirty="0"/>
              <a:t>(b) Den </a:t>
            </a:r>
            <a:r>
              <a:rPr lang="nb-NO" dirty="0">
                <a:solidFill>
                  <a:srgbClr val="FF0000"/>
                </a:solidFill>
              </a:rPr>
              <a:t>utilstrekkelige innsatsen for å bevilge ressurser til utvikling av støttetjenester</a:t>
            </a:r>
            <a:r>
              <a:rPr lang="nb-NO" dirty="0"/>
              <a:t>, spesielt brukerstyrt personlig assistanse i kommunene, </a:t>
            </a:r>
          </a:p>
        </p:txBody>
      </p:sp>
    </p:spTree>
    <p:extLst>
      <p:ext uri="{BB962C8B-B14F-4D97-AF65-F5344CB8AC3E}">
        <p14:creationId xmlns:p14="http://schemas.microsoft.com/office/powerpoint/2010/main" val="2693237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BE1F20-C175-4841-9BBC-580667370956}"/>
              </a:ext>
            </a:extLst>
          </p:cNvPr>
          <p:cNvSpPr>
            <a:spLocks noGrp="1"/>
          </p:cNvSpPr>
          <p:nvPr>
            <p:ph type="title"/>
          </p:nvPr>
        </p:nvSpPr>
        <p:spPr/>
        <p:txBody>
          <a:bodyPr/>
          <a:lstStyle/>
          <a:p>
            <a:r>
              <a:rPr lang="nb-NO" b="1" dirty="0"/>
              <a:t>Komiteens anbefalinger til artikkel 19</a:t>
            </a:r>
          </a:p>
        </p:txBody>
      </p:sp>
      <p:sp>
        <p:nvSpPr>
          <p:cNvPr id="3" name="Plassholder for innhold 2">
            <a:extLst>
              <a:ext uri="{FF2B5EF4-FFF2-40B4-BE49-F238E27FC236}">
                <a16:creationId xmlns:a16="http://schemas.microsoft.com/office/drawing/2014/main" id="{4CCE9201-05C9-4F70-84D2-79BFC935D553}"/>
              </a:ext>
            </a:extLst>
          </p:cNvPr>
          <p:cNvSpPr>
            <a:spLocks noGrp="1"/>
          </p:cNvSpPr>
          <p:nvPr>
            <p:ph idx="1"/>
          </p:nvPr>
        </p:nvSpPr>
        <p:spPr>
          <a:xfrm>
            <a:off x="772836" y="1582344"/>
            <a:ext cx="10646328" cy="4667250"/>
          </a:xfrm>
        </p:spPr>
        <p:txBody>
          <a:bodyPr>
            <a:normAutofit fontScale="92500" lnSpcReduction="20000"/>
          </a:bodyPr>
          <a:lstStyle/>
          <a:p>
            <a:r>
              <a:rPr lang="nb-NO" b="1" dirty="0"/>
              <a:t>Med henvisning til komiteens generelle kommentar nr. 5 (2017) om retten til et selvstendig liv og det å være en del av samfunnet, anbefaler komiteen konvensjonsparten å: </a:t>
            </a:r>
          </a:p>
          <a:p>
            <a:r>
              <a:rPr lang="nb-NO" dirty="0"/>
              <a:t>(a) Utvikle, gjennomføre og sørge for tilstrekkelige menneskelige, økonomiske og tekniske ressurser til en </a:t>
            </a:r>
            <a:r>
              <a:rPr lang="nb-NO" dirty="0">
                <a:solidFill>
                  <a:srgbClr val="FF0000"/>
                </a:solidFill>
              </a:rPr>
              <a:t>effektiv plan som muliggjør et liv utenfor institusjoner</a:t>
            </a:r>
            <a:r>
              <a:rPr lang="nb-NO" dirty="0"/>
              <a:t>, med en klar tidsramme og referansemål, som i alle faser involverer mennesker med nedsatt funksjonsevne, gjennom funksjonshemmedes organisasjoner, </a:t>
            </a:r>
          </a:p>
          <a:p>
            <a:r>
              <a:rPr lang="nb-NO" dirty="0"/>
              <a:t>(b) Vedta nødvendige tiltak for å sikre at mennesker med nedsatt funksjonsevne har en </a:t>
            </a:r>
            <a:r>
              <a:rPr lang="nb-NO" dirty="0">
                <a:solidFill>
                  <a:srgbClr val="FF0000"/>
                </a:solidFill>
              </a:rPr>
              <a:t>juridisk rett til et tilstrekkelig personlig budsjett for et selvstendig liv, som tar hensyn til tilleggskostnadene forbundet med funksjonsnedsettelsen</a:t>
            </a:r>
            <a:r>
              <a:rPr lang="nb-NO" dirty="0"/>
              <a:t>, og også flytte ressurser fra institusjoner til samfunnsbaserte tjenester, </a:t>
            </a:r>
            <a:r>
              <a:rPr lang="nb-NO" b="1" dirty="0">
                <a:solidFill>
                  <a:srgbClr val="FF0000"/>
                </a:solidFill>
              </a:rPr>
              <a:t>samtidig som tilgjengeligheten til personlig assistanse økes, </a:t>
            </a:r>
          </a:p>
        </p:txBody>
      </p:sp>
    </p:spTree>
    <p:extLst>
      <p:ext uri="{BB962C8B-B14F-4D97-AF65-F5344CB8AC3E}">
        <p14:creationId xmlns:p14="http://schemas.microsoft.com/office/powerpoint/2010/main" val="3991523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4BB085-7573-4BF8-9822-56B5CD4A7297}"/>
              </a:ext>
            </a:extLst>
          </p:cNvPr>
          <p:cNvSpPr>
            <a:spLocks noGrp="1"/>
          </p:cNvSpPr>
          <p:nvPr>
            <p:ph type="title"/>
          </p:nvPr>
        </p:nvSpPr>
        <p:spPr>
          <a:xfrm>
            <a:off x="838200" y="62917"/>
            <a:ext cx="10515600" cy="1325563"/>
          </a:xfrm>
        </p:spPr>
        <p:txBody>
          <a:bodyPr/>
          <a:lstStyle/>
          <a:p>
            <a:r>
              <a:rPr lang="nb-NO" b="1" dirty="0"/>
              <a:t>Artikkel 27: Arbeid og sysselsetting</a:t>
            </a:r>
          </a:p>
        </p:txBody>
      </p:sp>
      <p:sp>
        <p:nvSpPr>
          <p:cNvPr id="3" name="Plassholder for innhold 2">
            <a:extLst>
              <a:ext uri="{FF2B5EF4-FFF2-40B4-BE49-F238E27FC236}">
                <a16:creationId xmlns:a16="http://schemas.microsoft.com/office/drawing/2014/main" id="{3BF0C21F-E0A1-4AF0-8DF3-E69390DF264E}"/>
              </a:ext>
            </a:extLst>
          </p:cNvPr>
          <p:cNvSpPr>
            <a:spLocks noGrp="1"/>
          </p:cNvSpPr>
          <p:nvPr>
            <p:ph idx="1"/>
          </p:nvPr>
        </p:nvSpPr>
        <p:spPr>
          <a:xfrm>
            <a:off x="293241" y="1124624"/>
            <a:ext cx="11605518" cy="5418790"/>
          </a:xfrm>
        </p:spPr>
        <p:txBody>
          <a:bodyPr>
            <a:noAutofit/>
          </a:bodyPr>
          <a:lstStyle/>
          <a:p>
            <a:r>
              <a:rPr lang="nb-NO" sz="1300" dirty="0"/>
              <a:t>1. Partene erkjenner at mennesker med nedsatt funksjonsevne har rett til arbeid på lik linje med andre; dette omfatter muligheten til å tjene til livets opphold ved et arbeid som man selv fritt velger eller påtar seg i et arbeidsmarked og arbeidsmiljø som er åpent, inkluderende og tilgjengelig for mennesker med nedsatt funksjonsevne. Partene skal trygge og fremme virkeliggjøringen av retten til arbeid, også for dem som får nedsatt funksjonsevne mens de er i arbeid, ved å treffe hensiktsmessige tiltak, også i lovs form, blant annet for</a:t>
            </a:r>
          </a:p>
          <a:p>
            <a:r>
              <a:rPr lang="nb-NO" sz="1300" dirty="0"/>
              <a:t>a. å forby diskriminering på grunn av nedsatt funksjonsevne i alle spørsmål som angår enhver type arbeidsforhold, herunder rekrutteringsvilkår, ansettelsesvilkår, arbeidsvilkår, opprettholdelse av arbeidsforhold, karriereutvikling og trygge og sunne arbeidsforhold,</a:t>
            </a:r>
          </a:p>
          <a:p>
            <a:r>
              <a:rPr lang="nb-NO" sz="1300" dirty="0"/>
              <a:t>b. å verne om den rett som mennesker med nedsatt funksjonsevne har, på lik linje med andre, til rettferdige og gode arbeidsforhold, herunder like muligheter og lik lønn for arbeid av lik verdi, og trygge og sunne arbeidsforhold, herunder vern mot trakassering og oppreisning for urett,</a:t>
            </a:r>
          </a:p>
          <a:p>
            <a:r>
              <a:rPr lang="nb-NO" sz="1300" dirty="0"/>
              <a:t>c. å sikre at mennesker med nedsatt funksjonsevne kan utøve sine arbeidstaker- og fagforeningsrettigheter på lik linje med andre,</a:t>
            </a:r>
          </a:p>
          <a:p>
            <a:r>
              <a:rPr lang="nb-NO" sz="1300" dirty="0"/>
              <a:t>d. å gi mennesker med nedsatt funksjonsevne mulighet til effektiv tilgang til arbeidsrettede veiledningsordninger, arbeidsformidling, yrkesopplæring og etter- og videreutdanning,</a:t>
            </a:r>
          </a:p>
          <a:p>
            <a:r>
              <a:rPr lang="nb-NO" sz="1300" dirty="0"/>
              <a:t>e. å fremme mulighetene for sysselsetting og karriereutvikling for mennesker med nedsatt funksjonsevne i arbeidsmarkedet, så vel som hjelp til å finne, skaffe seg, holde på og komme tilbake til et arbeid,</a:t>
            </a:r>
          </a:p>
          <a:p>
            <a:r>
              <a:rPr lang="nb-NO" sz="1300" dirty="0"/>
              <a:t>f. å fremme mulighetene for å drive egen næring, være entreprenør, danne kooperativer og starte egen virksomhet,</a:t>
            </a:r>
          </a:p>
          <a:p>
            <a:r>
              <a:rPr lang="nb-NO" sz="1300" dirty="0"/>
              <a:t>g. å ansette mennesker med nedsatt funksjonsevne i offentlig sektor,</a:t>
            </a:r>
          </a:p>
          <a:p>
            <a:r>
              <a:rPr lang="nb-NO" sz="1300" dirty="0"/>
              <a:t>h. å fremme ansettelse av mennesker med nedsatt funksjonsevne i privat sektor gjennom hensiktsmessige strategier og tiltak, som kan omfatte positiv særbehandling, stimuleringstiltak og andre tiltak,</a:t>
            </a:r>
          </a:p>
          <a:p>
            <a:r>
              <a:rPr lang="nb-NO" sz="1300" dirty="0"/>
              <a:t>i. å sikre at mennesker med nedsatt funksjonsevne får rimelig tilrettelegging på arbeidsplassen,</a:t>
            </a:r>
          </a:p>
          <a:p>
            <a:r>
              <a:rPr lang="nb-NO" sz="1300" dirty="0"/>
              <a:t>j. å arbeide for at mennesker med nedsatt funksjonsevne skal få arbeidserfaring på det åpne arbeidsmarkedet,</a:t>
            </a:r>
          </a:p>
          <a:p>
            <a:r>
              <a:rPr lang="nb-NO" sz="1300" dirty="0"/>
              <a:t>k. å fremme yrkesrettet og faglig rehabilitering, bevaring av arbeidsforhold og reintegrering i arbeidslivet for mennesker med nedsatt funksjonsevne.</a:t>
            </a:r>
          </a:p>
          <a:p>
            <a:r>
              <a:rPr lang="nb-NO" sz="1300" dirty="0"/>
              <a:t>2. Partene skal sikre at mennesker med nedsatt funksjonsevne ikke holdes i slaveri eller trelldom, og vernes mot tvangsarbeid eller annet påtvunget arbeid, på lik linje med andre</a:t>
            </a:r>
          </a:p>
        </p:txBody>
      </p:sp>
    </p:spTree>
    <p:extLst>
      <p:ext uri="{BB962C8B-B14F-4D97-AF65-F5344CB8AC3E}">
        <p14:creationId xmlns:p14="http://schemas.microsoft.com/office/powerpoint/2010/main" val="1806319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DEA6D5-0C5B-4BF5-96D8-7185E57EBC70}"/>
              </a:ext>
            </a:extLst>
          </p:cNvPr>
          <p:cNvSpPr>
            <a:spLocks noGrp="1"/>
          </p:cNvSpPr>
          <p:nvPr>
            <p:ph type="title"/>
          </p:nvPr>
        </p:nvSpPr>
        <p:spPr/>
        <p:txBody>
          <a:bodyPr/>
          <a:lstStyle/>
          <a:p>
            <a:r>
              <a:rPr lang="nb-NO" b="1" dirty="0"/>
              <a:t>CRPD-koalisjonens anbefalinger</a:t>
            </a:r>
          </a:p>
        </p:txBody>
      </p:sp>
      <p:sp>
        <p:nvSpPr>
          <p:cNvPr id="3" name="Plassholder for innhold 2">
            <a:extLst>
              <a:ext uri="{FF2B5EF4-FFF2-40B4-BE49-F238E27FC236}">
                <a16:creationId xmlns:a16="http://schemas.microsoft.com/office/drawing/2014/main" id="{215C58E4-1B0B-47CB-8322-A21822B5DC93}"/>
              </a:ext>
            </a:extLst>
          </p:cNvPr>
          <p:cNvSpPr>
            <a:spLocks noGrp="1"/>
          </p:cNvSpPr>
          <p:nvPr>
            <p:ph idx="1"/>
          </p:nvPr>
        </p:nvSpPr>
        <p:spPr>
          <a:xfrm>
            <a:off x="695587" y="1690688"/>
            <a:ext cx="10515600" cy="4351338"/>
          </a:xfrm>
        </p:spPr>
        <p:txBody>
          <a:bodyPr>
            <a:normAutofit fontScale="92500"/>
          </a:bodyPr>
          <a:lstStyle/>
          <a:p>
            <a:pPr marL="514350" indent="-514350">
              <a:buAutoNum type="alphaUcParenR"/>
            </a:pPr>
            <a:r>
              <a:rPr lang="nb-NO" dirty="0"/>
              <a:t>Gjennomføre forskning på diskriminerende barrierer i arbeidsmarkedet </a:t>
            </a:r>
          </a:p>
          <a:p>
            <a:pPr marL="514350" indent="-514350">
              <a:buAutoNum type="alphaUcParenR"/>
            </a:pPr>
            <a:r>
              <a:rPr lang="nb-NO" dirty="0"/>
              <a:t>Sikre en økning i ansettelsene av funksjonshemmede i det åpne og tilrettelagte arbeidsmarkedet, blant annet ved å søke bruken av tiltak som gir funksjonshemmede nødvendig kvalifisering og kompetanse</a:t>
            </a:r>
          </a:p>
          <a:p>
            <a:pPr marL="514350" indent="-514350">
              <a:buAutoNum type="alphaUcParenR"/>
            </a:pPr>
            <a:r>
              <a:rPr lang="nb-NO" dirty="0"/>
              <a:t>Få på plass et krav om universell utforming av arbeidsplasser i likestillings- og diskrimineringsloven </a:t>
            </a:r>
          </a:p>
          <a:p>
            <a:pPr marL="514350" indent="-514350">
              <a:buAutoNum type="alphaUcParenR"/>
            </a:pPr>
            <a:r>
              <a:rPr lang="nb-NO" dirty="0"/>
              <a:t>Gi NAV et tydelig mandat og tilstrekkelig med ressurser til å følge opp personer på uføretrygd som ønsker å komme inn i arbeidsmarkedet</a:t>
            </a:r>
          </a:p>
          <a:p>
            <a:pPr marL="514350" indent="-514350">
              <a:buAutoNum type="alphaUcParenR"/>
            </a:pPr>
            <a:r>
              <a:rPr lang="nb-NO" dirty="0"/>
              <a:t>Utarbeide praksiser og lovverk for å motvirke strukturell diskriminering i NAV</a:t>
            </a:r>
          </a:p>
        </p:txBody>
      </p:sp>
    </p:spTree>
    <p:extLst>
      <p:ext uri="{BB962C8B-B14F-4D97-AF65-F5344CB8AC3E}">
        <p14:creationId xmlns:p14="http://schemas.microsoft.com/office/powerpoint/2010/main" val="359926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E903EF-B2EB-497B-90C8-B228D3D39A8E}"/>
              </a:ext>
            </a:extLst>
          </p:cNvPr>
          <p:cNvSpPr>
            <a:spLocks noGrp="1"/>
          </p:cNvSpPr>
          <p:nvPr>
            <p:ph type="title"/>
          </p:nvPr>
        </p:nvSpPr>
        <p:spPr/>
        <p:txBody>
          <a:bodyPr/>
          <a:lstStyle/>
          <a:p>
            <a:r>
              <a:rPr lang="nb-NO" dirty="0"/>
              <a:t>Hva er </a:t>
            </a:r>
          </a:p>
        </p:txBody>
      </p:sp>
      <p:sp>
        <p:nvSpPr>
          <p:cNvPr id="3" name="Plassholder for innhold 2">
            <a:extLst>
              <a:ext uri="{FF2B5EF4-FFF2-40B4-BE49-F238E27FC236}">
                <a16:creationId xmlns:a16="http://schemas.microsoft.com/office/drawing/2014/main" id="{4CFB3925-CBA8-4C39-BF39-56491AFD0A64}"/>
              </a:ext>
            </a:extLst>
          </p:cNvPr>
          <p:cNvSpPr>
            <a:spLocks noGrp="1"/>
          </p:cNvSpPr>
          <p:nvPr>
            <p:ph idx="1"/>
          </p:nvPr>
        </p:nvSpPr>
        <p:spPr/>
        <p:txBody>
          <a:bodyPr>
            <a:normAutofit/>
          </a:bodyPr>
          <a:lstStyle/>
          <a:p>
            <a:r>
              <a:rPr lang="nb-NO" dirty="0"/>
              <a:t>En konvensjon? </a:t>
            </a:r>
          </a:p>
          <a:p>
            <a:r>
              <a:rPr lang="nb-NO" dirty="0"/>
              <a:t>Folkeretten?</a:t>
            </a:r>
          </a:p>
          <a:p>
            <a:r>
              <a:rPr lang="nb-NO" dirty="0"/>
              <a:t>Sivilt samfunn?</a:t>
            </a:r>
          </a:p>
          <a:p>
            <a:r>
              <a:rPr lang="nb-NO" dirty="0"/>
              <a:t>FNs hovedpilarer?</a:t>
            </a:r>
          </a:p>
          <a:p>
            <a:r>
              <a:rPr lang="nb-NO" dirty="0"/>
              <a:t>FNs arbeid med menneskerettigheter?</a:t>
            </a:r>
          </a:p>
          <a:p>
            <a:r>
              <a:rPr lang="nb-NO" dirty="0"/>
              <a:t>En høring?</a:t>
            </a:r>
          </a:p>
          <a:p>
            <a:r>
              <a:rPr lang="nb-NO" dirty="0"/>
              <a:t>CRPD-komiteen?</a:t>
            </a:r>
          </a:p>
          <a:p>
            <a:r>
              <a:rPr lang="nb-NO" dirty="0"/>
              <a:t>Alternativrapporten?</a:t>
            </a:r>
          </a:p>
        </p:txBody>
      </p:sp>
    </p:spTree>
    <p:extLst>
      <p:ext uri="{BB962C8B-B14F-4D97-AF65-F5344CB8AC3E}">
        <p14:creationId xmlns:p14="http://schemas.microsoft.com/office/powerpoint/2010/main" val="1871989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01225F-D5BD-472A-859D-36859FCEFBDE}"/>
              </a:ext>
            </a:extLst>
          </p:cNvPr>
          <p:cNvSpPr>
            <a:spLocks noGrp="1"/>
          </p:cNvSpPr>
          <p:nvPr>
            <p:ph type="title"/>
          </p:nvPr>
        </p:nvSpPr>
        <p:spPr/>
        <p:txBody>
          <a:bodyPr/>
          <a:lstStyle/>
          <a:p>
            <a:r>
              <a:rPr lang="nb-NO" b="1" dirty="0"/>
              <a:t>Anbefalingene har bakgrunn i bl.a.:</a:t>
            </a:r>
            <a:endParaRPr lang="nb-NO" dirty="0"/>
          </a:p>
        </p:txBody>
      </p:sp>
      <p:sp>
        <p:nvSpPr>
          <p:cNvPr id="3" name="Plassholder for innhold 2">
            <a:extLst>
              <a:ext uri="{FF2B5EF4-FFF2-40B4-BE49-F238E27FC236}">
                <a16:creationId xmlns:a16="http://schemas.microsoft.com/office/drawing/2014/main" id="{91881F05-7A86-483F-92DE-9ECB6C881914}"/>
              </a:ext>
            </a:extLst>
          </p:cNvPr>
          <p:cNvSpPr>
            <a:spLocks noGrp="1"/>
          </p:cNvSpPr>
          <p:nvPr>
            <p:ph idx="1"/>
          </p:nvPr>
        </p:nvSpPr>
        <p:spPr/>
        <p:txBody>
          <a:bodyPr>
            <a:normAutofit fontScale="85000" lnSpcReduction="20000"/>
          </a:bodyPr>
          <a:lstStyle/>
          <a:p>
            <a:r>
              <a:rPr lang="nb-NO" dirty="0"/>
              <a:t>Det finnes lite forskning på diskriminering av funksjonshemmede i arbeidslivet </a:t>
            </a:r>
          </a:p>
          <a:p>
            <a:r>
              <a:rPr lang="nb-NO" dirty="0"/>
              <a:t>Funksjonshemmede møter strukturelle barrierer i sine forsøk på å komme inn i arbeidslivet, både når det gjelder den enkelte arbeidsgiver og tiltaksapparatet </a:t>
            </a:r>
          </a:p>
          <a:p>
            <a:r>
              <a:rPr lang="nb-NO" dirty="0"/>
              <a:t>1 av 4 har opplevd å ikke få en jobb de var kvalifisert til på grunn av funksjonsnedsettelse (antatt eller faktisk)</a:t>
            </a:r>
          </a:p>
          <a:p>
            <a:r>
              <a:rPr lang="nb-NO" dirty="0"/>
              <a:t>43,9 prosent av alle funksjonshemmede ar i arbeid mot 74 prosent i befolkningen for øvrig</a:t>
            </a:r>
          </a:p>
          <a:p>
            <a:r>
              <a:rPr lang="nb-NO" dirty="0"/>
              <a:t>Antallet unge som mottar uføretrygd, øker dramatisk</a:t>
            </a:r>
          </a:p>
          <a:p>
            <a:r>
              <a:rPr lang="nb-NO" dirty="0"/>
              <a:t>Riksrevisjonen kritiserer NAV for mangelfull oppfølgning av person er som deltar i arbeidsmarkedstiltak </a:t>
            </a:r>
          </a:p>
          <a:p>
            <a:pPr lvl="1"/>
            <a:r>
              <a:rPr lang="nb-NO" dirty="0"/>
              <a:t>To år etter oppstart er 65 prosent fortsatt uten et registrert arbeidsforhold</a:t>
            </a:r>
          </a:p>
          <a:p>
            <a:r>
              <a:rPr lang="nb-NO" dirty="0"/>
              <a:t>Utviklingshemmede står utenfor det ordinære arbeidsmarkedet </a:t>
            </a:r>
          </a:p>
          <a:p>
            <a:pPr lvl="1"/>
            <a:r>
              <a:rPr lang="nb-NO" dirty="0"/>
              <a:t>Bare 5,6 prosent har et arbeidsforhold </a:t>
            </a:r>
          </a:p>
        </p:txBody>
      </p:sp>
    </p:spTree>
    <p:extLst>
      <p:ext uri="{BB962C8B-B14F-4D97-AF65-F5344CB8AC3E}">
        <p14:creationId xmlns:p14="http://schemas.microsoft.com/office/powerpoint/2010/main" val="3492892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BBE670-E6D5-44A0-9A07-4BFA6671041B}"/>
              </a:ext>
            </a:extLst>
          </p:cNvPr>
          <p:cNvSpPr>
            <a:spLocks noGrp="1"/>
          </p:cNvSpPr>
          <p:nvPr>
            <p:ph type="title"/>
          </p:nvPr>
        </p:nvSpPr>
        <p:spPr/>
        <p:txBody>
          <a:bodyPr/>
          <a:lstStyle/>
          <a:p>
            <a:r>
              <a:rPr lang="nb-NO" b="1" dirty="0"/>
              <a:t>CRPD-komiteens anbefalinger</a:t>
            </a:r>
          </a:p>
        </p:txBody>
      </p:sp>
      <p:sp>
        <p:nvSpPr>
          <p:cNvPr id="3" name="Plassholder for innhold 2">
            <a:extLst>
              <a:ext uri="{FF2B5EF4-FFF2-40B4-BE49-F238E27FC236}">
                <a16:creationId xmlns:a16="http://schemas.microsoft.com/office/drawing/2014/main" id="{7D6CEB5D-4432-43EB-87A2-13ADE58AFFB9}"/>
              </a:ext>
            </a:extLst>
          </p:cNvPr>
          <p:cNvSpPr>
            <a:spLocks noGrp="1"/>
          </p:cNvSpPr>
          <p:nvPr>
            <p:ph idx="1"/>
          </p:nvPr>
        </p:nvSpPr>
        <p:spPr>
          <a:xfrm>
            <a:off x="716280" y="1578066"/>
            <a:ext cx="10637520" cy="5066574"/>
          </a:xfrm>
        </p:spPr>
        <p:txBody>
          <a:bodyPr>
            <a:normAutofit fontScale="70000" lnSpcReduction="20000"/>
          </a:bodyPr>
          <a:lstStyle/>
          <a:p>
            <a:r>
              <a:rPr lang="nb-NO" b="1" dirty="0"/>
              <a:t>Komiteen anbefaler </a:t>
            </a:r>
            <a:r>
              <a:rPr lang="nb-NO" dirty="0"/>
              <a:t>at konvensjonsparten i nært samråd med funksjonshemmedes organisasjoner, </a:t>
            </a:r>
            <a:r>
              <a:rPr lang="nb-NO" dirty="0">
                <a:solidFill>
                  <a:srgbClr val="FF0000"/>
                </a:solidFill>
              </a:rPr>
              <a:t>vedtar tiltak for å øke sysselsettingsnivået for mennesker med nedsatt funksjonsevne i det åpne arbeidsmarkedet </a:t>
            </a:r>
            <a:r>
              <a:rPr lang="nb-NO" dirty="0"/>
              <a:t>i tråd med konvensjonen og i lys av delmål 8.5 i FNs </a:t>
            </a:r>
            <a:r>
              <a:rPr lang="nb-NO" dirty="0" err="1"/>
              <a:t>bærekraftsmål</a:t>
            </a:r>
            <a:r>
              <a:rPr lang="nb-NO" dirty="0"/>
              <a:t>, og at konvensjonsparten sikrer ordinær sysselsetting og anstendig arbeid for alle, herunder mennesker med nedsatt funksjonsevne, og lik lønn for likt arbeid. </a:t>
            </a:r>
          </a:p>
          <a:p>
            <a:r>
              <a:rPr lang="nb-NO" b="1" dirty="0"/>
              <a:t>Komiteen anbefaler også at konvensjonsparten: </a:t>
            </a:r>
          </a:p>
          <a:p>
            <a:r>
              <a:rPr lang="nb-NO" dirty="0"/>
              <a:t>(a) Bekjemper stereotypier og fordommer mot mennesker med nedsatt funksjonsevne i arbeidsmarkedet og vedtar forskrifter mot diskriminering på grunn av funksjonsnedsettelse, herunder å avslå rimelig tilrettelegging, </a:t>
            </a:r>
          </a:p>
          <a:p>
            <a:r>
              <a:rPr lang="nb-NO" dirty="0"/>
              <a:t>(b) </a:t>
            </a:r>
            <a:r>
              <a:rPr lang="nb-NO" b="1" dirty="0"/>
              <a:t>Fastsetter krav til arbeidsgivere om universell utforming av arbeidsplassen </a:t>
            </a:r>
            <a:r>
              <a:rPr lang="nb-NO" dirty="0"/>
              <a:t>i likestillings- og diskrimineringsloven, og utarbeider og gjennomfører </a:t>
            </a:r>
            <a:r>
              <a:rPr lang="nb-NO" b="1" dirty="0"/>
              <a:t>en strategi om tilgjengelighet gjennom universell utforming av det fysiske miljøet </a:t>
            </a:r>
            <a:r>
              <a:rPr lang="nb-NO" dirty="0"/>
              <a:t>og universell IKT på arbeidsplassen, </a:t>
            </a:r>
          </a:p>
          <a:p>
            <a:r>
              <a:rPr lang="nb-NO" dirty="0"/>
              <a:t>(c) Arbeider aktivt, målrettet og systematisk for å fremme sysselsetting av mennesker med nedsatt funksjonsevne i privat og offentlig sektor, </a:t>
            </a:r>
          </a:p>
          <a:p>
            <a:r>
              <a:rPr lang="nb-NO" dirty="0">
                <a:solidFill>
                  <a:srgbClr val="FF0000"/>
                </a:solidFill>
              </a:rPr>
              <a:t>(d) Gir et klart mandat og tilstrekkelige ressurser til Arbeids- og velferdsetaten for å bedre sysselsettingsmulighetene for mennesker med nedsatt funksjonsevne som er interessert i å komme inn på arbeidsmarkedet, </a:t>
            </a:r>
          </a:p>
          <a:p>
            <a:r>
              <a:rPr lang="nb-NO" dirty="0">
                <a:solidFill>
                  <a:srgbClr val="FF0000"/>
                </a:solidFill>
              </a:rPr>
              <a:t>(e) Vurdere å utvide målet om at fem prosent av nyansatte i offentlig sektor skal være personer med nedsatt funksjonsevne til også å gjelde for privat sektor</a:t>
            </a:r>
          </a:p>
        </p:txBody>
      </p:sp>
    </p:spTree>
    <p:extLst>
      <p:ext uri="{BB962C8B-B14F-4D97-AF65-F5344CB8AC3E}">
        <p14:creationId xmlns:p14="http://schemas.microsoft.com/office/powerpoint/2010/main" val="735266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776F9B-6D76-4ED4-9AAD-39FB4A349D14}"/>
              </a:ext>
            </a:extLst>
          </p:cNvPr>
          <p:cNvSpPr>
            <a:spLocks noGrp="1"/>
          </p:cNvSpPr>
          <p:nvPr>
            <p:ph type="title"/>
          </p:nvPr>
        </p:nvSpPr>
        <p:spPr/>
        <p:txBody>
          <a:bodyPr/>
          <a:lstStyle/>
          <a:p>
            <a:r>
              <a:rPr lang="nb-NO" b="1" dirty="0"/>
              <a:t>CRPD-komiteens anbefalinger på artikkel 24 om utdanning</a:t>
            </a:r>
          </a:p>
        </p:txBody>
      </p:sp>
      <p:sp>
        <p:nvSpPr>
          <p:cNvPr id="3" name="Plassholder for innhold 2">
            <a:extLst>
              <a:ext uri="{FF2B5EF4-FFF2-40B4-BE49-F238E27FC236}">
                <a16:creationId xmlns:a16="http://schemas.microsoft.com/office/drawing/2014/main" id="{869C9D4A-85B4-4640-8A9F-F1A454B8FAB3}"/>
              </a:ext>
            </a:extLst>
          </p:cNvPr>
          <p:cNvSpPr>
            <a:spLocks noGrp="1"/>
          </p:cNvSpPr>
          <p:nvPr>
            <p:ph idx="1"/>
          </p:nvPr>
        </p:nvSpPr>
        <p:spPr>
          <a:xfrm>
            <a:off x="838199" y="1825625"/>
            <a:ext cx="10637939" cy="4952680"/>
          </a:xfrm>
        </p:spPr>
        <p:txBody>
          <a:bodyPr>
            <a:normAutofit fontScale="70000" lnSpcReduction="20000"/>
          </a:bodyPr>
          <a:lstStyle/>
          <a:p>
            <a:r>
              <a:rPr lang="nb-NO" b="1" dirty="0"/>
              <a:t>I tråd med komiteens generelle kommentar nr. 4 (2016) om retten til en inkluderende utdanning, og delmål 4.5 og 4.8 i FNs </a:t>
            </a:r>
            <a:r>
              <a:rPr lang="nb-NO" b="1" dirty="0" err="1"/>
              <a:t>bærekraftsmål</a:t>
            </a:r>
            <a:r>
              <a:rPr lang="nb-NO" b="1" dirty="0"/>
              <a:t>, anbefaler komiteen at konvensjonsparten: </a:t>
            </a:r>
          </a:p>
          <a:p>
            <a:r>
              <a:rPr lang="nb-NO" dirty="0"/>
              <a:t>(a) Styrker diskrimineringsvernet slik at det uttrykkelig omfatter diskriminering av mennesker med nedsatt funksjonsevne i opplæring, og sørger for en tilgjengelig og effektiv klagemekanisme, </a:t>
            </a:r>
          </a:p>
          <a:p>
            <a:r>
              <a:rPr lang="nb-NO" dirty="0"/>
              <a:t>(b) Vedtar nasjonale standarder for å sørge for effektive og individuelt tilrettelagte støttetiltak i grunnopplæringen, </a:t>
            </a:r>
            <a:r>
              <a:rPr lang="nb-NO" dirty="0">
                <a:solidFill>
                  <a:srgbClr val="FF0000"/>
                </a:solidFill>
              </a:rPr>
              <a:t>og bevilger tilstrekkelige økonomiske og menneskelige ressurser for å sikre at mennesker med nedsatt funksjonsevne får den nødvendige støtten som fremmer en inkluderende opplæring, </a:t>
            </a:r>
          </a:p>
          <a:p>
            <a:r>
              <a:rPr lang="nb-NO" dirty="0"/>
              <a:t>(c) Sørger for at alle lærere har egnet kompetanse for å gi individuelt tilrettelagt undervisning, og sikrer at tilrettelagte støttetiltak er kostnadsfrie for foreldre som har barn med nedsatt funksjonsevne, </a:t>
            </a:r>
          </a:p>
          <a:p>
            <a:r>
              <a:rPr lang="nb-NO" dirty="0"/>
              <a:t>(d) Innfører lovgivning basert på menneskerettsperspektivet for funksjonshemming som er i samsvar med konvensjonens artikkel 2 for å sikre kvaliteten i en inkluderende utdanning for alle barn, </a:t>
            </a:r>
          </a:p>
          <a:p>
            <a:r>
              <a:rPr lang="nb-NO" dirty="0"/>
              <a:t>(e) Treffer tiltak for å garantere at elever med nedsatt funksjonsevne får opplæring i nødvendige ferdigheter for å styrke læreevnen deres, i et miljø som er tilpasset deres særlige behov i et inkluderende </a:t>
            </a:r>
            <a:r>
              <a:rPr lang="nb-NO" dirty="0" err="1"/>
              <a:t>opplæringsystem</a:t>
            </a:r>
            <a:r>
              <a:rPr lang="nb-NO" dirty="0"/>
              <a:t>. </a:t>
            </a:r>
          </a:p>
        </p:txBody>
      </p:sp>
    </p:spTree>
    <p:extLst>
      <p:ext uri="{BB962C8B-B14F-4D97-AF65-F5344CB8AC3E}">
        <p14:creationId xmlns:p14="http://schemas.microsoft.com/office/powerpoint/2010/main" val="2125559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F3D288-0570-45E4-A157-EFE2384C62F1}"/>
              </a:ext>
            </a:extLst>
          </p:cNvPr>
          <p:cNvSpPr>
            <a:spLocks noGrp="1"/>
          </p:cNvSpPr>
          <p:nvPr>
            <p:ph type="title"/>
          </p:nvPr>
        </p:nvSpPr>
        <p:spPr>
          <a:xfrm>
            <a:off x="687197" y="247679"/>
            <a:ext cx="10515600" cy="1325563"/>
          </a:xfrm>
        </p:spPr>
        <p:txBody>
          <a:bodyPr/>
          <a:lstStyle/>
          <a:p>
            <a:r>
              <a:rPr lang="nb-NO" b="1" dirty="0"/>
              <a:t>Komiteens anbefalinger på universell utforming</a:t>
            </a:r>
          </a:p>
        </p:txBody>
      </p:sp>
      <p:sp>
        <p:nvSpPr>
          <p:cNvPr id="3" name="Plassholder for innhold 2">
            <a:extLst>
              <a:ext uri="{FF2B5EF4-FFF2-40B4-BE49-F238E27FC236}">
                <a16:creationId xmlns:a16="http://schemas.microsoft.com/office/drawing/2014/main" id="{57FD4A95-0B76-4EDA-B6EF-1CF350DE140F}"/>
              </a:ext>
            </a:extLst>
          </p:cNvPr>
          <p:cNvSpPr>
            <a:spLocks noGrp="1"/>
          </p:cNvSpPr>
          <p:nvPr>
            <p:ph idx="1"/>
          </p:nvPr>
        </p:nvSpPr>
        <p:spPr>
          <a:xfrm>
            <a:off x="687197" y="1749410"/>
            <a:ext cx="10755385" cy="4802187"/>
          </a:xfrm>
        </p:spPr>
        <p:txBody>
          <a:bodyPr>
            <a:normAutofit fontScale="55000" lnSpcReduction="20000"/>
          </a:bodyPr>
          <a:lstStyle/>
          <a:p>
            <a:pPr marL="0" indent="0">
              <a:buNone/>
            </a:pPr>
            <a:r>
              <a:rPr lang="nb-NO" b="1" dirty="0"/>
              <a:t>Anbefaler at: </a:t>
            </a:r>
          </a:p>
          <a:p>
            <a:r>
              <a:rPr lang="nb-NO" dirty="0"/>
              <a:t>Fastsetter krav til arbeidsgivere om universell utforming av arbeidsplassen i likestillings- og diskrimineringsloven, og utarbeider og gjennomfører en strategi om tilgjengelighet gjennom universell utforming av det fysiske miljøet og universell IKT på arbeidsplassen, </a:t>
            </a:r>
          </a:p>
          <a:p>
            <a:r>
              <a:rPr lang="nb-NO" dirty="0"/>
              <a:t>(a) Fjerner alle eksisterende barrierer som hindrer tilgang til bygninger og tjenester som er åpne for allmennheten, blant annet transport og informasjons- og kommunikasjonstjenester, herunder ved å fremme universell utforming av varer og tjenester, og bruk av punktskrift, teksting, tegnspråktolking, samt lettlest- og andre alternative kommunikasjonsformater og -måter for å lette tilgjengeligheten for mennesker med nedsatt funksjonsevne</a:t>
            </a:r>
          </a:p>
          <a:p>
            <a:r>
              <a:rPr lang="nb-NO" b="1" dirty="0"/>
              <a:t>(b) Innfører forskrifter for å fastsette tidsfrister og konkrete tiltak med øremerket finansiering for universell utforming av eksisterende bygninger, som prioriterer grunnskoler og videregående skoler, og transportmåter i handlingsplanen for universell utforming for 2015–2019;</a:t>
            </a:r>
          </a:p>
          <a:p>
            <a:r>
              <a:rPr lang="nb-NO" dirty="0"/>
              <a:t>(c) Iverksetter rettslige og praktiske tiltak for å garantere tilgang til varer og tjenester, herunder informasjons- og kommunikasjonstjenester, for mennesker med nedsatt funksjonsevne som ikke kan benytte selvbetjeningsløsninger, og sikrer at gjennomføringen av prinsippet om universell utforming også gjelder arbeidsplasser hvor allmennheten ikke har tilgang</a:t>
            </a:r>
          </a:p>
          <a:p>
            <a:r>
              <a:rPr lang="nb-NO" b="1" dirty="0"/>
              <a:t>15. Komiteen er bekymret over at: </a:t>
            </a:r>
          </a:p>
          <a:p>
            <a:r>
              <a:rPr lang="nb-NO" dirty="0">
                <a:solidFill>
                  <a:srgbClr val="FF0000"/>
                </a:solidFill>
              </a:rPr>
              <a:t>(a) Plan- og bygningsloven ikke setter frister eller har krav om finansiering for gjennomføring av prinsippet om universell utforming for eksisterende bygninger og transportformer, og at handlingsplanen for universell utforming for 2015–2019 også mangler klare tidsfrister for gjennomføring, </a:t>
            </a:r>
          </a:p>
          <a:p>
            <a:r>
              <a:rPr lang="nb-NO" dirty="0"/>
              <a:t>(a) Fjerner alle eksisterende barrierer som hindrer tilgang til bygninger og tjenester som er åpne for allmennheten, blant annet transport og informasjons- og kommunikasjonstjenester, herunder ved å fremme universell utforming av varer og tjenester, og bruk av punktskrift, teksting, tegnspråktolking, samt lettlest- og andre alternative kommunikasjonsformater og -måter for å lette tilgjengeligheten for mennesker med nedsatt funksjonsevne</a:t>
            </a:r>
          </a:p>
        </p:txBody>
      </p:sp>
    </p:spTree>
    <p:extLst>
      <p:ext uri="{BB962C8B-B14F-4D97-AF65-F5344CB8AC3E}">
        <p14:creationId xmlns:p14="http://schemas.microsoft.com/office/powerpoint/2010/main" val="2677100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FA528A-008B-4A44-A0FF-452EA5021B80}"/>
              </a:ext>
            </a:extLst>
          </p:cNvPr>
          <p:cNvSpPr>
            <a:spLocks noGrp="1"/>
          </p:cNvSpPr>
          <p:nvPr>
            <p:ph type="title"/>
          </p:nvPr>
        </p:nvSpPr>
        <p:spPr>
          <a:xfrm>
            <a:off x="703976" y="365125"/>
            <a:ext cx="10515600" cy="1325563"/>
          </a:xfrm>
        </p:spPr>
        <p:txBody>
          <a:bodyPr/>
          <a:lstStyle/>
          <a:p>
            <a:r>
              <a:rPr lang="nb-NO" b="1" dirty="0"/>
              <a:t>Veien videre….</a:t>
            </a:r>
          </a:p>
        </p:txBody>
      </p:sp>
      <p:sp>
        <p:nvSpPr>
          <p:cNvPr id="3" name="Plassholder for innhold 2">
            <a:extLst>
              <a:ext uri="{FF2B5EF4-FFF2-40B4-BE49-F238E27FC236}">
                <a16:creationId xmlns:a16="http://schemas.microsoft.com/office/drawing/2014/main" id="{E88A0488-77D6-4E23-8162-9D323BA28892}"/>
              </a:ext>
            </a:extLst>
          </p:cNvPr>
          <p:cNvSpPr>
            <a:spLocks noGrp="1"/>
          </p:cNvSpPr>
          <p:nvPr>
            <p:ph idx="1"/>
          </p:nvPr>
        </p:nvSpPr>
        <p:spPr>
          <a:xfrm>
            <a:off x="4554289" y="1543331"/>
            <a:ext cx="1872150" cy="4643824"/>
          </a:xfrm>
        </p:spPr>
        <p:txBody>
          <a:bodyPr>
            <a:noAutofit/>
          </a:bodyPr>
          <a:lstStyle/>
          <a:p>
            <a:pPr marL="0" indent="0">
              <a:buNone/>
            </a:pPr>
            <a:r>
              <a:rPr lang="nb-NO" sz="40000" dirty="0"/>
              <a:t> </a:t>
            </a:r>
          </a:p>
        </p:txBody>
      </p:sp>
      <p:sp>
        <p:nvSpPr>
          <p:cNvPr id="9" name="Tankeboble: sky 8">
            <a:extLst>
              <a:ext uri="{FF2B5EF4-FFF2-40B4-BE49-F238E27FC236}">
                <a16:creationId xmlns:a16="http://schemas.microsoft.com/office/drawing/2014/main" id="{A24872EF-B202-4902-A669-EFFBFA5201A8}"/>
              </a:ext>
            </a:extLst>
          </p:cNvPr>
          <p:cNvSpPr/>
          <p:nvPr/>
        </p:nvSpPr>
        <p:spPr>
          <a:xfrm>
            <a:off x="3217535" y="1027906"/>
            <a:ext cx="7139968" cy="434739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0" dirty="0"/>
              <a:t>?</a:t>
            </a:r>
          </a:p>
        </p:txBody>
      </p:sp>
    </p:spTree>
    <p:extLst>
      <p:ext uri="{BB962C8B-B14F-4D97-AF65-F5344CB8AC3E}">
        <p14:creationId xmlns:p14="http://schemas.microsoft.com/office/powerpoint/2010/main" val="2902439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E7A161-AC90-4D96-98DB-1F7D344F8FD9}"/>
              </a:ext>
            </a:extLst>
          </p:cNvPr>
          <p:cNvSpPr>
            <a:spLocks noGrp="1"/>
          </p:cNvSpPr>
          <p:nvPr>
            <p:ph type="title"/>
          </p:nvPr>
        </p:nvSpPr>
        <p:spPr/>
        <p:txBody>
          <a:bodyPr/>
          <a:lstStyle/>
          <a:p>
            <a:r>
              <a:rPr lang="nb-NO" dirty="0"/>
              <a:t>Oppsummering</a:t>
            </a:r>
          </a:p>
        </p:txBody>
      </p:sp>
      <p:sp>
        <p:nvSpPr>
          <p:cNvPr id="3" name="Plassholder for innhold 2">
            <a:extLst>
              <a:ext uri="{FF2B5EF4-FFF2-40B4-BE49-F238E27FC236}">
                <a16:creationId xmlns:a16="http://schemas.microsoft.com/office/drawing/2014/main" id="{ABA22D33-90B9-4482-8EBB-FDFF5BE05332}"/>
              </a:ext>
            </a:extLst>
          </p:cNvPr>
          <p:cNvSpPr>
            <a:spLocks noGrp="1"/>
          </p:cNvSpPr>
          <p:nvPr>
            <p:ph idx="1"/>
          </p:nvPr>
        </p:nvSpPr>
        <p:spPr>
          <a:xfrm>
            <a:off x="838200" y="1825625"/>
            <a:ext cx="10515600" cy="4784900"/>
          </a:xfrm>
        </p:spPr>
        <p:txBody>
          <a:bodyPr>
            <a:normAutofit fontScale="62500" lnSpcReduction="20000"/>
          </a:bodyPr>
          <a:lstStyle/>
          <a:p>
            <a:r>
              <a:rPr lang="nb-NO" sz="3600" dirty="0"/>
              <a:t>1. CRPD er FNs konvensjon om funksjonshemmede sine rettigheter (CRPD)</a:t>
            </a:r>
          </a:p>
          <a:p>
            <a:r>
              <a:rPr lang="nb-NO" sz="3600" dirty="0"/>
              <a:t>2. Ordet konvensjon betyr internasjonal avtale</a:t>
            </a:r>
          </a:p>
          <a:p>
            <a:r>
              <a:rPr lang="nb-NO" sz="3600" dirty="0"/>
              <a:t>3. CRPD står for Convention </a:t>
            </a:r>
            <a:r>
              <a:rPr lang="nb-NO" sz="3600" dirty="0" err="1"/>
              <a:t>on</a:t>
            </a:r>
            <a:r>
              <a:rPr lang="nb-NO" sz="3600" dirty="0"/>
              <a:t> </a:t>
            </a:r>
            <a:r>
              <a:rPr lang="nb-NO" sz="3600" dirty="0" err="1"/>
              <a:t>the</a:t>
            </a:r>
            <a:r>
              <a:rPr lang="nb-NO" sz="3600" dirty="0"/>
              <a:t> Rights </a:t>
            </a:r>
            <a:r>
              <a:rPr lang="nb-NO" sz="3600" dirty="0" err="1"/>
              <a:t>of</a:t>
            </a:r>
            <a:r>
              <a:rPr lang="nb-NO" sz="3600" dirty="0"/>
              <a:t> Persons </a:t>
            </a:r>
            <a:r>
              <a:rPr lang="nb-NO" sz="3600" dirty="0" err="1"/>
              <a:t>with</a:t>
            </a:r>
            <a:r>
              <a:rPr lang="nb-NO" sz="3600" dirty="0"/>
              <a:t> </a:t>
            </a:r>
            <a:r>
              <a:rPr lang="nb-NO" sz="3600" dirty="0" err="1"/>
              <a:t>Disabilities</a:t>
            </a:r>
            <a:endParaRPr lang="nb-NO" sz="3600" dirty="0"/>
          </a:p>
          <a:p>
            <a:r>
              <a:rPr lang="nb-NO" sz="3600" dirty="0"/>
              <a:t>4.  Norge forpliktet seg til å følge (ratifiserte) konvensjonen i 2013</a:t>
            </a:r>
          </a:p>
          <a:p>
            <a:r>
              <a:rPr lang="nb-NO" sz="3600" dirty="0"/>
              <a:t>5.  Norge har forpliktet seg til å levere rapporter om situasjonen for  funksjonshemmede til FN-komiteen hvert 4. år</a:t>
            </a:r>
          </a:p>
          <a:p>
            <a:r>
              <a:rPr lang="nb-NO" sz="3600" dirty="0"/>
              <a:t>6. CRPD ikke er en del av norsk lov i motsetning til Kvinnekonvensjonen, Barnekonvensjonen og konvensjonen mot rasediskriminering</a:t>
            </a:r>
          </a:p>
          <a:p>
            <a:r>
              <a:rPr lang="nb-NO" sz="3600" dirty="0"/>
              <a:t>7. Norsk lov vil gå foran hvis det er motstrid med FN-konvensjonen, fordi CRPD  ikke er tatt inn som en del av norsk lov   </a:t>
            </a:r>
          </a:p>
          <a:p>
            <a:r>
              <a:rPr lang="nb-NO" sz="3600" dirty="0"/>
              <a:t>8. I mars 2019 måtte Norge for første gang svare FN-komiteen om situasjonen  for funksjonshemmede i Norge </a:t>
            </a:r>
          </a:p>
          <a:p>
            <a:r>
              <a:rPr lang="nb-NO" sz="3600" dirty="0"/>
              <a:t>9.  Hele 125 organisasjoner (CRPD-koalisjonen) stod bak norske borgere sin egne rapport til FN   </a:t>
            </a:r>
          </a:p>
          <a:p>
            <a:pPr marL="0" indent="0">
              <a:buNone/>
            </a:pPr>
            <a:endParaRPr lang="nb-NO" dirty="0"/>
          </a:p>
        </p:txBody>
      </p:sp>
    </p:spTree>
    <p:extLst>
      <p:ext uri="{BB962C8B-B14F-4D97-AF65-F5344CB8AC3E}">
        <p14:creationId xmlns:p14="http://schemas.microsoft.com/office/powerpoint/2010/main" val="2779102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A55E34-B588-4574-AACA-0E102D1B2C28}"/>
              </a:ext>
            </a:extLst>
          </p:cNvPr>
          <p:cNvSpPr>
            <a:spLocks noGrp="1"/>
          </p:cNvSpPr>
          <p:nvPr>
            <p:ph type="title"/>
          </p:nvPr>
        </p:nvSpPr>
        <p:spPr>
          <a:xfrm>
            <a:off x="586531" y="18255"/>
            <a:ext cx="10515600" cy="1325563"/>
          </a:xfrm>
        </p:spPr>
        <p:txBody>
          <a:bodyPr/>
          <a:lstStyle/>
          <a:p>
            <a:endParaRPr lang="nb-NO" dirty="0"/>
          </a:p>
        </p:txBody>
      </p:sp>
      <p:sp>
        <p:nvSpPr>
          <p:cNvPr id="3" name="Plassholder for innhold 2">
            <a:extLst>
              <a:ext uri="{FF2B5EF4-FFF2-40B4-BE49-F238E27FC236}">
                <a16:creationId xmlns:a16="http://schemas.microsoft.com/office/drawing/2014/main" id="{FABBF355-DF21-4A7E-B46D-EFC09CA83022}"/>
              </a:ext>
            </a:extLst>
          </p:cNvPr>
          <p:cNvSpPr>
            <a:spLocks noGrp="1"/>
          </p:cNvSpPr>
          <p:nvPr>
            <p:ph idx="1"/>
          </p:nvPr>
        </p:nvSpPr>
        <p:spPr>
          <a:xfrm>
            <a:off x="586530" y="1343818"/>
            <a:ext cx="10621161" cy="5207984"/>
          </a:xfrm>
        </p:spPr>
        <p:txBody>
          <a:bodyPr>
            <a:normAutofit fontScale="92500" lnSpcReduction="20000"/>
          </a:bodyPr>
          <a:lstStyle/>
          <a:p>
            <a:r>
              <a:rPr lang="nb-NO" dirty="0"/>
              <a:t>10. CRPD inneholder ikke særskilte rettigheter, men skal sikre at funksjonshemmede får innfridd menneskerettighetene sine på samme måte  som alle andre</a:t>
            </a:r>
          </a:p>
          <a:p>
            <a:r>
              <a:rPr lang="nb-NO" dirty="0"/>
              <a:t>11. </a:t>
            </a:r>
            <a:r>
              <a:rPr lang="nb-NO" dirty="0" err="1"/>
              <a:t>CRPDs</a:t>
            </a:r>
            <a:r>
              <a:rPr lang="nb-NO" dirty="0"/>
              <a:t> hovedformål er å sikre funksjonshemmede like muligheter til å realisere sine menneskerettigheter og å bygge ned hindre som vanskeliggjør dette</a:t>
            </a:r>
          </a:p>
          <a:p>
            <a:r>
              <a:rPr lang="nb-NO" dirty="0"/>
              <a:t>12. CRPD skal bidra til å motvirke diskriminering på grunn av nedsatt funksjonsevne</a:t>
            </a:r>
          </a:p>
          <a:p>
            <a:r>
              <a:rPr lang="nb-NO" dirty="0"/>
              <a:t>13.   FNs mål med CRPD er at funksjonshemmede skal kunne leve selvstendige liv og kunne delta fullt ut på alle livets områder</a:t>
            </a:r>
          </a:p>
          <a:p>
            <a:r>
              <a:rPr lang="nb-NO" dirty="0"/>
              <a:t>14. Gjennom å ratifisere CRPD har Norge forpliktet seg til å jobbe for at funksjonshemmede skal få tilgang til det fysiske miljøet, til transport, til informasjon og kommunikasjon på lik linje med andre</a:t>
            </a:r>
          </a:p>
          <a:p>
            <a:r>
              <a:rPr lang="nb-NO" dirty="0"/>
              <a:t>15. Konvensjonen stiller krav til hvordan medlemslandene skal legge til rette for at også funksjonshemmede kan få oppfylt menneskerettighetene som er  nedfelt i andre FN-konvensjoner</a:t>
            </a:r>
          </a:p>
          <a:p>
            <a:endParaRPr lang="nb-NO" dirty="0"/>
          </a:p>
        </p:txBody>
      </p:sp>
    </p:spTree>
    <p:extLst>
      <p:ext uri="{BB962C8B-B14F-4D97-AF65-F5344CB8AC3E}">
        <p14:creationId xmlns:p14="http://schemas.microsoft.com/office/powerpoint/2010/main" val="2952888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8BF76B-F20A-4D60-80A1-D12D822AE9A2}"/>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698B58E1-744A-48BC-92D4-DFA28C3C5235}"/>
              </a:ext>
            </a:extLst>
          </p:cNvPr>
          <p:cNvSpPr>
            <a:spLocks noGrp="1"/>
          </p:cNvSpPr>
          <p:nvPr>
            <p:ph idx="1"/>
          </p:nvPr>
        </p:nvSpPr>
        <p:spPr/>
        <p:txBody>
          <a:bodyPr/>
          <a:lstStyle/>
          <a:p>
            <a:r>
              <a:rPr lang="nb-NO" b="1" dirty="0"/>
              <a:t>Link til anbefalingene: </a:t>
            </a:r>
            <a:r>
              <a:rPr lang="nb-NO" dirty="0">
                <a:hlinkClick r:id="rId2"/>
              </a:rPr>
              <a:t>https://www.regjeringen.no/contentassets/26633b70910a44049dc065af217cb201/crpd-2019-avsluttende-bemerkninger-til-norges-forste-rapport-nor-09092019-finale.pdf</a:t>
            </a:r>
            <a:r>
              <a:rPr lang="nb-NO" dirty="0"/>
              <a:t>. </a:t>
            </a:r>
          </a:p>
          <a:p>
            <a:endParaRPr lang="nb-NO" dirty="0"/>
          </a:p>
          <a:p>
            <a:r>
              <a:rPr lang="nb-NO" b="1" dirty="0"/>
              <a:t>Link til sivilt samfunns alternative rapport: </a:t>
            </a:r>
          </a:p>
          <a:p>
            <a:pPr marL="457200" lvl="1" indent="0">
              <a:buNone/>
            </a:pPr>
            <a:r>
              <a:rPr lang="nb-NO" dirty="0">
                <a:hlinkClick r:id="rId3"/>
              </a:rPr>
              <a:t>https://www.ffo.no/globalassets/rapporter/210x260_alternativrapporten-norsk.enkels.pdf</a:t>
            </a:r>
            <a:endParaRPr lang="nb-NO" dirty="0"/>
          </a:p>
          <a:p>
            <a:pPr marL="0" indent="0">
              <a:buNone/>
            </a:pPr>
            <a:endParaRPr lang="nb-NO" dirty="0"/>
          </a:p>
        </p:txBody>
      </p:sp>
    </p:spTree>
    <p:extLst>
      <p:ext uri="{BB962C8B-B14F-4D97-AF65-F5344CB8AC3E}">
        <p14:creationId xmlns:p14="http://schemas.microsoft.com/office/powerpoint/2010/main" val="145639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309A2F-DE73-4275-9A29-F9C164AEF99E}"/>
              </a:ext>
            </a:extLst>
          </p:cNvPr>
          <p:cNvSpPr>
            <a:spLocks noGrp="1"/>
          </p:cNvSpPr>
          <p:nvPr>
            <p:ph type="title"/>
          </p:nvPr>
        </p:nvSpPr>
        <p:spPr/>
        <p:txBody>
          <a:bodyPr/>
          <a:lstStyle/>
          <a:p>
            <a:r>
              <a:rPr lang="nb-NO" dirty="0"/>
              <a:t>Hva er en konvensjon? Hva er folkeretten?</a:t>
            </a:r>
          </a:p>
        </p:txBody>
      </p:sp>
      <p:sp>
        <p:nvSpPr>
          <p:cNvPr id="3" name="Plassholder for innhold 2">
            <a:extLst>
              <a:ext uri="{FF2B5EF4-FFF2-40B4-BE49-F238E27FC236}">
                <a16:creationId xmlns:a16="http://schemas.microsoft.com/office/drawing/2014/main" id="{DE58F688-14DE-4CD6-8D22-AA5A9D418511}"/>
              </a:ext>
            </a:extLst>
          </p:cNvPr>
          <p:cNvSpPr>
            <a:spLocks noGrp="1"/>
          </p:cNvSpPr>
          <p:nvPr>
            <p:ph idx="1"/>
          </p:nvPr>
        </p:nvSpPr>
        <p:spPr/>
        <p:txBody>
          <a:bodyPr>
            <a:normAutofit/>
          </a:bodyPr>
          <a:lstStyle/>
          <a:p>
            <a:r>
              <a:rPr lang="nb-NO" dirty="0"/>
              <a:t>Konvensjoner springer ut av folkeretten og blir ofte brukt som en betegnelse på en bindende avtale mellom to eller flere selvstendige stater. </a:t>
            </a:r>
          </a:p>
          <a:p>
            <a:pPr lvl="1"/>
            <a:r>
              <a:rPr lang="nb-NO" dirty="0"/>
              <a:t>Med andre ord: </a:t>
            </a:r>
            <a:r>
              <a:rPr lang="nb-NO" b="1" dirty="0"/>
              <a:t>Konvensjon betyr internasjonal avtale</a:t>
            </a:r>
          </a:p>
          <a:p>
            <a:r>
              <a:rPr lang="nb-NO" dirty="0"/>
              <a:t>Mens Norges lover bestemmer hva norske innbyggere kan og ikke kan gjøre, bestemmer reglene i folkeretten hva stater kan og ikke kan gjøre. Hovedmålet med folkeretten er altså å regulere forholdet mellom stater.</a:t>
            </a:r>
          </a:p>
          <a:p>
            <a:r>
              <a:rPr lang="nb-NO" dirty="0"/>
              <a:t>Bilaterale og multilaterale konvensjoner</a:t>
            </a:r>
          </a:p>
          <a:p>
            <a:r>
              <a:rPr lang="nb-NO" dirty="0"/>
              <a:t>Dualisme og monoteisme </a:t>
            </a:r>
          </a:p>
          <a:p>
            <a:endParaRPr lang="nb-NO" dirty="0"/>
          </a:p>
        </p:txBody>
      </p:sp>
    </p:spTree>
    <p:extLst>
      <p:ext uri="{BB962C8B-B14F-4D97-AF65-F5344CB8AC3E}">
        <p14:creationId xmlns:p14="http://schemas.microsoft.com/office/powerpoint/2010/main" val="376983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F3E459-0538-4320-9FA9-C08ACCD3EA08}"/>
              </a:ext>
            </a:extLst>
          </p:cNvPr>
          <p:cNvSpPr>
            <a:spLocks noGrp="1"/>
          </p:cNvSpPr>
          <p:nvPr>
            <p:ph type="title"/>
          </p:nvPr>
        </p:nvSpPr>
        <p:spPr/>
        <p:txBody>
          <a:bodyPr/>
          <a:lstStyle/>
          <a:p>
            <a:r>
              <a:rPr lang="nb-NO" b="1" dirty="0"/>
              <a:t>Sivilt samfunn </a:t>
            </a:r>
          </a:p>
        </p:txBody>
      </p:sp>
      <p:sp>
        <p:nvSpPr>
          <p:cNvPr id="3" name="Plassholder for innhold 2">
            <a:extLst>
              <a:ext uri="{FF2B5EF4-FFF2-40B4-BE49-F238E27FC236}">
                <a16:creationId xmlns:a16="http://schemas.microsoft.com/office/drawing/2014/main" id="{25ECAF80-A894-4B4E-915D-458BE514F30E}"/>
              </a:ext>
            </a:extLst>
          </p:cNvPr>
          <p:cNvSpPr>
            <a:spLocks noGrp="1"/>
          </p:cNvSpPr>
          <p:nvPr>
            <p:ph idx="1"/>
          </p:nvPr>
        </p:nvSpPr>
        <p:spPr>
          <a:xfrm>
            <a:off x="883640" y="1690687"/>
            <a:ext cx="10634444" cy="4517165"/>
          </a:xfrm>
        </p:spPr>
        <p:txBody>
          <a:bodyPr>
            <a:normAutofit fontScale="92500" lnSpcReduction="20000"/>
          </a:bodyPr>
          <a:lstStyle/>
          <a:p>
            <a:r>
              <a:rPr lang="nb-NO" dirty="0"/>
              <a:t>Norad definerer sivilt samfunn som befolkningens egne måter å organisere seg på uavhengig av familien, staten og markedet.</a:t>
            </a:r>
          </a:p>
          <a:p>
            <a:r>
              <a:rPr lang="nb-NO" dirty="0"/>
              <a:t>Sivilsamfunnet er en arena hvor individer frivillig kommer sammen for å fremme synspunkter og interesser på egne eller andres vegne - direkte eller gjennom frivillige organisasjoner eller andre former for sammenslutninger.</a:t>
            </a:r>
          </a:p>
          <a:p>
            <a:pPr lvl="1"/>
            <a:r>
              <a:rPr lang="nb-NO" dirty="0"/>
              <a:t>Eksempler på sivilt samfunn er frivillige organisasjoner, kvinnegrupper, religiøse grupper og menigheter.</a:t>
            </a:r>
          </a:p>
          <a:p>
            <a:r>
              <a:rPr lang="nb-NO" dirty="0"/>
              <a:t>Sivilsamfunnsaktører som spiller en rolle i realisering av menneskerettigheter kan være menneskerettighetsforkjempere, menneskerettighetsorganisasjoner, advokatforeninger, studentforeninger, fagforeninger, universiteter og høyskoler, eller andre </a:t>
            </a:r>
            <a:r>
              <a:rPr lang="nb-NO" dirty="0" err="1"/>
              <a:t>NGOer</a:t>
            </a:r>
            <a:r>
              <a:rPr lang="nb-NO" dirty="0"/>
              <a:t> som arbeider med sårbare grupper og individer.</a:t>
            </a:r>
          </a:p>
          <a:p>
            <a:pPr marL="0" indent="0">
              <a:buNone/>
            </a:pPr>
            <a:br>
              <a:rPr lang="nb-NO" dirty="0"/>
            </a:br>
            <a:endParaRPr lang="nb-NO" dirty="0"/>
          </a:p>
          <a:p>
            <a:endParaRPr lang="nb-NO" dirty="0"/>
          </a:p>
        </p:txBody>
      </p:sp>
    </p:spTree>
    <p:extLst>
      <p:ext uri="{BB962C8B-B14F-4D97-AF65-F5344CB8AC3E}">
        <p14:creationId xmlns:p14="http://schemas.microsoft.com/office/powerpoint/2010/main" val="3907647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9F1ADE-54D6-4BCB-B8E7-F2DF98685B0A}"/>
              </a:ext>
            </a:extLst>
          </p:cNvPr>
          <p:cNvSpPr>
            <a:spLocks noGrp="1"/>
          </p:cNvSpPr>
          <p:nvPr>
            <p:ph type="title"/>
          </p:nvPr>
        </p:nvSpPr>
        <p:spPr/>
        <p:txBody>
          <a:bodyPr/>
          <a:lstStyle/>
          <a:p>
            <a:r>
              <a:rPr lang="nb-NO" b="1" dirty="0"/>
              <a:t>Hva kan sivilt samfunn gjøre?</a:t>
            </a:r>
          </a:p>
        </p:txBody>
      </p:sp>
      <p:sp>
        <p:nvSpPr>
          <p:cNvPr id="3" name="Plassholder for innhold 2">
            <a:extLst>
              <a:ext uri="{FF2B5EF4-FFF2-40B4-BE49-F238E27FC236}">
                <a16:creationId xmlns:a16="http://schemas.microsoft.com/office/drawing/2014/main" id="{83A8352D-9A9B-41B2-B727-AB4D0E0E30D2}"/>
              </a:ext>
            </a:extLst>
          </p:cNvPr>
          <p:cNvSpPr>
            <a:spLocks noGrp="1"/>
          </p:cNvSpPr>
          <p:nvPr>
            <p:ph idx="1"/>
          </p:nvPr>
        </p:nvSpPr>
        <p:spPr/>
        <p:txBody>
          <a:bodyPr>
            <a:normAutofit fontScale="92500" lnSpcReduction="10000"/>
          </a:bodyPr>
          <a:lstStyle/>
          <a:p>
            <a:r>
              <a:rPr lang="nb-NO" dirty="0"/>
              <a:t>Påvirke ansvarlige myndigheter til å gjøre det de faktisk har forpliktet seg til å gjøre i henhold til internasjonalt og nasjonalt lovverk og politiske programmer </a:t>
            </a:r>
          </a:p>
          <a:p>
            <a:pPr lvl="1"/>
            <a:r>
              <a:rPr lang="nb-NO" dirty="0"/>
              <a:t>Ofte er slikt lovverk på plass, men håndheves ikke på grunn av svake rettssystemer eller manglende demokratiske prosesser og press fra sivilsamfunnet </a:t>
            </a:r>
          </a:p>
          <a:p>
            <a:r>
              <a:rPr lang="nb-NO" dirty="0"/>
              <a:t>Styrke lokal deltagelse ved at interesseorganisasjoner er talerør for sårbare grupper, som ellers ikke ville blitt hørt i beslutningsprosesser </a:t>
            </a:r>
          </a:p>
          <a:p>
            <a:r>
              <a:rPr lang="nb-NO" dirty="0"/>
              <a:t>Bevisstgjøre og skolere rettighetshavere ved å drive folkeopplysning om f. eks menneskerettigheter </a:t>
            </a:r>
          </a:p>
          <a:p>
            <a:r>
              <a:rPr lang="nb-NO" dirty="0"/>
              <a:t>Overvåke menneskerettigheter ved å dokumentere MR-brudd i skyggerapportering til FNs menneskerettighetskomiteer og nasjonale menneskerettighetskommisjoner </a:t>
            </a:r>
          </a:p>
          <a:p>
            <a:pPr lvl="1"/>
            <a:endParaRPr lang="nb-NO" dirty="0"/>
          </a:p>
          <a:p>
            <a:pPr lvl="1"/>
            <a:endParaRPr lang="nb-NO" dirty="0"/>
          </a:p>
        </p:txBody>
      </p:sp>
    </p:spTree>
    <p:extLst>
      <p:ext uri="{BB962C8B-B14F-4D97-AF65-F5344CB8AC3E}">
        <p14:creationId xmlns:p14="http://schemas.microsoft.com/office/powerpoint/2010/main" val="1978006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922016-9A14-479A-913E-9646E7817EAF}"/>
              </a:ext>
            </a:extLst>
          </p:cNvPr>
          <p:cNvSpPr>
            <a:spLocks noGrp="1"/>
          </p:cNvSpPr>
          <p:nvPr>
            <p:ph type="title"/>
          </p:nvPr>
        </p:nvSpPr>
        <p:spPr>
          <a:xfrm>
            <a:off x="687198" y="129977"/>
            <a:ext cx="10515600" cy="1325563"/>
          </a:xfrm>
        </p:spPr>
        <p:txBody>
          <a:bodyPr/>
          <a:lstStyle/>
          <a:p>
            <a:pPr algn="ctr"/>
            <a:r>
              <a:rPr lang="nb-NO" b="1" dirty="0"/>
              <a:t>FNs tre hovedpilarer</a:t>
            </a:r>
          </a:p>
        </p:txBody>
      </p:sp>
      <p:sp>
        <p:nvSpPr>
          <p:cNvPr id="4" name="Rektangel 3">
            <a:extLst>
              <a:ext uri="{FF2B5EF4-FFF2-40B4-BE49-F238E27FC236}">
                <a16:creationId xmlns:a16="http://schemas.microsoft.com/office/drawing/2014/main" id="{83052931-53CE-4890-B811-BC49A7FA46ED}"/>
              </a:ext>
            </a:extLst>
          </p:cNvPr>
          <p:cNvSpPr/>
          <p:nvPr/>
        </p:nvSpPr>
        <p:spPr>
          <a:xfrm>
            <a:off x="2939864" y="2693580"/>
            <a:ext cx="1501629" cy="340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Fred og sikkerhet </a:t>
            </a:r>
          </a:p>
        </p:txBody>
      </p:sp>
      <p:sp>
        <p:nvSpPr>
          <p:cNvPr id="5" name="Rektangel 4">
            <a:extLst>
              <a:ext uri="{FF2B5EF4-FFF2-40B4-BE49-F238E27FC236}">
                <a16:creationId xmlns:a16="http://schemas.microsoft.com/office/drawing/2014/main" id="{8606BB1F-180E-4C20-83F1-8016589CC861}"/>
              </a:ext>
            </a:extLst>
          </p:cNvPr>
          <p:cNvSpPr/>
          <p:nvPr/>
        </p:nvSpPr>
        <p:spPr>
          <a:xfrm>
            <a:off x="5100507" y="2693580"/>
            <a:ext cx="1501629" cy="340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Utvikling</a:t>
            </a:r>
          </a:p>
        </p:txBody>
      </p:sp>
      <p:sp>
        <p:nvSpPr>
          <p:cNvPr id="7" name="Rektangel 6">
            <a:extLst>
              <a:ext uri="{FF2B5EF4-FFF2-40B4-BE49-F238E27FC236}">
                <a16:creationId xmlns:a16="http://schemas.microsoft.com/office/drawing/2014/main" id="{1FD2647D-006A-492F-8A54-3F56A771E877}"/>
              </a:ext>
            </a:extLst>
          </p:cNvPr>
          <p:cNvSpPr/>
          <p:nvPr/>
        </p:nvSpPr>
        <p:spPr>
          <a:xfrm>
            <a:off x="7208015" y="2693580"/>
            <a:ext cx="1621874" cy="3405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Menneske-rettigheter</a:t>
            </a:r>
          </a:p>
        </p:txBody>
      </p:sp>
      <p:sp>
        <p:nvSpPr>
          <p:cNvPr id="9" name="Pil: ned 8">
            <a:extLst>
              <a:ext uri="{FF2B5EF4-FFF2-40B4-BE49-F238E27FC236}">
                <a16:creationId xmlns:a16="http://schemas.microsoft.com/office/drawing/2014/main" id="{FE764C44-8AA4-4CA8-BA3C-AA094841E5EE}"/>
              </a:ext>
            </a:extLst>
          </p:cNvPr>
          <p:cNvSpPr/>
          <p:nvPr/>
        </p:nvSpPr>
        <p:spPr>
          <a:xfrm>
            <a:off x="5580077" y="1655466"/>
            <a:ext cx="729842" cy="838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2</a:t>
            </a:r>
          </a:p>
        </p:txBody>
      </p:sp>
      <p:sp>
        <p:nvSpPr>
          <p:cNvPr id="10" name="Pil: ned 9">
            <a:extLst>
              <a:ext uri="{FF2B5EF4-FFF2-40B4-BE49-F238E27FC236}">
                <a16:creationId xmlns:a16="http://schemas.microsoft.com/office/drawing/2014/main" id="{52250830-625B-4423-AEAD-95F8C8474093}"/>
              </a:ext>
            </a:extLst>
          </p:cNvPr>
          <p:cNvSpPr/>
          <p:nvPr/>
        </p:nvSpPr>
        <p:spPr>
          <a:xfrm>
            <a:off x="3325757" y="1655466"/>
            <a:ext cx="729842" cy="838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1</a:t>
            </a:r>
          </a:p>
        </p:txBody>
      </p:sp>
      <p:sp>
        <p:nvSpPr>
          <p:cNvPr id="13" name="Pil: ned 12">
            <a:extLst>
              <a:ext uri="{FF2B5EF4-FFF2-40B4-BE49-F238E27FC236}">
                <a16:creationId xmlns:a16="http://schemas.microsoft.com/office/drawing/2014/main" id="{B21A11B6-E289-4F83-BEAB-9A4C611B9364}"/>
              </a:ext>
            </a:extLst>
          </p:cNvPr>
          <p:cNvSpPr/>
          <p:nvPr/>
        </p:nvSpPr>
        <p:spPr>
          <a:xfrm>
            <a:off x="7654031" y="1607967"/>
            <a:ext cx="729842" cy="838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3</a:t>
            </a:r>
          </a:p>
        </p:txBody>
      </p:sp>
      <p:sp>
        <p:nvSpPr>
          <p:cNvPr id="14" name="Rektangel 13">
            <a:extLst>
              <a:ext uri="{FF2B5EF4-FFF2-40B4-BE49-F238E27FC236}">
                <a16:creationId xmlns:a16="http://schemas.microsoft.com/office/drawing/2014/main" id="{86EB4A02-275C-409D-9200-203AC532BDB4}"/>
              </a:ext>
            </a:extLst>
          </p:cNvPr>
          <p:cNvSpPr/>
          <p:nvPr/>
        </p:nvSpPr>
        <p:spPr>
          <a:xfrm>
            <a:off x="2944536" y="6201604"/>
            <a:ext cx="3657600" cy="260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New York</a:t>
            </a:r>
          </a:p>
        </p:txBody>
      </p:sp>
      <p:sp>
        <p:nvSpPr>
          <p:cNvPr id="15" name="Rektangel 14">
            <a:extLst>
              <a:ext uri="{FF2B5EF4-FFF2-40B4-BE49-F238E27FC236}">
                <a16:creationId xmlns:a16="http://schemas.microsoft.com/office/drawing/2014/main" id="{64674BFC-B358-43CF-BD7B-8479155AA81D}"/>
              </a:ext>
            </a:extLst>
          </p:cNvPr>
          <p:cNvSpPr/>
          <p:nvPr/>
        </p:nvSpPr>
        <p:spPr>
          <a:xfrm>
            <a:off x="7177494" y="6181346"/>
            <a:ext cx="1682916" cy="280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Genève</a:t>
            </a:r>
          </a:p>
        </p:txBody>
      </p:sp>
    </p:spTree>
    <p:extLst>
      <p:ext uri="{BB962C8B-B14F-4D97-AF65-F5344CB8AC3E}">
        <p14:creationId xmlns:p14="http://schemas.microsoft.com/office/powerpoint/2010/main" val="311231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72236B-77C6-48F9-9C75-A227D10E9084}"/>
              </a:ext>
            </a:extLst>
          </p:cNvPr>
          <p:cNvSpPr>
            <a:spLocks noGrp="1"/>
          </p:cNvSpPr>
          <p:nvPr>
            <p:ph type="title"/>
          </p:nvPr>
        </p:nvSpPr>
        <p:spPr>
          <a:xfrm>
            <a:off x="83191" y="298014"/>
            <a:ext cx="2299403" cy="951946"/>
          </a:xfrm>
        </p:spPr>
        <p:txBody>
          <a:bodyPr>
            <a:normAutofit fontScale="90000"/>
          </a:bodyPr>
          <a:lstStyle/>
          <a:p>
            <a:r>
              <a:rPr lang="nb-NO" sz="1100" dirty="0"/>
              <a:t>Kilde til bildet: </a:t>
            </a:r>
            <a:r>
              <a:rPr lang="nb-NO" sz="1100" dirty="0">
                <a:hlinkClick r:id="rId2"/>
              </a:rPr>
              <a:t>https://www.universal-rights.org/nyc/programmes/human-rights-institutions-mechanisms-and-processes/human-rights-financing-in-the-un-system/</a:t>
            </a:r>
            <a:r>
              <a:rPr lang="nb-NO" sz="1100" dirty="0"/>
              <a:t> </a:t>
            </a:r>
            <a:br>
              <a:rPr lang="nb-NO" dirty="0"/>
            </a:br>
            <a:endParaRPr lang="nb-NO" dirty="0"/>
          </a:p>
        </p:txBody>
      </p:sp>
      <p:pic>
        <p:nvPicPr>
          <p:cNvPr id="4" name="Picture 2" descr="Bilderesultat for un three pillars">
            <a:extLst>
              <a:ext uri="{FF2B5EF4-FFF2-40B4-BE49-F238E27FC236}">
                <a16:creationId xmlns:a16="http://schemas.microsoft.com/office/drawing/2014/main" id="{6641C14C-0DE2-4460-AE3A-CBCB1BE8EF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79030" y="667231"/>
            <a:ext cx="6832604" cy="571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6818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9952</TotalTime>
  <Words>4602</Words>
  <Application>Microsoft Office PowerPoint</Application>
  <PresentationFormat>Widescreen</PresentationFormat>
  <Paragraphs>316</Paragraphs>
  <Slides>47</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47</vt:i4>
      </vt:variant>
    </vt:vector>
  </HeadingPairs>
  <TitlesOfParts>
    <vt:vector size="52" baseType="lpstr">
      <vt:lpstr>Arial</vt:lpstr>
      <vt:lpstr>Calibri</vt:lpstr>
      <vt:lpstr>Calibri Light</vt:lpstr>
      <vt:lpstr>Wingdings</vt:lpstr>
      <vt:lpstr>Office-tema</vt:lpstr>
      <vt:lpstr>Hva i all verden er CRPD og hvorfor er konvensjonen så viktig? </vt:lpstr>
      <vt:lpstr>Funksjonshemmedes menneskerettigheter neglisjeres </vt:lpstr>
      <vt:lpstr>CRPD - Convention on the Rights of Persons with Disabilities</vt:lpstr>
      <vt:lpstr>Hva er </vt:lpstr>
      <vt:lpstr>Hva er en konvensjon? Hva er folkeretten?</vt:lpstr>
      <vt:lpstr>Sivilt samfunn </vt:lpstr>
      <vt:lpstr>Hva kan sivilt samfunn gjøre?</vt:lpstr>
      <vt:lpstr>FNs tre hovedpilarer</vt:lpstr>
      <vt:lpstr>Kilde til bildet: https://www.universal-rights.org/nyc/programmes/human-rights-institutions-mechanisms-and-processes/human-rights-financing-in-the-un-system/  </vt:lpstr>
      <vt:lpstr>FNs arbeid med menneskerettigheter </vt:lpstr>
      <vt:lpstr>FNs menneskerettighetsråd </vt:lpstr>
      <vt:lpstr>CRPD-komiteen </vt:lpstr>
      <vt:lpstr>Hva er en høring?</vt:lpstr>
      <vt:lpstr>PowerPoint-presentasjon</vt:lpstr>
      <vt:lpstr>PowerPoint-presentasjon</vt:lpstr>
      <vt:lpstr>Sivilt samfunns arbeid med CRPD</vt:lpstr>
      <vt:lpstr>PowerPoint-presentasjon</vt:lpstr>
      <vt:lpstr>PowerPoint-presentasjon</vt:lpstr>
      <vt:lpstr>Vi oppfordrer regjeringen til å:</vt:lpstr>
      <vt:lpstr>Behovet for et paradigmeskifte</vt:lpstr>
      <vt:lpstr>Ulike forståelser av funksjonshemming </vt:lpstr>
      <vt:lpstr>Åtte generelle prinsipper </vt:lpstr>
      <vt:lpstr>Komiteens bekymringer og anbefalinger</vt:lpstr>
      <vt:lpstr>Kampen for inkorporering</vt:lpstr>
      <vt:lpstr>PowerPoint-presentasjon</vt:lpstr>
      <vt:lpstr>Komiteens bekymringer og anbefalinger</vt:lpstr>
      <vt:lpstr>Retten til selvbestemmelse</vt:lpstr>
      <vt:lpstr>Komiteens bekymringer på artikkel 12</vt:lpstr>
      <vt:lpstr>Komiteens bekymringer på artikkel 12</vt:lpstr>
      <vt:lpstr>Komiteens anbefalinger på artikkel 12</vt:lpstr>
      <vt:lpstr>Komiteens bekymringer for artikkel 14: frihet og personlig sikkerhet </vt:lpstr>
      <vt:lpstr>Utvalgte anbefalinger fra CRPD-komiteen</vt:lpstr>
      <vt:lpstr>Artikkel 19: Retten til et selvstendig liv og til å være en del av samfunnet</vt:lpstr>
      <vt:lpstr>Noen av CRPD-koalisjonens anbefalinger til artikkel 19</vt:lpstr>
      <vt:lpstr>Anbefalingene har bakgrunn i bl.a.:</vt:lpstr>
      <vt:lpstr>Komiteens bekymringer til artikkel 19</vt:lpstr>
      <vt:lpstr>Komiteens anbefalinger til artikkel 19</vt:lpstr>
      <vt:lpstr>Artikkel 27: Arbeid og sysselsetting</vt:lpstr>
      <vt:lpstr>CRPD-koalisjonens anbefalinger</vt:lpstr>
      <vt:lpstr>Anbefalingene har bakgrunn i bl.a.:</vt:lpstr>
      <vt:lpstr>CRPD-komiteens anbefalinger</vt:lpstr>
      <vt:lpstr>CRPD-komiteens anbefalinger på artikkel 24 om utdanning</vt:lpstr>
      <vt:lpstr>Komiteens anbefalinger på universell utforming</vt:lpstr>
      <vt:lpstr>Veien videre….</vt:lpstr>
      <vt:lpstr>Oppsummering</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Sivilt samfunns arbeid med CRPD - et samarbeid mellom 125 organisasjoner </dc:title>
  <dc:creator>Live Kroknes Berg</dc:creator>
  <cp:lastModifiedBy>Live Kroknes Berg</cp:lastModifiedBy>
  <cp:revision>38</cp:revision>
  <dcterms:created xsi:type="dcterms:W3CDTF">2019-10-11T11:11:16Z</dcterms:created>
  <dcterms:modified xsi:type="dcterms:W3CDTF">2019-10-18T09:03:22Z</dcterms:modified>
</cp:coreProperties>
</file>