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570" r:id="rId2"/>
    <p:sldId id="544" r:id="rId3"/>
    <p:sldId id="566" r:id="rId4"/>
    <p:sldId id="545" r:id="rId5"/>
    <p:sldId id="574" r:id="rId6"/>
    <p:sldId id="567" r:id="rId7"/>
    <p:sldId id="562" r:id="rId8"/>
    <p:sldId id="568" r:id="rId9"/>
    <p:sldId id="575" r:id="rId10"/>
    <p:sldId id="540" r:id="rId11"/>
    <p:sldId id="554" r:id="rId12"/>
    <p:sldId id="541" r:id="rId13"/>
    <p:sldId id="569" r:id="rId14"/>
    <p:sldId id="573" r:id="rId15"/>
    <p:sldId id="564" r:id="rId1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Sellevoll Hebnes" initials="ÅSH" lastIdx="1" clrIdx="0">
    <p:extLst>
      <p:ext uri="{19B8F6BF-5375-455C-9EA6-DF929625EA0E}">
        <p15:presenceInfo xmlns:p15="http://schemas.microsoft.com/office/powerpoint/2012/main" userId="Åsa Sellevoll Heb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7" autoAdjust="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5T13:22:54.210"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5T13:22:54.21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5C13062-3AE4-4B06-99F3-CCA0BA3C22F4}" type="datetimeFigureOut">
              <a:rPr lang="sv-SE" smtClean="0"/>
              <a:t>2019-10-19</a:t>
            </a:fld>
            <a:endParaRPr lang="sv-SE"/>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2BBFCA0-7CBB-483B-8260-3CC36DE2FD25}" type="slidenum">
              <a:rPr lang="sv-SE" smtClean="0"/>
              <a:t>‹#›</a:t>
            </a:fld>
            <a:endParaRPr lang="sv-SE"/>
          </a:p>
        </p:txBody>
      </p:sp>
    </p:spTree>
    <p:extLst>
      <p:ext uri="{BB962C8B-B14F-4D97-AF65-F5344CB8AC3E}">
        <p14:creationId xmlns:p14="http://schemas.microsoft.com/office/powerpoint/2010/main" val="152259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Presentasjon av DiMe på Stormøte med politiet og nettverk av trossamfunn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Marita:</a:t>
            </a:r>
          </a:p>
          <a:p>
            <a:r>
              <a:rPr lang="nb-NO" sz="1200" kern="1200" dirty="0">
                <a:solidFill>
                  <a:schemeClr val="tx1"/>
                </a:solidFill>
                <a:effectLst/>
                <a:latin typeface="+mn-lt"/>
                <a:ea typeface="+mn-ea"/>
                <a:cs typeface="+mn-cs"/>
              </a:rPr>
              <a:t>DiMe er et supplement til det etablerte systemet, og er et </a:t>
            </a:r>
            <a:r>
              <a:rPr lang="nb-NO" sz="1200" b="1" kern="1200" dirty="0">
                <a:solidFill>
                  <a:schemeClr val="tx1"/>
                </a:solidFill>
                <a:effectLst/>
                <a:latin typeface="+mn-lt"/>
                <a:ea typeface="+mn-ea"/>
                <a:cs typeface="+mn-cs"/>
              </a:rPr>
              <a:t>nylig etablert lavterskel </a:t>
            </a:r>
            <a:r>
              <a:rPr lang="nb-NO" sz="1200" kern="1200" dirty="0">
                <a:solidFill>
                  <a:schemeClr val="tx1"/>
                </a:solidFill>
                <a:effectLst/>
                <a:latin typeface="+mn-lt"/>
                <a:ea typeface="+mn-ea"/>
                <a:cs typeface="+mn-cs"/>
              </a:rPr>
              <a:t>klageorgan som tilbyr gratis rettshjelp og megling til alle som opplever seg utsatt for</a:t>
            </a:r>
          </a:p>
          <a:p>
            <a:r>
              <a:rPr lang="nb-NO" sz="1200" kern="1200" dirty="0">
                <a:solidFill>
                  <a:schemeClr val="tx1"/>
                </a:solidFill>
                <a:effectLst/>
                <a:latin typeface="+mn-lt"/>
                <a:ea typeface="+mn-ea"/>
                <a:cs typeface="+mn-cs"/>
              </a:rPr>
              <a:t>Rasisme</a:t>
            </a:r>
          </a:p>
          <a:p>
            <a:r>
              <a:rPr lang="nb-NO" sz="1200" kern="1200" dirty="0">
                <a:solidFill>
                  <a:schemeClr val="tx1"/>
                </a:solidFill>
                <a:effectLst/>
                <a:latin typeface="+mn-lt"/>
                <a:ea typeface="+mn-ea"/>
                <a:cs typeface="+mn-cs"/>
              </a:rPr>
              <a:t>diskriminering</a:t>
            </a:r>
          </a:p>
          <a:p>
            <a:r>
              <a:rPr lang="nb-NO" sz="1200" kern="1200" dirty="0">
                <a:solidFill>
                  <a:schemeClr val="tx1"/>
                </a:solidFill>
                <a:effectLst/>
                <a:latin typeface="+mn-lt"/>
                <a:ea typeface="+mn-ea"/>
                <a:cs typeface="+mn-cs"/>
              </a:rPr>
              <a:t>hatefulle ytringer og</a:t>
            </a:r>
          </a:p>
          <a:p>
            <a:r>
              <a:rPr lang="nb-NO" sz="1200" kern="1200" dirty="0">
                <a:solidFill>
                  <a:schemeClr val="tx1"/>
                </a:solidFill>
                <a:effectLst/>
                <a:latin typeface="+mn-lt"/>
                <a:ea typeface="+mn-ea"/>
                <a:cs typeface="+mn-cs"/>
              </a:rPr>
              <a:t>hatkriminalitet.</a:t>
            </a:r>
          </a:p>
          <a:p>
            <a:r>
              <a:rPr lang="nb-NO" sz="1200" kern="1200" dirty="0">
                <a:solidFill>
                  <a:schemeClr val="tx1"/>
                </a:solidFill>
                <a:effectLst/>
                <a:latin typeface="+mn-lt"/>
                <a:ea typeface="+mn-ea"/>
                <a:cs typeface="+mn-cs"/>
              </a:rPr>
              <a:t>Det er et </a:t>
            </a:r>
            <a:r>
              <a:rPr lang="nb-NO" sz="1200" b="1" kern="1200" dirty="0">
                <a:solidFill>
                  <a:schemeClr val="tx1"/>
                </a:solidFill>
                <a:effectLst/>
                <a:latin typeface="+mn-lt"/>
                <a:ea typeface="+mn-ea"/>
                <a:cs typeface="+mn-cs"/>
              </a:rPr>
              <a:t>samarbeids</a:t>
            </a:r>
            <a:r>
              <a:rPr lang="nb-NO" sz="1200" kern="1200" dirty="0">
                <a:solidFill>
                  <a:schemeClr val="tx1"/>
                </a:solidFill>
                <a:effectLst/>
                <a:latin typeface="+mn-lt"/>
                <a:ea typeface="+mn-ea"/>
                <a:cs typeface="+mn-cs"/>
              </a:rPr>
              <a:t>prosjekt mellom Antirasistisk Senter og Skeiv Verden og Norsk Folkehjelp.</a:t>
            </a:r>
          </a:p>
          <a:p>
            <a:r>
              <a:rPr lang="nb-NO" sz="1200" kern="1200" dirty="0">
                <a:solidFill>
                  <a:schemeClr val="tx1"/>
                </a:solidFill>
                <a:effectLst/>
                <a:latin typeface="+mn-lt"/>
                <a:ea typeface="+mn-ea"/>
                <a:cs typeface="+mn-cs"/>
              </a:rPr>
              <a:t>Prosjektet ble </a:t>
            </a:r>
            <a:r>
              <a:rPr lang="nb-NO" sz="1200" b="1" kern="1200" dirty="0">
                <a:solidFill>
                  <a:schemeClr val="tx1"/>
                </a:solidFill>
                <a:effectLst/>
                <a:latin typeface="+mn-lt"/>
                <a:ea typeface="+mn-ea"/>
                <a:cs typeface="+mn-cs"/>
              </a:rPr>
              <a:t>initiert </a:t>
            </a:r>
            <a:r>
              <a:rPr lang="nb-NO" sz="1200" kern="1200" dirty="0">
                <a:solidFill>
                  <a:schemeClr val="tx1"/>
                </a:solidFill>
                <a:effectLst/>
                <a:latin typeface="+mn-lt"/>
                <a:ea typeface="+mn-ea"/>
                <a:cs typeface="+mn-cs"/>
              </a:rPr>
              <a:t>av Oslo kommune etter modell fra Nederland.</a:t>
            </a:r>
          </a:p>
          <a:p>
            <a:r>
              <a:rPr lang="nb-NO" sz="1200" kern="1200" dirty="0">
                <a:solidFill>
                  <a:schemeClr val="tx1"/>
                </a:solidFill>
                <a:effectLst/>
                <a:latin typeface="+mn-lt"/>
                <a:ea typeface="+mn-ea"/>
                <a:cs typeface="+mn-cs"/>
              </a:rPr>
              <a:t>Støttes </a:t>
            </a:r>
            <a:r>
              <a:rPr lang="nb-NO" sz="1200" b="1" kern="1200" dirty="0">
                <a:solidFill>
                  <a:schemeClr val="tx1"/>
                </a:solidFill>
                <a:effectLst/>
                <a:latin typeface="+mn-lt"/>
                <a:ea typeface="+mn-ea"/>
                <a:cs typeface="+mn-cs"/>
              </a:rPr>
              <a:t>økonomisk </a:t>
            </a:r>
            <a:r>
              <a:rPr lang="nb-NO" sz="1200" kern="1200" dirty="0">
                <a:solidFill>
                  <a:schemeClr val="tx1"/>
                </a:solidFill>
                <a:effectLst/>
                <a:latin typeface="+mn-lt"/>
                <a:ea typeface="+mn-ea"/>
                <a:cs typeface="+mn-cs"/>
              </a:rPr>
              <a:t>av Oslo kommune, Politidirektoratet (POD), Fengsels- og friomsorgsforbundet og Extrastiftelsen.</a:t>
            </a:r>
          </a:p>
          <a:p>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Hvorfor trengs DiMe?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Slik vi erfarer dagens situasjon er det altfor få som melder inn saker om diskriminering og hatkriminalitet. Mørketall er store pga. lite kunnskap om rettigheter og hvordan de utsatte kan ta tak i saken, lite håp om å vinne fram, manglende tillit til systemet, og at det kan være belastende både emosjonelt og praktisk.  </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På tross av et rettsapparat som håndterer saker om hatefulle ytringer/hatkriminalitet samt en Diskrimineringsnemnd som behandler diskrimineringssaker, fremkommer det i Stortingets Innst. 210 S (2017–2018) at ulike rapporter, kartlegginger og statistikk tyder på at rasisme og diskriminering er et voksende problem i Norge.</a:t>
            </a:r>
          </a:p>
          <a:p>
            <a:r>
              <a:rPr lang="nb-NO" sz="1200" b="1" kern="1200" dirty="0">
                <a:solidFill>
                  <a:schemeClr val="tx1"/>
                </a:solidFill>
                <a:effectLst/>
                <a:latin typeface="+mn-lt"/>
                <a:ea typeface="+mn-ea"/>
                <a:cs typeface="+mn-cs"/>
              </a:rPr>
              <a:t>Formål (kan kort si noe om formål trukket ut fra de fire påfølgende avsnittene)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Formålet med prosjektet er å være et lavterskeltilbud som gir juridisk rådgivning, og hjelper blant annet med anmeldelse av hatkriminalitet som berører seksuell orientering, kjønnsidentitet, hudfarge, etnisitet og religion. Vi jobber utfra interseksjonelt perspektiv. Vi tilbyr også dialog og mekling på lavterskel nivå. Med dette ønsker vi å fange opp mørketall.</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Målet til DiMe er å bistå personer som faller gjennom det etablerte systemet og som ellers ikke ville fått hjelp, og sikre at de føler seg sett, hørt og tatt på alvor. Vi kan dermed fange opp mørketall når det gjelder opplevelser av rasisme og diskriminering og iverksette forebyggende tiltak.</a:t>
            </a:r>
          </a:p>
          <a:p>
            <a:r>
              <a:rPr lang="nb-NO" sz="1200" kern="1200" dirty="0">
                <a:solidFill>
                  <a:schemeClr val="tx1"/>
                </a:solidFill>
                <a:effectLst/>
                <a:latin typeface="+mn-lt"/>
                <a:ea typeface="+mn-ea"/>
                <a:cs typeface="+mn-cs"/>
              </a:rPr>
              <a:t>Lavterskeltilbudet er ment å være et sted å henvende seg, bli møtt på en anerkjennende måte og føle at noen «gjør noe» med henvendelser som ellers ikke ville bli fanget opp av systemet. Et slikt organ vil kunne ha stor betydning for den enkelte utsatte. Det motsatte – å ikke bli møtt og ivaretatt – kan lede til en følelse av avmakt, utenforskap, og kanskje sinne som igjen kan føre til destruktivitet. Vi inviterer partene inn til megling slik at både den som klager og den som er innklaget får mulighet til å legge frem sine syn, og komme til en enighet ved hjelp av profesjonell megling på «Meglingsbenken». Å oppleve rettferdighet er vesentlig for menneskers fysiske og psykiske helse.</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Mål: At alle innmeldte saker blir behandlet på</a:t>
            </a:r>
          </a:p>
          <a:p>
            <a:r>
              <a:rPr lang="nb-NO" sz="1200" kern="1200" dirty="0">
                <a:solidFill>
                  <a:schemeClr val="tx1"/>
                </a:solidFill>
                <a:effectLst/>
                <a:latin typeface="+mn-lt"/>
                <a:ea typeface="+mn-ea"/>
                <a:cs typeface="+mn-cs"/>
              </a:rPr>
              <a:t>en slik måte at den utsatte får sine rettigheter ivaretatt og føler at en form for rettferdighet er oppnådd. DiMe etableres som et respektert og benyttet lavterskel klageorgan på linje med Øvrige rettshjelpstiltak som blant annet JURK, JussBuss, Gatejuristene</a:t>
            </a:r>
          </a:p>
          <a:p>
            <a:r>
              <a:rPr lang="nb-NO" sz="1200" kern="1200" dirty="0">
                <a:solidFill>
                  <a:schemeClr val="tx1"/>
                </a:solidFill>
                <a:effectLst/>
                <a:latin typeface="+mn-lt"/>
                <a:ea typeface="+mn-ea"/>
                <a:cs typeface="+mn-cs"/>
              </a:rPr>
              <a:t>etc.</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Si noe kort om at Norsk Folkehjelp har ekspertise på diskriminering i arbeidslivet, Skeiv verdens og antirasistisk senter sin ekspertise osv og at vi derfor utfyller hverandre godt.</a:t>
            </a:r>
          </a:p>
          <a:p>
            <a:r>
              <a:rPr lang="nb-NO" sz="1200" kern="1200" dirty="0">
                <a:solidFill>
                  <a:schemeClr val="tx1"/>
                </a:solidFill>
                <a:effectLst/>
                <a:latin typeface="+mn-lt"/>
                <a:ea typeface="+mn-ea"/>
                <a:cs typeface="+mn-cs"/>
              </a:rPr>
              <a:t>Som sagt så gir vi gratis rettshjelp og megling – som Åsa skal snakke mer om..</a:t>
            </a:r>
          </a:p>
          <a:p>
            <a:pPr rtl="0"/>
            <a:endParaRPr lang="nb-NO" sz="1200" b="0" i="0" u="none" strike="noStrike" kern="1200" dirty="0">
              <a:solidFill>
                <a:schemeClr val="tx1"/>
              </a:solidFill>
              <a:effectLst/>
              <a:latin typeface="+mn-lt"/>
              <a:ea typeface="+mn-ea"/>
              <a:cs typeface="+mn-cs"/>
            </a:endParaRPr>
          </a:p>
          <a:p>
            <a:pPr rtl="0"/>
            <a:endParaRPr lang="nb-NO"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1C44FB-69E1-4C4D-B33F-6D89FA6CB594}" type="slidenum">
              <a:rPr lang="nb-NO" smtClean="0"/>
              <a:t>2</a:t>
            </a:fld>
            <a:endParaRPr lang="nb-NO" dirty="0"/>
          </a:p>
        </p:txBody>
      </p:sp>
    </p:spTree>
    <p:extLst>
      <p:ext uri="{BB962C8B-B14F-4D97-AF65-F5344CB8AC3E}">
        <p14:creationId xmlns:p14="http://schemas.microsoft.com/office/powerpoint/2010/main" val="364607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Åsa</a:t>
            </a:r>
          </a:p>
        </p:txBody>
      </p:sp>
      <p:sp>
        <p:nvSpPr>
          <p:cNvPr id="4" name="Slide Number Placeholder 3"/>
          <p:cNvSpPr>
            <a:spLocks noGrp="1"/>
          </p:cNvSpPr>
          <p:nvPr>
            <p:ph type="sldNum" sz="quarter" idx="10"/>
          </p:nvPr>
        </p:nvSpPr>
        <p:spPr/>
        <p:txBody>
          <a:bodyPr/>
          <a:lstStyle/>
          <a:p>
            <a:fld id="{9B80C2AF-F176-4DFD-87E0-79FAC8402135}" type="slidenum">
              <a:rPr lang="en-US" smtClean="0"/>
              <a:pPr/>
              <a:t>10</a:t>
            </a:fld>
            <a:endParaRPr lang="en-US" dirty="0"/>
          </a:p>
        </p:txBody>
      </p:sp>
    </p:spTree>
    <p:extLst>
      <p:ext uri="{BB962C8B-B14F-4D97-AF65-F5344CB8AC3E}">
        <p14:creationId xmlns:p14="http://schemas.microsoft.com/office/powerpoint/2010/main" val="366195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Susanne</a:t>
            </a:r>
          </a:p>
        </p:txBody>
      </p:sp>
      <p:sp>
        <p:nvSpPr>
          <p:cNvPr id="4" name="Slide Number Placeholder 3"/>
          <p:cNvSpPr>
            <a:spLocks noGrp="1"/>
          </p:cNvSpPr>
          <p:nvPr>
            <p:ph type="sldNum" sz="quarter" idx="10"/>
          </p:nvPr>
        </p:nvSpPr>
        <p:spPr/>
        <p:txBody>
          <a:bodyPr/>
          <a:lstStyle/>
          <a:p>
            <a:fld id="{9B80C2AF-F176-4DFD-87E0-79FAC8402135}" type="slidenum">
              <a:rPr lang="en-US" smtClean="0"/>
              <a:pPr/>
              <a:t>11</a:t>
            </a:fld>
            <a:endParaRPr lang="en-US" dirty="0"/>
          </a:p>
        </p:txBody>
      </p:sp>
    </p:spTree>
    <p:extLst>
      <p:ext uri="{BB962C8B-B14F-4D97-AF65-F5344CB8AC3E}">
        <p14:creationId xmlns:p14="http://schemas.microsoft.com/office/powerpoint/2010/main" val="300600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Åsa</a:t>
            </a:r>
          </a:p>
        </p:txBody>
      </p:sp>
      <p:sp>
        <p:nvSpPr>
          <p:cNvPr id="4" name="Slide Number Placeholder 3"/>
          <p:cNvSpPr>
            <a:spLocks noGrp="1"/>
          </p:cNvSpPr>
          <p:nvPr>
            <p:ph type="sldNum" sz="quarter" idx="10"/>
          </p:nvPr>
        </p:nvSpPr>
        <p:spPr/>
        <p:txBody>
          <a:bodyPr/>
          <a:lstStyle/>
          <a:p>
            <a:fld id="{9B80C2AF-F176-4DFD-87E0-79FAC8402135}" type="slidenum">
              <a:rPr lang="en-US" smtClean="0"/>
              <a:pPr/>
              <a:t>12</a:t>
            </a:fld>
            <a:endParaRPr lang="en-US" dirty="0"/>
          </a:p>
        </p:txBody>
      </p:sp>
    </p:spTree>
    <p:extLst>
      <p:ext uri="{BB962C8B-B14F-4D97-AF65-F5344CB8AC3E}">
        <p14:creationId xmlns:p14="http://schemas.microsoft.com/office/powerpoint/2010/main" val="226846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Presentasjon av DiMe på Stormøte med politiet og nettverk av trossamfunn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Marita:</a:t>
            </a:r>
          </a:p>
          <a:p>
            <a:r>
              <a:rPr lang="nb-NO" sz="1200" kern="1200" dirty="0">
                <a:solidFill>
                  <a:schemeClr val="tx1"/>
                </a:solidFill>
                <a:effectLst/>
                <a:latin typeface="+mn-lt"/>
                <a:ea typeface="+mn-ea"/>
                <a:cs typeface="+mn-cs"/>
              </a:rPr>
              <a:t>DiMe er et supplement til det etablerte systemet, og er et </a:t>
            </a:r>
            <a:r>
              <a:rPr lang="nb-NO" sz="1200" b="1" kern="1200" dirty="0">
                <a:solidFill>
                  <a:schemeClr val="tx1"/>
                </a:solidFill>
                <a:effectLst/>
                <a:latin typeface="+mn-lt"/>
                <a:ea typeface="+mn-ea"/>
                <a:cs typeface="+mn-cs"/>
              </a:rPr>
              <a:t>nylig etablert lavterskel </a:t>
            </a:r>
            <a:r>
              <a:rPr lang="nb-NO" sz="1200" kern="1200" dirty="0">
                <a:solidFill>
                  <a:schemeClr val="tx1"/>
                </a:solidFill>
                <a:effectLst/>
                <a:latin typeface="+mn-lt"/>
                <a:ea typeface="+mn-ea"/>
                <a:cs typeface="+mn-cs"/>
              </a:rPr>
              <a:t>klageorgan som tilbyr gratis rettshjelp og megling til alle som opplever seg utsatt for</a:t>
            </a:r>
          </a:p>
          <a:p>
            <a:r>
              <a:rPr lang="nb-NO" sz="1200" kern="1200" dirty="0">
                <a:solidFill>
                  <a:schemeClr val="tx1"/>
                </a:solidFill>
                <a:effectLst/>
                <a:latin typeface="+mn-lt"/>
                <a:ea typeface="+mn-ea"/>
                <a:cs typeface="+mn-cs"/>
              </a:rPr>
              <a:t>Rasisme</a:t>
            </a:r>
          </a:p>
          <a:p>
            <a:r>
              <a:rPr lang="nb-NO" sz="1200" kern="1200" dirty="0">
                <a:solidFill>
                  <a:schemeClr val="tx1"/>
                </a:solidFill>
                <a:effectLst/>
                <a:latin typeface="+mn-lt"/>
                <a:ea typeface="+mn-ea"/>
                <a:cs typeface="+mn-cs"/>
              </a:rPr>
              <a:t>diskriminering</a:t>
            </a:r>
          </a:p>
          <a:p>
            <a:r>
              <a:rPr lang="nb-NO" sz="1200" kern="1200" dirty="0">
                <a:solidFill>
                  <a:schemeClr val="tx1"/>
                </a:solidFill>
                <a:effectLst/>
                <a:latin typeface="+mn-lt"/>
                <a:ea typeface="+mn-ea"/>
                <a:cs typeface="+mn-cs"/>
              </a:rPr>
              <a:t>hatefulle ytringer og</a:t>
            </a:r>
          </a:p>
          <a:p>
            <a:r>
              <a:rPr lang="nb-NO" sz="1200" kern="1200" dirty="0">
                <a:solidFill>
                  <a:schemeClr val="tx1"/>
                </a:solidFill>
                <a:effectLst/>
                <a:latin typeface="+mn-lt"/>
                <a:ea typeface="+mn-ea"/>
                <a:cs typeface="+mn-cs"/>
              </a:rPr>
              <a:t>hatkriminalitet.</a:t>
            </a:r>
          </a:p>
          <a:p>
            <a:r>
              <a:rPr lang="nb-NO" sz="1200" kern="1200" dirty="0">
                <a:solidFill>
                  <a:schemeClr val="tx1"/>
                </a:solidFill>
                <a:effectLst/>
                <a:latin typeface="+mn-lt"/>
                <a:ea typeface="+mn-ea"/>
                <a:cs typeface="+mn-cs"/>
              </a:rPr>
              <a:t>Det er et </a:t>
            </a:r>
            <a:r>
              <a:rPr lang="nb-NO" sz="1200" b="1" kern="1200" dirty="0">
                <a:solidFill>
                  <a:schemeClr val="tx1"/>
                </a:solidFill>
                <a:effectLst/>
                <a:latin typeface="+mn-lt"/>
                <a:ea typeface="+mn-ea"/>
                <a:cs typeface="+mn-cs"/>
              </a:rPr>
              <a:t>samarbeids</a:t>
            </a:r>
            <a:r>
              <a:rPr lang="nb-NO" sz="1200" kern="1200" dirty="0">
                <a:solidFill>
                  <a:schemeClr val="tx1"/>
                </a:solidFill>
                <a:effectLst/>
                <a:latin typeface="+mn-lt"/>
                <a:ea typeface="+mn-ea"/>
                <a:cs typeface="+mn-cs"/>
              </a:rPr>
              <a:t>prosjekt mellom Antirasistisk Senter og Skeiv Verden og Norsk Folkehjelp.</a:t>
            </a:r>
          </a:p>
          <a:p>
            <a:r>
              <a:rPr lang="nb-NO" sz="1200" kern="1200" dirty="0">
                <a:solidFill>
                  <a:schemeClr val="tx1"/>
                </a:solidFill>
                <a:effectLst/>
                <a:latin typeface="+mn-lt"/>
                <a:ea typeface="+mn-ea"/>
                <a:cs typeface="+mn-cs"/>
              </a:rPr>
              <a:t>Prosjektet ble </a:t>
            </a:r>
            <a:r>
              <a:rPr lang="nb-NO" sz="1200" b="1" kern="1200" dirty="0">
                <a:solidFill>
                  <a:schemeClr val="tx1"/>
                </a:solidFill>
                <a:effectLst/>
                <a:latin typeface="+mn-lt"/>
                <a:ea typeface="+mn-ea"/>
                <a:cs typeface="+mn-cs"/>
              </a:rPr>
              <a:t>initiert </a:t>
            </a:r>
            <a:r>
              <a:rPr lang="nb-NO" sz="1200" kern="1200" dirty="0">
                <a:solidFill>
                  <a:schemeClr val="tx1"/>
                </a:solidFill>
                <a:effectLst/>
                <a:latin typeface="+mn-lt"/>
                <a:ea typeface="+mn-ea"/>
                <a:cs typeface="+mn-cs"/>
              </a:rPr>
              <a:t>av Oslo kommune etter modell fra Nederland.</a:t>
            </a:r>
          </a:p>
          <a:p>
            <a:r>
              <a:rPr lang="nb-NO" sz="1200" kern="1200" dirty="0">
                <a:solidFill>
                  <a:schemeClr val="tx1"/>
                </a:solidFill>
                <a:effectLst/>
                <a:latin typeface="+mn-lt"/>
                <a:ea typeface="+mn-ea"/>
                <a:cs typeface="+mn-cs"/>
              </a:rPr>
              <a:t>Støttes </a:t>
            </a:r>
            <a:r>
              <a:rPr lang="nb-NO" sz="1200" b="1" kern="1200" dirty="0">
                <a:solidFill>
                  <a:schemeClr val="tx1"/>
                </a:solidFill>
                <a:effectLst/>
                <a:latin typeface="+mn-lt"/>
                <a:ea typeface="+mn-ea"/>
                <a:cs typeface="+mn-cs"/>
              </a:rPr>
              <a:t>økonomisk </a:t>
            </a:r>
            <a:r>
              <a:rPr lang="nb-NO" sz="1200" kern="1200" dirty="0">
                <a:solidFill>
                  <a:schemeClr val="tx1"/>
                </a:solidFill>
                <a:effectLst/>
                <a:latin typeface="+mn-lt"/>
                <a:ea typeface="+mn-ea"/>
                <a:cs typeface="+mn-cs"/>
              </a:rPr>
              <a:t>av Oslo kommune, Politidirektoratet (POD), Fengsels- og friomsorgsforbundet og Extrastiftelsen.</a:t>
            </a:r>
          </a:p>
          <a:p>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Hvorfor trengs DiMe?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Slik vi erfarer dagens situasjon er det altfor få som melder inn saker om diskriminering og hatkriminalitet. Mørketall er store pga. lite kunnskap om rettigheter og hvordan de utsatte kan ta tak i saken, lite håp om å vinne fram, manglende tillit til systemet, og at det kan være belastende både emosjonelt og praktisk.  </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På tross av et rettsapparat som håndterer saker om hatefulle ytringer/hatkriminalitet samt en Diskrimineringsnemnd som behandler diskrimineringssaker, fremkommer det i Stortingets Innst. 210 S (2017–2018) at ulike rapporter, kartlegginger og statistikk tyder på at rasisme og diskriminering er et voksende problem i Norge.</a:t>
            </a:r>
          </a:p>
          <a:p>
            <a:r>
              <a:rPr lang="nb-NO" sz="1200" b="1" kern="1200" dirty="0">
                <a:solidFill>
                  <a:schemeClr val="tx1"/>
                </a:solidFill>
                <a:effectLst/>
                <a:latin typeface="+mn-lt"/>
                <a:ea typeface="+mn-ea"/>
                <a:cs typeface="+mn-cs"/>
              </a:rPr>
              <a:t>Formål (kan kort si noe om formål trukket ut fra de fire påfølgende avsnittene)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Formålet med prosjektet er å være et lavterskeltilbud som gir juridisk rådgivning, og hjelper blant annet med anmeldelse av hatkriminalitet som berører seksuell orientering, kjønnsidentitet, hudfarge, etnisitet og religion. Vi jobber utfra interseksjonelt perspektiv. Vi tilbyr også dialog og mekling på lavterskel nivå. Med dette ønsker vi å fange opp mørketall.</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Målet til DiMe er å bistå personer som faller gjennom det etablerte systemet og som ellers ikke ville fått hjelp, og sikre at de føler seg sett, hørt og tatt på alvor. Vi kan dermed fange opp mørketall når det gjelder opplevelser av rasisme og diskriminering og iverksette forebyggende tiltak.</a:t>
            </a:r>
          </a:p>
          <a:p>
            <a:r>
              <a:rPr lang="nb-NO" sz="1200" kern="1200" dirty="0">
                <a:solidFill>
                  <a:schemeClr val="tx1"/>
                </a:solidFill>
                <a:effectLst/>
                <a:latin typeface="+mn-lt"/>
                <a:ea typeface="+mn-ea"/>
                <a:cs typeface="+mn-cs"/>
              </a:rPr>
              <a:t>Lavterskeltilbudet er ment å være et sted å henvende seg, bli møtt på en anerkjennende måte og føle at noen «gjør noe» med henvendelser som ellers ikke ville bli fanget opp av systemet. Et slikt organ vil kunne ha stor betydning for den enkelte utsatte. Det motsatte – å ikke bli møtt og ivaretatt – kan lede til en følelse av avmakt, utenforskap, og kanskje sinne som igjen kan føre til destruktivitet. Vi inviterer partene inn til megling slik at både den som klager og den som er innklaget får mulighet til å legge frem sine syn, og komme til en enighet ved hjelp av profesjonell megling på «Meglingsbenken». Å oppleve rettferdighet er vesentlig for menneskers fysiske og psykiske helse.</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Mål: At alle innmeldte saker blir behandlet på</a:t>
            </a:r>
          </a:p>
          <a:p>
            <a:r>
              <a:rPr lang="nb-NO" sz="1200" kern="1200" dirty="0">
                <a:solidFill>
                  <a:schemeClr val="tx1"/>
                </a:solidFill>
                <a:effectLst/>
                <a:latin typeface="+mn-lt"/>
                <a:ea typeface="+mn-ea"/>
                <a:cs typeface="+mn-cs"/>
              </a:rPr>
              <a:t>en slik måte at den utsatte får sine rettigheter ivaretatt og føler at en form for rettferdighet er oppnådd. DiMe etableres som et respektert og benyttet lavterskel klageorgan på linje med Øvrige rettshjelpstiltak som blant annet JURK, JussBuss, Gatejuristene</a:t>
            </a:r>
          </a:p>
          <a:p>
            <a:r>
              <a:rPr lang="nb-NO" sz="1200" kern="1200" dirty="0">
                <a:solidFill>
                  <a:schemeClr val="tx1"/>
                </a:solidFill>
                <a:effectLst/>
                <a:latin typeface="+mn-lt"/>
                <a:ea typeface="+mn-ea"/>
                <a:cs typeface="+mn-cs"/>
              </a:rPr>
              <a:t>etc.</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Si noe kort om at Norsk Folkehjelp har ekspertise på diskriminering i arbeidslivet, Skeiv verdens og antirasistisk senter sin ekspertise osv og at vi derfor utfyller hverandre godt.</a:t>
            </a:r>
          </a:p>
          <a:p>
            <a:r>
              <a:rPr lang="nb-NO" sz="1200" kern="1200" dirty="0">
                <a:solidFill>
                  <a:schemeClr val="tx1"/>
                </a:solidFill>
                <a:effectLst/>
                <a:latin typeface="+mn-lt"/>
                <a:ea typeface="+mn-ea"/>
                <a:cs typeface="+mn-cs"/>
              </a:rPr>
              <a:t>Som sagt så gir vi gratis rettshjelp og megling – som Åsa skal snakke mer om..</a:t>
            </a:r>
          </a:p>
          <a:p>
            <a:pPr rtl="0"/>
            <a:endParaRPr lang="nb-NO" sz="1200" b="0" i="0" u="none" strike="noStrike" kern="1200" dirty="0">
              <a:solidFill>
                <a:schemeClr val="tx1"/>
              </a:solidFill>
              <a:effectLst/>
              <a:latin typeface="+mn-lt"/>
              <a:ea typeface="+mn-ea"/>
              <a:cs typeface="+mn-cs"/>
            </a:endParaRPr>
          </a:p>
          <a:p>
            <a:pPr rtl="0"/>
            <a:endParaRPr lang="nb-NO"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1C44FB-69E1-4C4D-B33F-6D89FA6CB594}" type="slidenum">
              <a:rPr lang="nb-NO" smtClean="0"/>
              <a:t>15</a:t>
            </a:fld>
            <a:endParaRPr lang="nb-NO" dirty="0"/>
          </a:p>
        </p:txBody>
      </p:sp>
    </p:spTree>
    <p:extLst>
      <p:ext uri="{BB962C8B-B14F-4D97-AF65-F5344CB8AC3E}">
        <p14:creationId xmlns:p14="http://schemas.microsoft.com/office/powerpoint/2010/main" val="313269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157268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90254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9883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38692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372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266449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24305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1479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bild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524000"/>
          </a:xfrm>
        </p:spPr>
        <p:txBody>
          <a:bodyPr anchor="b">
            <a:normAutofit/>
          </a:bodyPr>
          <a:lstStyle>
            <a:lvl1pPr algn="l">
              <a:defRPr sz="40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0" y="1981201"/>
            <a:ext cx="7213600" cy="3581400"/>
          </a:xfrm>
        </p:spPr>
        <p:txBody>
          <a:bodyPr/>
          <a:lstStyle>
            <a:lvl1pPr marL="0" indent="0">
              <a:lnSpc>
                <a:spcPts val="2900"/>
              </a:lnSpc>
              <a:spcBef>
                <a:spcPts val="0"/>
              </a:spcBef>
              <a:buFontTx/>
              <a:buNone/>
              <a:defRPr sz="2400"/>
            </a:lvl1pPr>
            <a:lvl2pPr>
              <a:buClr>
                <a:schemeClr val="tx2"/>
              </a:buClr>
              <a:buFont typeface="Arial" pitchFamily="34" charset="0"/>
              <a:buChar char="•"/>
              <a:defRPr/>
            </a:lvl2pPr>
          </a:lstStyle>
          <a:p>
            <a:pPr lvl="0"/>
            <a:r>
              <a:rPr lang="en-US"/>
              <a:t>Click to edit Master text styles</a:t>
            </a:r>
          </a:p>
        </p:txBody>
      </p:sp>
      <p:sp>
        <p:nvSpPr>
          <p:cNvPr id="4" name="Date Placeholder 3"/>
          <p:cNvSpPr>
            <a:spLocks noGrp="1"/>
          </p:cNvSpPr>
          <p:nvPr>
            <p:ph type="dt" sz="half" idx="10"/>
          </p:nvPr>
        </p:nvSpPr>
        <p:spPr/>
        <p:txBody>
          <a:bodyPr/>
          <a:lstStyle/>
          <a:p>
            <a:fld id="{88CAE0A7-2B57-4463-A68C-2E10119AFE74}" type="datetime1">
              <a:rPr lang="nb-NO" smtClean="0">
                <a:solidFill>
                  <a:prstClr val="white"/>
                </a:solidFill>
              </a:rPr>
              <a:pPr/>
              <a:t>19.10.2019</a:t>
            </a:fld>
            <a:endParaRPr lang="en-US" dirty="0">
              <a:solidFill>
                <a:prstClr val="white"/>
              </a:solidFill>
            </a:endParaRPr>
          </a:p>
        </p:txBody>
      </p:sp>
      <p:sp>
        <p:nvSpPr>
          <p:cNvPr id="5" name="Footer Placeholder 4"/>
          <p:cNvSpPr>
            <a:spLocks noGrp="1"/>
          </p:cNvSpPr>
          <p:nvPr>
            <p:ph type="ftr" sz="quarter" idx="11"/>
          </p:nvPr>
        </p:nvSpPr>
        <p:spPr>
          <a:xfrm>
            <a:off x="5892800" y="6096001"/>
            <a:ext cx="5080000"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972800" y="6096001"/>
            <a:ext cx="711200" cy="365125"/>
          </a:xfrm>
        </p:spPr>
        <p:txBody>
          <a:bodyPr/>
          <a:lstStyle/>
          <a:p>
            <a:fld id="{0C6DFC9D-216A-4FC5-A95E-4FCF1CAD56C4}"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8026400" y="1981200"/>
            <a:ext cx="3556000" cy="3581400"/>
          </a:xfrm>
        </p:spPr>
        <p:txBody>
          <a:bodyPr/>
          <a:lstStyle/>
          <a:p>
            <a:r>
              <a:rPr lang="en-US" dirty="0"/>
              <a:t>Click icon to add picture</a:t>
            </a:r>
          </a:p>
        </p:txBody>
      </p:sp>
    </p:spTree>
    <p:extLst>
      <p:ext uri="{BB962C8B-B14F-4D97-AF65-F5344CB8AC3E}">
        <p14:creationId xmlns:p14="http://schemas.microsoft.com/office/powerpoint/2010/main" val="68007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344308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59D6C-555E-4ED0-B7CF-6CF52C4C593E}" type="datetimeFigureOut">
              <a:rPr lang="sv-SE" smtClean="0"/>
              <a:t>2019-10-19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122206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359D6C-555E-4ED0-B7CF-6CF52C4C593E}" type="datetimeFigureOut">
              <a:rPr lang="sv-SE" smtClean="0"/>
              <a:t>2019-10-19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202647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359D6C-555E-4ED0-B7CF-6CF52C4C593E}" type="datetimeFigureOut">
              <a:rPr lang="sv-SE" smtClean="0"/>
              <a:t>2019-10-19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354067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359D6C-555E-4ED0-B7CF-6CF52C4C593E}" type="datetimeFigureOut">
              <a:rPr lang="sv-SE" smtClean="0"/>
              <a:t>2019-10-19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425804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59D6C-555E-4ED0-B7CF-6CF52C4C593E}" type="datetimeFigureOut">
              <a:rPr lang="sv-SE" smtClean="0"/>
              <a:t>2019-10-19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124987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359D6C-555E-4ED0-B7CF-6CF52C4C593E}" type="datetimeFigureOut">
              <a:rPr lang="sv-SE" smtClean="0"/>
              <a:t>2019-10-19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83376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359D6C-555E-4ED0-B7CF-6CF52C4C593E}" type="datetimeFigureOut">
              <a:rPr lang="sv-SE" smtClean="0"/>
              <a:t>2019-10-19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F7198B5-21B3-47C7-BF4D-D76373D0E67C}" type="slidenum">
              <a:rPr lang="sv-SE" smtClean="0"/>
              <a:t>‹#›</a:t>
            </a:fld>
            <a:endParaRPr lang="sv-SE"/>
          </a:p>
        </p:txBody>
      </p:sp>
    </p:spTree>
    <p:extLst>
      <p:ext uri="{BB962C8B-B14F-4D97-AF65-F5344CB8AC3E}">
        <p14:creationId xmlns:p14="http://schemas.microsoft.com/office/powerpoint/2010/main" val="193594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359D6C-555E-4ED0-B7CF-6CF52C4C593E}" type="datetimeFigureOut">
              <a:rPr lang="sv-SE" smtClean="0"/>
              <a:t>2019-10-19</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7198B5-21B3-47C7-BF4D-D76373D0E67C}" type="slidenum">
              <a:rPr lang="sv-SE" smtClean="0"/>
              <a:t>‹#›</a:t>
            </a:fld>
            <a:endParaRPr lang="sv-SE"/>
          </a:p>
        </p:txBody>
      </p:sp>
    </p:spTree>
    <p:extLst>
      <p:ext uri="{BB962C8B-B14F-4D97-AF65-F5344CB8AC3E}">
        <p14:creationId xmlns:p14="http://schemas.microsoft.com/office/powerpoint/2010/main" val="5378337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Om hatkriminalitet</a:t>
            </a:r>
            <a:br>
              <a:rPr lang="nb-NO" dirty="0"/>
            </a:br>
            <a:endParaRPr lang="nb-NO"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176" y="368467"/>
            <a:ext cx="8105775" cy="3000375"/>
          </a:xfrm>
          <a:prstGeom prst="rect">
            <a:avLst/>
          </a:prstGeom>
        </p:spPr>
      </p:pic>
      <p:sp>
        <p:nvSpPr>
          <p:cNvPr id="5" name="Undertittel 4"/>
          <p:cNvSpPr>
            <a:spLocks noGrp="1"/>
          </p:cNvSpPr>
          <p:nvPr>
            <p:ph type="subTitle" idx="1"/>
          </p:nvPr>
        </p:nvSpPr>
        <p:spPr/>
        <p:txBody>
          <a:bodyPr>
            <a:normAutofit/>
          </a:bodyPr>
          <a:lstStyle/>
          <a:p>
            <a:r>
              <a:rPr lang="nb-NO" sz="5400" dirty="0">
                <a:solidFill>
                  <a:schemeClr val="tx1"/>
                </a:solidFill>
                <a:ea typeface="+mj-ea"/>
                <a:cs typeface="+mj-cs"/>
              </a:rPr>
              <a:t>Hatkriminalitet    </a:t>
            </a:r>
            <a:endParaRPr lang="nb-NO" dirty="0">
              <a:solidFill>
                <a:schemeClr val="tx1"/>
              </a:solidFill>
            </a:endParaRPr>
          </a:p>
        </p:txBody>
      </p:sp>
    </p:spTree>
    <p:extLst>
      <p:ext uri="{BB962C8B-B14F-4D97-AF65-F5344CB8AC3E}">
        <p14:creationId xmlns:p14="http://schemas.microsoft.com/office/powerpoint/2010/main" val="136651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684040"/>
          </a:xfrm>
        </p:spPr>
        <p:txBody>
          <a:bodyPr>
            <a:normAutofit/>
          </a:bodyPr>
          <a:lstStyle/>
          <a:p>
            <a:r>
              <a:rPr lang="nb-NO" dirty="0"/>
              <a:t>«Funksjonshemmede må dø. Sånne som deg fortjener ikke å leve»</a:t>
            </a:r>
          </a:p>
        </p:txBody>
      </p:sp>
      <p:sp>
        <p:nvSpPr>
          <p:cNvPr id="3" name="Content Placeholder 2"/>
          <p:cNvSpPr>
            <a:spLocks noGrp="1"/>
          </p:cNvSpPr>
          <p:nvPr>
            <p:ph idx="1"/>
          </p:nvPr>
        </p:nvSpPr>
        <p:spPr>
          <a:xfrm>
            <a:off x="1981200" y="2132857"/>
            <a:ext cx="5410200" cy="3429745"/>
          </a:xfrm>
        </p:spPr>
        <p:txBody>
          <a:bodyPr>
            <a:normAutofit/>
          </a:bodyPr>
          <a:lstStyle/>
          <a:p>
            <a:pPr marL="342900" indent="-342900">
              <a:buFont typeface="Arial" panose="020B0604020202020204" pitchFamily="34" charset="0"/>
              <a:buChar char="•"/>
            </a:pPr>
            <a:endParaRPr lang="nb-NO" dirty="0"/>
          </a:p>
          <a:p>
            <a:r>
              <a:rPr lang="nb-NO" dirty="0"/>
              <a:t>Politiet mottar stadig flere anmeldelser av hatkrim mot funksjonshemmede,  fra 4 i 2015 til 24 i 2018. </a:t>
            </a:r>
          </a:p>
          <a:p>
            <a:r>
              <a:rPr lang="nb-NO" dirty="0"/>
              <a:t>I Oslo gikk tallene fra null til 7 i samme periode</a:t>
            </a:r>
          </a:p>
          <a:p>
            <a:endParaRPr lang="nb-NO" dirty="0"/>
          </a:p>
          <a:p>
            <a:r>
              <a:rPr lang="nb-NO" sz="2800" b="1" dirty="0">
                <a:sym typeface="Wingdings" panose="05000000000000000000" pitchFamily="2" charset="2"/>
              </a:rPr>
              <a:t> saken anmeldt</a:t>
            </a:r>
            <a:endParaRPr lang="nb-NO" sz="2800" b="1" dirty="0"/>
          </a:p>
          <a:p>
            <a:pPr marL="342900" indent="-342900">
              <a:buFont typeface="Arial" panose="020B0604020202020204" pitchFamily="34" charset="0"/>
              <a:buChar char="•"/>
            </a:pPr>
            <a:endParaRPr lang="nb-NO" dirty="0"/>
          </a:p>
        </p:txBody>
      </p:sp>
      <p:sp>
        <p:nvSpPr>
          <p:cNvPr id="4" name="Date Placeholder 3"/>
          <p:cNvSpPr>
            <a:spLocks noGrp="1"/>
          </p:cNvSpPr>
          <p:nvPr>
            <p:ph type="dt" sz="half" idx="10"/>
          </p:nvPr>
        </p:nvSpPr>
        <p:spPr/>
        <p:txBody>
          <a:bodyPr/>
          <a:lstStyle/>
          <a:p>
            <a:fld id="{88CAE0A7-2B57-4463-A68C-2E10119AFE74}" type="datetime1">
              <a:rPr lang="nb-NO" smtClean="0">
                <a:solidFill>
                  <a:prstClr val="white"/>
                </a:solidFill>
              </a:rPr>
              <a:pPr/>
              <a:t>19.10.2019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0C6DFC9D-216A-4FC5-A95E-4FCF1CAD56C4}" type="slidenum">
              <a:rPr lang="en-US" smtClean="0">
                <a:solidFill>
                  <a:srgbClr val="FFFFFF"/>
                </a:solidFill>
              </a:rPr>
              <a:pPr/>
              <a:t>10</a:t>
            </a:fld>
            <a:endParaRPr lang="en-US" dirty="0">
              <a:solidFill>
                <a:srgbClr val="FFFFFF"/>
              </a:solidFill>
            </a:endParaRPr>
          </a:p>
        </p:txBody>
      </p:sp>
      <p:pic>
        <p:nvPicPr>
          <p:cNvPr id="9" name="Plassholder for bilde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577" r="28577"/>
          <a:stretch>
            <a:fillRect/>
          </a:stretch>
        </p:blipFill>
        <p:spPr>
          <a:xfrm>
            <a:off x="7391400" y="2311401"/>
            <a:ext cx="2667000" cy="4149725"/>
          </a:xfrm>
        </p:spPr>
      </p:pic>
    </p:spTree>
    <p:extLst>
      <p:ext uri="{BB962C8B-B14F-4D97-AF65-F5344CB8AC3E}">
        <p14:creationId xmlns:p14="http://schemas.microsoft.com/office/powerpoint/2010/main" val="123063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819944"/>
          </a:xfrm>
        </p:spPr>
        <p:txBody>
          <a:bodyPr/>
          <a:lstStyle/>
          <a:p>
            <a:pPr algn="ctr"/>
            <a:r>
              <a:rPr lang="nb-NO" dirty="0"/>
              <a:t>Hat må møte motstand</a:t>
            </a:r>
          </a:p>
        </p:txBody>
      </p:sp>
      <p:sp>
        <p:nvSpPr>
          <p:cNvPr id="3" name="Content Placeholder 2"/>
          <p:cNvSpPr>
            <a:spLocks noGrp="1"/>
          </p:cNvSpPr>
          <p:nvPr>
            <p:ph idx="1"/>
          </p:nvPr>
        </p:nvSpPr>
        <p:spPr>
          <a:xfrm>
            <a:off x="1981200" y="1412777"/>
            <a:ext cx="5410200" cy="4149825"/>
          </a:xfrm>
        </p:spPr>
        <p:txBody>
          <a:bodyPr>
            <a:noAutofit/>
          </a:bodyPr>
          <a:lstStyle/>
          <a:p>
            <a:pPr marL="342900" indent="-342900">
              <a:buFont typeface="Arial" panose="020B0604020202020204" pitchFamily="34" charset="0"/>
              <a:buChar char="•"/>
            </a:pPr>
            <a:r>
              <a:rPr lang="nb-NO" b="1" dirty="0"/>
              <a:t>Kunnskap</a:t>
            </a:r>
          </a:p>
          <a:p>
            <a:pPr marL="1085850" lvl="1" indent="-342900"/>
            <a:endParaRPr lang="nb-NO" sz="2400" dirty="0"/>
          </a:p>
          <a:p>
            <a:pPr marL="1085850" lvl="1" indent="-342900"/>
            <a:r>
              <a:rPr lang="nb-NO" sz="2400" dirty="0"/>
              <a:t>Forebygging, ansvarliggjøring</a:t>
            </a:r>
          </a:p>
          <a:p>
            <a:pPr marL="1085850" lvl="1" indent="-342900"/>
            <a:r>
              <a:rPr lang="nb-NO" sz="2400" dirty="0"/>
              <a:t>handling</a:t>
            </a:r>
          </a:p>
          <a:p>
            <a:pPr marL="1085850" lvl="1" indent="-342900"/>
            <a:r>
              <a:rPr lang="nb-NO" sz="2400" dirty="0"/>
              <a:t>Reaksjon, ansvarliggjøring</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b="1" dirty="0"/>
              <a:t>Konsekvenser</a:t>
            </a:r>
          </a:p>
          <a:p>
            <a:pPr marL="1085850" lvl="1" indent="-342900"/>
            <a:r>
              <a:rPr lang="nb-NO" sz="2400" dirty="0"/>
              <a:t>Kunnskap</a:t>
            </a:r>
          </a:p>
          <a:p>
            <a:pPr marL="1085850" lvl="1" indent="-342900"/>
            <a:r>
              <a:rPr lang="nb-NO" sz="2400" dirty="0"/>
              <a:t>Straff</a:t>
            </a:r>
          </a:p>
          <a:p>
            <a:pPr marL="1085850" lvl="1" indent="-342900"/>
            <a:r>
              <a:rPr lang="nb-NO" sz="2400" dirty="0"/>
              <a:t>Reparasjon</a:t>
            </a:r>
          </a:p>
        </p:txBody>
      </p:sp>
      <p:sp>
        <p:nvSpPr>
          <p:cNvPr id="4" name="Date Placeholder 3"/>
          <p:cNvSpPr>
            <a:spLocks noGrp="1"/>
          </p:cNvSpPr>
          <p:nvPr>
            <p:ph type="dt" sz="half" idx="10"/>
          </p:nvPr>
        </p:nvSpPr>
        <p:spPr/>
        <p:txBody>
          <a:bodyPr/>
          <a:lstStyle/>
          <a:p>
            <a:fld id="{88CAE0A7-2B57-4463-A68C-2E10119AFE74}" type="datetime1">
              <a:rPr lang="nb-NO" smtClean="0">
                <a:solidFill>
                  <a:prstClr val="white"/>
                </a:solidFill>
              </a:rPr>
              <a:pPr/>
              <a:t>19.10.2019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0C6DFC9D-216A-4FC5-A95E-4FCF1CAD56C4}" type="slidenum">
              <a:rPr lang="en-US" smtClean="0">
                <a:solidFill>
                  <a:srgbClr val="FFFFFF"/>
                </a:solidFill>
              </a:rPr>
              <a:pPr/>
              <a:t>11</a:t>
            </a:fld>
            <a:endParaRPr lang="en-US" dirty="0">
              <a:solidFill>
                <a:srgbClr val="FFFFFF"/>
              </a:solidFill>
            </a:endParaRPr>
          </a:p>
        </p:txBody>
      </p:sp>
      <p:pic>
        <p:nvPicPr>
          <p:cNvPr id="9" name="Plassholder for bilde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763" r="17763"/>
          <a:stretch>
            <a:fillRect/>
          </a:stretch>
        </p:blipFill>
        <p:spPr/>
      </p:pic>
    </p:spTree>
    <p:extLst>
      <p:ext uri="{BB962C8B-B14F-4D97-AF65-F5344CB8AC3E}">
        <p14:creationId xmlns:p14="http://schemas.microsoft.com/office/powerpoint/2010/main" val="340985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819944"/>
          </a:xfrm>
        </p:spPr>
        <p:txBody>
          <a:bodyPr>
            <a:normAutofit/>
          </a:bodyPr>
          <a:lstStyle/>
          <a:p>
            <a:r>
              <a:rPr lang="nb-NO" dirty="0"/>
              <a:t>Motiv? Politi og media tilslører</a:t>
            </a:r>
          </a:p>
        </p:txBody>
      </p:sp>
      <p:sp>
        <p:nvSpPr>
          <p:cNvPr id="3" name="Content Placeholder 2"/>
          <p:cNvSpPr>
            <a:spLocks noGrp="1"/>
          </p:cNvSpPr>
          <p:nvPr>
            <p:ph idx="1"/>
          </p:nvPr>
        </p:nvSpPr>
        <p:spPr>
          <a:xfrm>
            <a:off x="1981201" y="1484784"/>
            <a:ext cx="5266927" cy="4248472"/>
          </a:xfrm>
        </p:spPr>
        <p:txBody>
          <a:bodyPr>
            <a:normAutofit/>
          </a:bodyPr>
          <a:lstStyle/>
          <a:p>
            <a:endParaRPr lang="nb-NO" sz="4000" dirty="0"/>
          </a:p>
          <a:p>
            <a:r>
              <a:rPr lang="nb-NO" sz="4000" dirty="0"/>
              <a:t>«lett bytte» og «et </a:t>
            </a:r>
          </a:p>
          <a:p>
            <a:r>
              <a:rPr lang="nb-NO" sz="4000" dirty="0"/>
              <a:t>sårbart offer» </a:t>
            </a:r>
          </a:p>
          <a:p>
            <a:endParaRPr lang="nb-NO" sz="4000" dirty="0"/>
          </a:p>
          <a:p>
            <a:r>
              <a:rPr lang="nb-NO" sz="4000" dirty="0"/>
              <a:t>«bussvold»,«blind vold», «rullestolvold» «ran av omsorgsbolig» «guttestreker», «beklagelig enkeltepisode».</a:t>
            </a:r>
          </a:p>
        </p:txBody>
      </p:sp>
      <p:sp>
        <p:nvSpPr>
          <p:cNvPr id="4" name="Date Placeholder 3"/>
          <p:cNvSpPr>
            <a:spLocks noGrp="1"/>
          </p:cNvSpPr>
          <p:nvPr>
            <p:ph type="dt" sz="half" idx="10"/>
          </p:nvPr>
        </p:nvSpPr>
        <p:spPr/>
        <p:txBody>
          <a:bodyPr/>
          <a:lstStyle/>
          <a:p>
            <a:fld id="{88CAE0A7-2B57-4463-A68C-2E10119AFE74}" type="datetime1">
              <a:rPr lang="nb-NO" smtClean="0">
                <a:solidFill>
                  <a:prstClr val="white"/>
                </a:solidFill>
              </a:rPr>
              <a:pPr/>
              <a:t>19.10.2019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0C6DFC9D-216A-4FC5-A95E-4FCF1CAD56C4}" type="slidenum">
              <a:rPr lang="en-US" smtClean="0">
                <a:solidFill>
                  <a:srgbClr val="FFFFFF"/>
                </a:solidFill>
              </a:rPr>
              <a:pPr/>
              <a:t>12</a:t>
            </a:fld>
            <a:endParaRPr lang="en-US" dirty="0">
              <a:solidFill>
                <a:srgbClr val="FFFFFF"/>
              </a:solidFill>
            </a:endParaRPr>
          </a:p>
        </p:txBody>
      </p:sp>
      <p:pic>
        <p:nvPicPr>
          <p:cNvPr id="9" name="Plassholder for bilde 8"/>
          <p:cNvPicPr>
            <a:picLocks noGrp="1" noChangeAspect="1"/>
          </p:cNvPicPr>
          <p:nvPr>
            <p:ph type="pic" sz="quarter" idx="13"/>
          </p:nvPr>
        </p:nvPicPr>
        <p:blipFill>
          <a:blip r:embed="rId3"/>
          <a:srcRect t="12084" b="12084"/>
          <a:stretch>
            <a:fillRect/>
          </a:stretch>
        </p:blipFill>
        <p:spPr>
          <a:prstGeom prst="rect">
            <a:avLst/>
          </a:prstGeom>
        </p:spPr>
      </p:pic>
    </p:spTree>
    <p:extLst>
      <p:ext uri="{BB962C8B-B14F-4D97-AF65-F5344CB8AC3E}">
        <p14:creationId xmlns:p14="http://schemas.microsoft.com/office/powerpoint/2010/main" val="422358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gjør du?</a:t>
            </a:r>
          </a:p>
        </p:txBody>
      </p:sp>
      <p:sp>
        <p:nvSpPr>
          <p:cNvPr id="3" name="Plassholder for innhold 2"/>
          <p:cNvSpPr>
            <a:spLocks noGrp="1"/>
          </p:cNvSpPr>
          <p:nvPr>
            <p:ph idx="1"/>
          </p:nvPr>
        </p:nvSpPr>
        <p:spPr/>
        <p:txBody>
          <a:bodyPr>
            <a:normAutofit fontScale="92500" lnSpcReduction="10000"/>
          </a:bodyPr>
          <a:lstStyle/>
          <a:p>
            <a:r>
              <a:rPr lang="nb-NO" dirty="0"/>
              <a:t>Sikre bevis, vitner, skjermdump, mv</a:t>
            </a:r>
          </a:p>
          <a:p>
            <a:r>
              <a:rPr lang="nb-NO" dirty="0"/>
              <a:t>Skriv ned hendelsesforløpet, tid sted, vitner mv</a:t>
            </a:r>
          </a:p>
          <a:p>
            <a:r>
              <a:rPr lang="nb-NO" dirty="0"/>
              <a:t>Få støtte og hjelp</a:t>
            </a:r>
            <a:r>
              <a:rPr lang="nb-NO" dirty="0">
                <a:sym typeface="Wingdings" panose="05000000000000000000" pitchFamily="2" charset="2"/>
              </a:rPr>
              <a:t> DiMe? Andre?</a:t>
            </a:r>
            <a:endParaRPr lang="nb-NO" dirty="0"/>
          </a:p>
          <a:p>
            <a:r>
              <a:rPr lang="nb-NO" dirty="0"/>
              <a:t>Anmelde til politiet </a:t>
            </a:r>
          </a:p>
          <a:p>
            <a:pPr lvl="1"/>
            <a:r>
              <a:rPr lang="nb-NO" dirty="0"/>
              <a:t>presiser hatkriminalitet og hvorfor</a:t>
            </a:r>
          </a:p>
          <a:p>
            <a:pPr lvl="1"/>
            <a:r>
              <a:rPr lang="nb-NO" dirty="0"/>
              <a:t>grovhet</a:t>
            </a:r>
          </a:p>
          <a:p>
            <a:pPr lvl="1"/>
            <a:r>
              <a:rPr lang="nb-NO" dirty="0"/>
              <a:t>medvirkning?</a:t>
            </a:r>
          </a:p>
          <a:p>
            <a:pPr lvl="1"/>
            <a:endParaRPr lang="nb-NO" dirty="0"/>
          </a:p>
          <a:p>
            <a:pPr lvl="1"/>
            <a:r>
              <a:rPr lang="nb-NO" dirty="0"/>
              <a:t>kjent med vitneansvar</a:t>
            </a:r>
          </a:p>
          <a:p>
            <a:pPr lvl="1"/>
            <a:r>
              <a:rPr lang="nb-NO" dirty="0"/>
              <a:t>ønsker straffeforfulgt</a:t>
            </a:r>
          </a:p>
          <a:p>
            <a:pPr lvl="1"/>
            <a:r>
              <a:rPr lang="nb-NO" dirty="0"/>
              <a:t>erstatningskrav til saken i retten?</a:t>
            </a:r>
          </a:p>
          <a:p>
            <a:pPr lvl="1"/>
            <a:endParaRPr lang="nb-NO" dirty="0"/>
          </a:p>
          <a:p>
            <a:pPr lvl="1"/>
            <a:endParaRPr lang="nb-NO" dirty="0"/>
          </a:p>
          <a:p>
            <a:endParaRPr lang="nb-NO" dirty="0"/>
          </a:p>
          <a:p>
            <a:endParaRPr lang="nb-NO" dirty="0"/>
          </a:p>
        </p:txBody>
      </p:sp>
    </p:spTree>
    <p:extLst>
      <p:ext uri="{BB962C8B-B14F-4D97-AF65-F5344CB8AC3E}">
        <p14:creationId xmlns:p14="http://schemas.microsoft.com/office/powerpoint/2010/main" val="39160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Hatkriminalitet eller…</a:t>
            </a:r>
          </a:p>
        </p:txBody>
      </p:sp>
      <p:sp>
        <p:nvSpPr>
          <p:cNvPr id="3" name="Plassholder for innhold 2"/>
          <p:cNvSpPr>
            <a:spLocks noGrp="1"/>
          </p:cNvSpPr>
          <p:nvPr>
            <p:ph idx="1"/>
          </p:nvPr>
        </p:nvSpPr>
        <p:spPr/>
        <p:txBody>
          <a:bodyPr>
            <a:normAutofit fontScale="77500" lnSpcReduction="20000"/>
          </a:bodyPr>
          <a:lstStyle/>
          <a:p>
            <a:r>
              <a:rPr lang="nb-NO" dirty="0"/>
              <a:t>Mann i rullestol ranet i Oslo. Dagbladet 22.8.2014</a:t>
            </a:r>
          </a:p>
          <a:p>
            <a:r>
              <a:rPr lang="nb-NO" dirty="0"/>
              <a:t>Filmet brutalt ran på psykisk utviklingshemmet.BA 27.5.2014</a:t>
            </a:r>
          </a:p>
          <a:p>
            <a:r>
              <a:rPr lang="nb-NO" dirty="0"/>
              <a:t>Sveinung ble ranet av fire personer. BA 24.5.2014</a:t>
            </a:r>
          </a:p>
          <a:p>
            <a:r>
              <a:rPr lang="nb-NO" dirty="0"/>
              <a:t>Det usynlige hatet. Dagbladet 15.2.2014</a:t>
            </a:r>
          </a:p>
          <a:p>
            <a:r>
              <a:rPr lang="nb-NO" dirty="0"/>
              <a:t>Handikappede Ronny ble ranet med kniv på åpen gate i Oslo. Dagbladet 12.1.2014</a:t>
            </a:r>
          </a:p>
          <a:p>
            <a:r>
              <a:rPr lang="nb-NO" dirty="0"/>
              <a:t>Mann (71) ranet i rullestol. HA 7.11.2013</a:t>
            </a:r>
          </a:p>
          <a:p>
            <a:r>
              <a:rPr lang="nb-NO" dirty="0"/>
              <a:t>Jeg er så fortvilet, det var siste rest av pengene mine. Fredrikstad blad 21.9.2013</a:t>
            </a:r>
          </a:p>
          <a:p>
            <a:r>
              <a:rPr lang="nb-NO" dirty="0"/>
              <a:t>Pleieren må i fengsel. Varden 15.2.2013</a:t>
            </a:r>
          </a:p>
          <a:p>
            <a:r>
              <a:rPr lang="nb-NO" dirty="0"/>
              <a:t>Kvinne (88) overfalt og ranet. VG 23.1.2013</a:t>
            </a:r>
          </a:p>
          <a:p>
            <a:r>
              <a:rPr lang="nb-NO" dirty="0"/>
              <a:t>To pågrepet for overfall på rullestolbruker. Aftenposten 22.6.2012</a:t>
            </a:r>
          </a:p>
          <a:p>
            <a:r>
              <a:rPr lang="nb-NO" dirty="0"/>
              <a:t>Ett års fengsel for grovt overgrep</a:t>
            </a:r>
          </a:p>
          <a:p>
            <a:r>
              <a:rPr lang="nb-NO" dirty="0"/>
              <a:t>Veltet elektrisk rullestol. Trønderavisen 12.4.2011</a:t>
            </a:r>
          </a:p>
          <a:p>
            <a:r>
              <a:rPr lang="nb-NO" dirty="0"/>
              <a:t>Bevegelseshemmet mann funnet fastbundet. Stavanger Avisen 24.10.2007</a:t>
            </a:r>
          </a:p>
        </p:txBody>
      </p:sp>
    </p:spTree>
    <p:extLst>
      <p:ext uri="{BB962C8B-B14F-4D97-AF65-F5344CB8AC3E}">
        <p14:creationId xmlns:p14="http://schemas.microsoft.com/office/powerpoint/2010/main" val="11218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958" y="236292"/>
            <a:ext cx="8105775" cy="3000375"/>
          </a:xfrm>
          <a:prstGeom prst="rect">
            <a:avLst/>
          </a:prstGeom>
        </p:spPr>
      </p:pic>
      <p:pic>
        <p:nvPicPr>
          <p:cNvPr id="6" name="Picture Placeholder 14">
            <a:extLst>
              <a:ext uri="{FF2B5EF4-FFF2-40B4-BE49-F238E27FC236}">
                <a16:creationId xmlns:a16="http://schemas.microsoft.com/office/drawing/2014/main" id="{3FB22C39-3BDE-4F07-9B9F-FCACF75457CF}"/>
              </a:ext>
            </a:extLst>
          </p:cNvPr>
          <p:cNvPicPr>
            <a:picLocks noChangeAspect="1"/>
          </p:cNvPicPr>
          <p:nvPr/>
        </p:nvPicPr>
        <p:blipFill>
          <a:blip r:embed="rId4">
            <a:extLst>
              <a:ext uri="{28A0092B-C50C-407E-A947-70E740481C1C}">
                <a14:useLocalDpi xmlns:a14="http://schemas.microsoft.com/office/drawing/2010/main" val="0"/>
              </a:ext>
            </a:extLst>
          </a:blip>
          <a:srcRect t="9259" b="9259"/>
          <a:stretch>
            <a:fillRect/>
          </a:stretch>
        </p:blipFill>
        <p:spPr>
          <a:xfrm>
            <a:off x="1389659" y="2951961"/>
            <a:ext cx="8366566" cy="3247269"/>
          </a:xfrm>
          <a:prstGeom prst="rect">
            <a:avLst/>
          </a:prstGeom>
        </p:spPr>
      </p:pic>
    </p:spTree>
    <p:extLst>
      <p:ext uri="{BB962C8B-B14F-4D97-AF65-F5344CB8AC3E}">
        <p14:creationId xmlns:p14="http://schemas.microsoft.com/office/powerpoint/2010/main" val="149468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176" y="368467"/>
            <a:ext cx="8105775" cy="3000375"/>
          </a:xfrm>
          <a:prstGeom prst="rect">
            <a:avLst/>
          </a:prstGeom>
        </p:spPr>
      </p:pic>
      <p:sp>
        <p:nvSpPr>
          <p:cNvPr id="9" name="Rectangle 8"/>
          <p:cNvSpPr/>
          <p:nvPr/>
        </p:nvSpPr>
        <p:spPr>
          <a:xfrm>
            <a:off x="2004958" y="3368842"/>
            <a:ext cx="5967968" cy="707886"/>
          </a:xfrm>
          <a:prstGeom prst="rect">
            <a:avLst/>
          </a:prstGeom>
        </p:spPr>
        <p:txBody>
          <a:bodyPr wrap="square">
            <a:spAutoFit/>
          </a:bodyPr>
          <a:lstStyle/>
          <a:p>
            <a:r>
              <a:rPr lang="nb-NO" sz="2000" dirty="0">
                <a:solidFill>
                  <a:srgbClr val="009933"/>
                </a:solidFill>
                <a:latin typeface="Arial" panose="020B0604020202020204" pitchFamily="34" charset="0"/>
              </a:rPr>
              <a:t>Lavterskel klageorgan for alle som opplever seg utsatt for rasisme og diskriminering</a:t>
            </a:r>
            <a:endParaRPr lang="nb-NO" sz="2000" dirty="0"/>
          </a:p>
        </p:txBody>
      </p:sp>
      <p:sp>
        <p:nvSpPr>
          <p:cNvPr id="10" name="Rectangle 9"/>
          <p:cNvSpPr/>
          <p:nvPr/>
        </p:nvSpPr>
        <p:spPr>
          <a:xfrm>
            <a:off x="2004958" y="4341077"/>
            <a:ext cx="6096000" cy="646331"/>
          </a:xfrm>
          <a:prstGeom prst="rect">
            <a:avLst/>
          </a:prstGeom>
        </p:spPr>
        <p:txBody>
          <a:bodyPr>
            <a:spAutoFit/>
          </a:bodyPr>
          <a:lstStyle/>
          <a:p>
            <a:r>
              <a:rPr lang="nb-NO" dirty="0">
                <a:solidFill>
                  <a:srgbClr val="000000"/>
                </a:solidFill>
                <a:latin typeface="Arial" panose="020B0604020202020204" pitchFamily="34" charset="0"/>
              </a:rPr>
              <a:t>Samarbeidsprosjekt mellom Antirasistisk Senter, Skeiv Verden og Norsk Folkehjelp</a:t>
            </a:r>
          </a:p>
        </p:txBody>
      </p:sp>
    </p:spTree>
    <p:extLst>
      <p:ext uri="{BB962C8B-B14F-4D97-AF65-F5344CB8AC3E}">
        <p14:creationId xmlns:p14="http://schemas.microsoft.com/office/powerpoint/2010/main" val="1340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6523" y="4800600"/>
            <a:ext cx="8596667" cy="566738"/>
          </a:xfrm>
        </p:spPr>
        <p:txBody>
          <a:bodyPr>
            <a:noAutofit/>
          </a:bodyPr>
          <a:lstStyle/>
          <a:p>
            <a:r>
              <a:rPr lang="nb-NO" sz="2800" i="1" dirty="0"/>
              <a:t>BLE REDD: - Jeg var helt i sjokktilstand og ble kjemperedd, sier Tamarin Varner om hendelsen. </a:t>
            </a:r>
          </a:p>
        </p:txBody>
      </p:sp>
      <p:sp>
        <p:nvSpPr>
          <p:cNvPr id="4" name="Plassholder for tekst 3"/>
          <p:cNvSpPr>
            <a:spLocks noGrp="1"/>
          </p:cNvSpPr>
          <p:nvPr>
            <p:ph type="body" sz="half" idx="2"/>
          </p:nvPr>
        </p:nvSpPr>
        <p:spPr>
          <a:xfrm>
            <a:off x="871299" y="5699546"/>
            <a:ext cx="8596667" cy="674024"/>
          </a:xfrm>
        </p:spPr>
        <p:txBody>
          <a:bodyPr>
            <a:noAutofit/>
          </a:bodyPr>
          <a:lstStyle/>
          <a:p>
            <a:endParaRPr lang="nb-NO" sz="2800" i="1" dirty="0"/>
          </a:p>
        </p:txBody>
      </p:sp>
      <p:pic>
        <p:nvPicPr>
          <p:cNvPr id="6" name="Plassholder for bilde 5"/>
          <p:cNvPicPr>
            <a:picLocks noGrp="1" noChangeAspect="1"/>
          </p:cNvPicPr>
          <p:nvPr>
            <p:ph type="pic" idx="1"/>
          </p:nvPr>
        </p:nvPicPr>
        <p:blipFill>
          <a:blip r:embed="rId2">
            <a:extLst>
              <a:ext uri="{28A0092B-C50C-407E-A947-70E740481C1C}">
                <a14:useLocalDpi xmlns:a14="http://schemas.microsoft.com/office/drawing/2010/main" val="0"/>
              </a:ext>
            </a:extLst>
          </a:blip>
          <a:srcRect l="3004" r="3004"/>
          <a:stretch>
            <a:fillRect/>
          </a:stretch>
        </p:blipFill>
        <p:spPr/>
      </p:pic>
    </p:spTree>
    <p:extLst>
      <p:ext uri="{BB962C8B-B14F-4D97-AF65-F5344CB8AC3E}">
        <p14:creationId xmlns:p14="http://schemas.microsoft.com/office/powerpoint/2010/main" val="292548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249E4-2C48-4FDB-9D57-269919EFA933}"/>
              </a:ext>
            </a:extLst>
          </p:cNvPr>
          <p:cNvSpPr>
            <a:spLocks noGrp="1"/>
          </p:cNvSpPr>
          <p:nvPr>
            <p:ph type="title"/>
          </p:nvPr>
        </p:nvSpPr>
        <p:spPr/>
        <p:txBody>
          <a:bodyPr/>
          <a:lstStyle/>
          <a:p>
            <a:endParaRPr lang="sv-SE" dirty="0"/>
          </a:p>
        </p:txBody>
      </p:sp>
      <p:sp>
        <p:nvSpPr>
          <p:cNvPr id="5" name="Content Placeholder 4">
            <a:extLst>
              <a:ext uri="{FF2B5EF4-FFF2-40B4-BE49-F238E27FC236}">
                <a16:creationId xmlns:a16="http://schemas.microsoft.com/office/drawing/2014/main" id="{9A3EEB05-E1AC-4DB3-9A0D-7C5D69685BE3}"/>
              </a:ext>
            </a:extLst>
          </p:cNvPr>
          <p:cNvSpPr>
            <a:spLocks noGrp="1"/>
          </p:cNvSpPr>
          <p:nvPr>
            <p:ph idx="1"/>
          </p:nvPr>
        </p:nvSpPr>
        <p:spPr>
          <a:xfrm>
            <a:off x="677334" y="838200"/>
            <a:ext cx="8596668" cy="5203163"/>
          </a:xfrm>
        </p:spPr>
        <p:txBody>
          <a:bodyPr>
            <a:normAutofit fontScale="77500" lnSpcReduction="20000"/>
          </a:bodyPr>
          <a:lstStyle/>
          <a:p>
            <a:pPr marL="0" indent="0">
              <a:buNone/>
            </a:pPr>
            <a:r>
              <a:rPr lang="en-GB" sz="4800" dirty="0"/>
              <a:t>Hatkriminalitet?</a:t>
            </a:r>
          </a:p>
          <a:p>
            <a:pPr marL="0" indent="0">
              <a:buNone/>
            </a:pPr>
            <a:endParaRPr lang="en-GB" dirty="0"/>
          </a:p>
          <a:p>
            <a:r>
              <a:rPr lang="sv-SE" sz="2600" dirty="0"/>
              <a:t>Vernet grunnlag? Nedsatt funksjonsevne? Cerebral parese, rykninger og spasmer</a:t>
            </a:r>
          </a:p>
          <a:p>
            <a:r>
              <a:rPr lang="sv-SE" sz="2600" dirty="0"/>
              <a:t>Uprovosert </a:t>
            </a:r>
          </a:p>
          <a:p>
            <a:r>
              <a:rPr lang="sv-SE" sz="2600" dirty="0"/>
              <a:t>Trakassert? Blikk og kommentarer. ”Se på henne!” </a:t>
            </a:r>
          </a:p>
          <a:p>
            <a:r>
              <a:rPr lang="nb-NO" sz="2600" dirty="0"/>
              <a:t>Spyttes i ansiktet! Ydmykende</a:t>
            </a:r>
          </a:p>
          <a:p>
            <a:r>
              <a:rPr lang="nb-NO" sz="2600" dirty="0"/>
              <a:t>Frykt</a:t>
            </a:r>
            <a:endParaRPr lang="sv-SE" sz="2600" dirty="0"/>
          </a:p>
          <a:p>
            <a:endParaRPr lang="sv-SE" sz="2600" dirty="0"/>
          </a:p>
          <a:p>
            <a:r>
              <a:rPr lang="sv-SE" sz="2600" dirty="0"/>
              <a:t>Hatefullt motiv?? Sårbarhet? Rus? </a:t>
            </a:r>
          </a:p>
          <a:p>
            <a:r>
              <a:rPr lang="sv-SE" sz="2600" dirty="0"/>
              <a:t>Grovhet? Straffbar?? </a:t>
            </a:r>
          </a:p>
          <a:p>
            <a:r>
              <a:rPr lang="sv-SE" sz="2600" dirty="0"/>
              <a:t>Medvirkning?</a:t>
            </a:r>
          </a:p>
          <a:p>
            <a:endParaRPr lang="sv-SE" dirty="0"/>
          </a:p>
          <a:p>
            <a:pPr marL="0" indent="0">
              <a:buNone/>
            </a:pPr>
            <a:r>
              <a:rPr lang="sv-SE" sz="3200" dirty="0">
                <a:sym typeface="Wingdings" panose="05000000000000000000" pitchFamily="2" charset="2"/>
              </a:rPr>
              <a:t> Saken anmeldt</a:t>
            </a:r>
            <a:endParaRPr lang="sv-SE" sz="3200" dirty="0"/>
          </a:p>
        </p:txBody>
      </p:sp>
    </p:spTree>
    <p:extLst>
      <p:ext uri="{BB962C8B-B14F-4D97-AF65-F5344CB8AC3E}">
        <p14:creationId xmlns:p14="http://schemas.microsoft.com/office/powerpoint/2010/main" val="181678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C6C-BB95-474D-8C0E-140E3422222B}"/>
              </a:ext>
            </a:extLst>
          </p:cNvPr>
          <p:cNvSpPr>
            <a:spLocks noGrp="1"/>
          </p:cNvSpPr>
          <p:nvPr>
            <p:ph type="title"/>
          </p:nvPr>
        </p:nvSpPr>
        <p:spPr/>
        <p:txBody>
          <a:bodyPr/>
          <a:lstStyle/>
          <a:p>
            <a:r>
              <a:rPr lang="sv-SE" dirty="0"/>
              <a:t>Hatkriminalitet</a:t>
            </a:r>
          </a:p>
        </p:txBody>
      </p:sp>
      <p:sp>
        <p:nvSpPr>
          <p:cNvPr id="3" name="Content Placeholder 2">
            <a:extLst>
              <a:ext uri="{FF2B5EF4-FFF2-40B4-BE49-F238E27FC236}">
                <a16:creationId xmlns:a16="http://schemas.microsoft.com/office/drawing/2014/main" id="{6D3C8637-A380-4441-BE6B-C7ABBA891DAC}"/>
              </a:ext>
            </a:extLst>
          </p:cNvPr>
          <p:cNvSpPr>
            <a:spLocks noGrp="1"/>
          </p:cNvSpPr>
          <p:nvPr>
            <p:ph idx="1"/>
          </p:nvPr>
        </p:nvSpPr>
        <p:spPr/>
        <p:txBody>
          <a:bodyPr>
            <a:normAutofit lnSpcReduction="10000"/>
          </a:bodyPr>
          <a:lstStyle/>
          <a:p>
            <a:pPr marL="0" indent="0">
              <a:buNone/>
            </a:pPr>
            <a:r>
              <a:rPr lang="nb-NO" sz="2400" dirty="0"/>
              <a:t>Ved handlinger motivert av hat (forakt for kjennetegn ved en gruppe) skjerpes straffeansvaret i flere straffebestemmelser, både for </a:t>
            </a:r>
            <a:r>
              <a:rPr lang="nb-NO" sz="2400" b="1" dirty="0"/>
              <a:t>ytringer og handlinger</a:t>
            </a:r>
            <a:r>
              <a:rPr lang="nb-NO" sz="2400" dirty="0"/>
              <a:t>:</a:t>
            </a:r>
          </a:p>
          <a:p>
            <a:pPr marL="400050" lvl="1" indent="0">
              <a:buNone/>
            </a:pPr>
            <a:br>
              <a:rPr lang="nb-NO" sz="2200" dirty="0"/>
            </a:br>
            <a:r>
              <a:rPr lang="nb-NO" sz="2200" dirty="0"/>
              <a:t>§ 77 generell bestemmelse</a:t>
            </a:r>
            <a:br>
              <a:rPr lang="nb-NO" sz="2200" dirty="0"/>
            </a:br>
            <a:r>
              <a:rPr lang="nb-NO" sz="2200" dirty="0"/>
              <a:t>§ 174 tortur</a:t>
            </a:r>
            <a:br>
              <a:rPr lang="nb-NO" sz="2200" dirty="0"/>
            </a:br>
            <a:r>
              <a:rPr lang="nb-NO" sz="2200" dirty="0"/>
              <a:t>§ 185 hatefulle ytringer</a:t>
            </a:r>
            <a:br>
              <a:rPr lang="nb-NO" sz="2200" dirty="0"/>
            </a:br>
            <a:r>
              <a:rPr lang="nb-NO" sz="2200" dirty="0"/>
              <a:t>§ 186 diskrimineringsvern vedrørende varer og tjenester</a:t>
            </a:r>
            <a:br>
              <a:rPr lang="nb-NO" sz="2200" dirty="0"/>
            </a:br>
            <a:r>
              <a:rPr lang="nb-NO" sz="2200" dirty="0"/>
              <a:t>§ 264 trusler</a:t>
            </a:r>
            <a:br>
              <a:rPr lang="nb-NO" sz="2200" dirty="0"/>
            </a:br>
            <a:r>
              <a:rPr lang="nb-NO" sz="2200" dirty="0"/>
              <a:t>§§ 272 og 274 vold</a:t>
            </a:r>
            <a:br>
              <a:rPr lang="nb-NO" sz="2200" dirty="0"/>
            </a:br>
            <a:r>
              <a:rPr lang="nb-NO" sz="2200" dirty="0"/>
              <a:t>§ 352 grovt skadeverk</a:t>
            </a:r>
            <a:endParaRPr lang="en-GB" sz="2200" dirty="0"/>
          </a:p>
        </p:txBody>
      </p:sp>
    </p:spTree>
    <p:extLst>
      <p:ext uri="{BB962C8B-B14F-4D97-AF65-F5344CB8AC3E}">
        <p14:creationId xmlns:p14="http://schemas.microsoft.com/office/powerpoint/2010/main" val="225103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Hatkriminalitet (Oslo politi)</a:t>
            </a:r>
          </a:p>
        </p:txBody>
      </p:sp>
      <p:sp>
        <p:nvSpPr>
          <p:cNvPr id="3" name="Plassholder for innhold 2"/>
          <p:cNvSpPr>
            <a:spLocks noGrp="1"/>
          </p:cNvSpPr>
          <p:nvPr>
            <p:ph idx="1"/>
          </p:nvPr>
        </p:nvSpPr>
        <p:spPr/>
        <p:txBody>
          <a:bodyPr>
            <a:normAutofit/>
          </a:bodyPr>
          <a:lstStyle/>
          <a:p>
            <a:r>
              <a:rPr lang="nb-NO" dirty="0"/>
              <a:t>«[…] straffbare handlinger som helt eller delvis er motivert av negative holdninger til en persons faktiske eller oppfattede etnisitet, religion, seksuelle orientering, kjønnsuttrykk og/eller nedsatte funksjonsevne. </a:t>
            </a:r>
          </a:p>
          <a:p>
            <a:r>
              <a:rPr lang="nb-NO" dirty="0"/>
              <a:t>Likestilt er også straffbare handlinger, motivert av negative holdninger, begått mot personer hvis politiske engasjement berører de nevnte kategorier.»</a:t>
            </a:r>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199" r="22199"/>
          <a:stretch>
            <a:fillRect/>
          </a:stretch>
        </p:blipFill>
        <p:spPr/>
      </p:pic>
    </p:spTree>
    <p:extLst>
      <p:ext uri="{BB962C8B-B14F-4D97-AF65-F5344CB8AC3E}">
        <p14:creationId xmlns:p14="http://schemas.microsoft.com/office/powerpoint/2010/main" val="160164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C6C-BB95-474D-8C0E-140E3422222B}"/>
              </a:ext>
            </a:extLst>
          </p:cNvPr>
          <p:cNvSpPr>
            <a:spLocks noGrp="1"/>
          </p:cNvSpPr>
          <p:nvPr>
            <p:ph type="title"/>
          </p:nvPr>
        </p:nvSpPr>
        <p:spPr>
          <a:xfrm>
            <a:off x="763599" y="212785"/>
            <a:ext cx="8596668" cy="1320800"/>
          </a:xfrm>
        </p:spPr>
        <p:txBody>
          <a:bodyPr/>
          <a:lstStyle/>
          <a:p>
            <a:r>
              <a:rPr lang="sv-SE" dirty="0"/>
              <a:t>Hatkriminalitet</a:t>
            </a:r>
          </a:p>
        </p:txBody>
      </p:sp>
      <p:sp>
        <p:nvSpPr>
          <p:cNvPr id="3" name="Content Placeholder 2">
            <a:extLst>
              <a:ext uri="{FF2B5EF4-FFF2-40B4-BE49-F238E27FC236}">
                <a16:creationId xmlns:a16="http://schemas.microsoft.com/office/drawing/2014/main" id="{6D3C8637-A380-4441-BE6B-C7ABBA891DAC}"/>
              </a:ext>
            </a:extLst>
          </p:cNvPr>
          <p:cNvSpPr>
            <a:spLocks noGrp="1"/>
          </p:cNvSpPr>
          <p:nvPr>
            <p:ph idx="1"/>
          </p:nvPr>
        </p:nvSpPr>
        <p:spPr>
          <a:xfrm>
            <a:off x="763599" y="1533585"/>
            <a:ext cx="8596668" cy="3880773"/>
          </a:xfrm>
        </p:spPr>
        <p:txBody>
          <a:bodyPr>
            <a:normAutofit fontScale="85000" lnSpcReduction="20000"/>
          </a:bodyPr>
          <a:lstStyle/>
          <a:p>
            <a:r>
              <a:rPr lang="en-GB" sz="2400" dirty="0"/>
              <a:t>Vernet grunnlag (samspill grunnlag?)</a:t>
            </a:r>
          </a:p>
          <a:p>
            <a:pPr lvl="1"/>
            <a:r>
              <a:rPr lang="en-GB" sz="2400" dirty="0"/>
              <a:t>etnisitet</a:t>
            </a:r>
          </a:p>
          <a:p>
            <a:pPr lvl="1"/>
            <a:r>
              <a:rPr lang="en-GB" sz="2400" dirty="0"/>
              <a:t>Homofil orientering</a:t>
            </a:r>
          </a:p>
          <a:p>
            <a:pPr lvl="1"/>
            <a:r>
              <a:rPr lang="en-GB" sz="2400" dirty="0"/>
              <a:t>Religion/livssyn</a:t>
            </a:r>
          </a:p>
          <a:p>
            <a:pPr lvl="1"/>
            <a:r>
              <a:rPr lang="en-GB" sz="2400" dirty="0"/>
              <a:t>nedsatt funksjonsevne</a:t>
            </a:r>
          </a:p>
          <a:p>
            <a:r>
              <a:rPr lang="en-GB" sz="2400" dirty="0"/>
              <a:t>Krav til forsett (vilje, grovt uaktsom) </a:t>
            </a:r>
          </a:p>
          <a:p>
            <a:r>
              <a:rPr lang="en-GB" sz="2400" dirty="0"/>
              <a:t>Motiv (på grunn av hatet mot)</a:t>
            </a:r>
          </a:p>
          <a:p>
            <a:r>
              <a:rPr lang="en-GB" sz="2400" dirty="0"/>
              <a:t>Grovhet/vesentlig</a:t>
            </a:r>
          </a:p>
          <a:p>
            <a:endParaRPr lang="en-GB" sz="2400" dirty="0"/>
          </a:p>
          <a:p>
            <a:pPr marL="0" indent="0">
              <a:buNone/>
            </a:pPr>
            <a:r>
              <a:rPr lang="en-GB" sz="2400" dirty="0">
                <a:sym typeface="Wingdings" panose="05000000000000000000" pitchFamily="2" charset="2"/>
              </a:rPr>
              <a:t> </a:t>
            </a:r>
            <a:r>
              <a:rPr lang="en-GB" sz="2400" dirty="0"/>
              <a:t>Straffebestemmelse skal ikke tolkes utvidende</a:t>
            </a:r>
          </a:p>
        </p:txBody>
      </p:sp>
    </p:spTree>
    <p:extLst>
      <p:ext uri="{BB962C8B-B14F-4D97-AF65-F5344CB8AC3E}">
        <p14:creationId xmlns:p14="http://schemas.microsoft.com/office/powerpoint/2010/main" val="150323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C6C-BB95-474D-8C0E-140E3422222B}"/>
              </a:ext>
            </a:extLst>
          </p:cNvPr>
          <p:cNvSpPr>
            <a:spLocks noGrp="1"/>
          </p:cNvSpPr>
          <p:nvPr>
            <p:ph type="title"/>
          </p:nvPr>
        </p:nvSpPr>
        <p:spPr/>
        <p:txBody>
          <a:bodyPr/>
          <a:lstStyle/>
          <a:p>
            <a:r>
              <a:rPr lang="sv-SE" dirty="0"/>
              <a:t>Hatytringer ( LDO), lovlige og ulovlige</a:t>
            </a:r>
          </a:p>
        </p:txBody>
      </p:sp>
      <p:sp>
        <p:nvSpPr>
          <p:cNvPr id="3" name="Content Placeholder 2">
            <a:extLst>
              <a:ext uri="{FF2B5EF4-FFF2-40B4-BE49-F238E27FC236}">
                <a16:creationId xmlns:a16="http://schemas.microsoft.com/office/drawing/2014/main" id="{6D3C8637-A380-4441-BE6B-C7ABBA891DAC}"/>
              </a:ext>
            </a:extLst>
          </p:cNvPr>
          <p:cNvSpPr>
            <a:spLocks noGrp="1"/>
          </p:cNvSpPr>
          <p:nvPr>
            <p:ph idx="1"/>
          </p:nvPr>
        </p:nvSpPr>
        <p:spPr/>
        <p:txBody>
          <a:bodyPr>
            <a:noAutofit/>
          </a:bodyPr>
          <a:lstStyle/>
          <a:p>
            <a:pPr marL="0" indent="0">
              <a:buNone/>
            </a:pPr>
            <a:r>
              <a:rPr lang="nb-NO" sz="2800" i="1" dirty="0"/>
              <a:t>Hatytringer er nedverdigende, truende, trakasserende eller stigmatiserende ytringer som rammer individets eller en gruppes verdighet, anseelse og status i samfunnet ved hjelp av språklige og visuelle virkemidler som fremmer negative følelser, holdninger og oppfatninger basert på kjennetegn, som for eksempel etnisitet, religion, kjønn, nedsatt funksjonsevne, seksuell orientering, kjønnsuttrykk, kjønnsidentitet og alder.</a:t>
            </a:r>
            <a:endParaRPr lang="en-GB" sz="2800" dirty="0"/>
          </a:p>
        </p:txBody>
      </p:sp>
    </p:spTree>
    <p:extLst>
      <p:ext uri="{BB962C8B-B14F-4D97-AF65-F5344CB8AC3E}">
        <p14:creationId xmlns:p14="http://schemas.microsoft.com/office/powerpoint/2010/main" val="414271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1C6C-BB95-474D-8C0E-140E3422222B}"/>
              </a:ext>
            </a:extLst>
          </p:cNvPr>
          <p:cNvSpPr>
            <a:spLocks noGrp="1"/>
          </p:cNvSpPr>
          <p:nvPr>
            <p:ph type="title"/>
          </p:nvPr>
        </p:nvSpPr>
        <p:spPr/>
        <p:txBody>
          <a:bodyPr/>
          <a:lstStyle/>
          <a:p>
            <a:r>
              <a:rPr lang="sv-SE" dirty="0"/>
              <a:t>Hatkriminalitet, ytringer forts.</a:t>
            </a:r>
          </a:p>
        </p:txBody>
      </p:sp>
      <p:sp>
        <p:nvSpPr>
          <p:cNvPr id="3" name="Content Placeholder 2">
            <a:extLst>
              <a:ext uri="{FF2B5EF4-FFF2-40B4-BE49-F238E27FC236}">
                <a16:creationId xmlns:a16="http://schemas.microsoft.com/office/drawing/2014/main" id="{6D3C8637-A380-4441-BE6B-C7ABBA891DAC}"/>
              </a:ext>
            </a:extLst>
          </p:cNvPr>
          <p:cNvSpPr>
            <a:spLocks noGrp="1"/>
          </p:cNvSpPr>
          <p:nvPr>
            <p:ph idx="1"/>
          </p:nvPr>
        </p:nvSpPr>
        <p:spPr/>
        <p:txBody>
          <a:bodyPr>
            <a:normAutofit fontScale="77500" lnSpcReduction="20000"/>
          </a:bodyPr>
          <a:lstStyle/>
          <a:p>
            <a:pPr marL="0" indent="0">
              <a:buNone/>
            </a:pPr>
            <a:r>
              <a:rPr lang="nb-NO" sz="2600" dirty="0"/>
              <a:t>Forakt for kjennetegn ved en gruppe?</a:t>
            </a:r>
          </a:p>
          <a:p>
            <a:pPr marL="0" indent="0">
              <a:buNone/>
            </a:pPr>
            <a:r>
              <a:rPr lang="nb-NO" sz="2600" dirty="0"/>
              <a:t>Ytringer må tolkes:</a:t>
            </a:r>
          </a:p>
          <a:p>
            <a:pPr marL="0" indent="0">
              <a:buNone/>
            </a:pPr>
            <a:endParaRPr lang="nb-NO" sz="2200" dirty="0"/>
          </a:p>
          <a:p>
            <a:pPr lvl="1" indent="-342900">
              <a:buFont typeface="Wingdings" panose="05000000000000000000" pitchFamily="2" charset="2"/>
              <a:buChar char="§"/>
            </a:pPr>
            <a:r>
              <a:rPr lang="nb-NO" sz="2200" dirty="0"/>
              <a:t>Nedvurderende av gruppas menneskeverd?</a:t>
            </a:r>
          </a:p>
          <a:p>
            <a:pPr lvl="1" indent="-342900">
              <a:buFont typeface="Wingdings" panose="05000000000000000000" pitchFamily="2" charset="2"/>
              <a:buChar char="§"/>
            </a:pPr>
            <a:r>
              <a:rPr lang="nb-NO" sz="2200" dirty="0"/>
              <a:t>Politisk ytring eller sjikane?</a:t>
            </a:r>
          </a:p>
          <a:p>
            <a:pPr lvl="1" indent="-342900">
              <a:buFont typeface="Wingdings" panose="05000000000000000000" pitchFamily="2" charset="2"/>
              <a:buChar char="§"/>
            </a:pPr>
            <a:r>
              <a:rPr lang="nb-NO" sz="2200" dirty="0"/>
              <a:t>«</a:t>
            </a:r>
            <a:r>
              <a:rPr lang="nb-NO" sz="2200" dirty="0" err="1"/>
              <a:t>Tar»utsatte</a:t>
            </a:r>
            <a:r>
              <a:rPr lang="nb-NO" sz="2200" dirty="0"/>
              <a:t> grupper?</a:t>
            </a:r>
          </a:p>
          <a:p>
            <a:pPr lvl="1" indent="-342900">
              <a:buFont typeface="Wingdings" panose="05000000000000000000" pitchFamily="2" charset="2"/>
              <a:buChar char="§"/>
            </a:pPr>
            <a:r>
              <a:rPr lang="nb-NO" sz="2200" dirty="0"/>
              <a:t>Oppfordres til vold/integritetskrenkelser?</a:t>
            </a:r>
          </a:p>
          <a:p>
            <a:pPr lvl="1" indent="-342900">
              <a:buFont typeface="Wingdings" panose="05000000000000000000" pitchFamily="2" charset="2"/>
              <a:buChar char="§"/>
            </a:pPr>
            <a:r>
              <a:rPr lang="nb-NO" sz="2200" dirty="0"/>
              <a:t>Hvor konkret?</a:t>
            </a:r>
          </a:p>
          <a:p>
            <a:pPr lvl="1" indent="-342900">
              <a:buFont typeface="Wingdings" panose="05000000000000000000" pitchFamily="2" charset="2"/>
              <a:buChar char="§"/>
            </a:pPr>
            <a:r>
              <a:rPr lang="nb-NO" sz="2200" dirty="0"/>
              <a:t>Sant/usant?</a:t>
            </a:r>
          </a:p>
          <a:p>
            <a:pPr lvl="1" indent="-342900">
              <a:buFont typeface="Wingdings" panose="05000000000000000000" pitchFamily="2" charset="2"/>
              <a:buChar char="§"/>
            </a:pPr>
            <a:r>
              <a:rPr lang="nb-NO" sz="2200" dirty="0"/>
              <a:t>Privat/offentlig</a:t>
            </a:r>
          </a:p>
          <a:p>
            <a:pPr lvl="1" indent="-342900">
              <a:buFont typeface="Wingdings" panose="05000000000000000000" pitchFamily="2" charset="2"/>
              <a:buChar char="§"/>
            </a:pPr>
            <a:r>
              <a:rPr lang="nb-NO" sz="2200" dirty="0"/>
              <a:t>(Støtteerklæringer?)</a:t>
            </a:r>
            <a:endParaRPr lang="en-GB" sz="2000" dirty="0"/>
          </a:p>
        </p:txBody>
      </p:sp>
    </p:spTree>
    <p:extLst>
      <p:ext uri="{BB962C8B-B14F-4D97-AF65-F5344CB8AC3E}">
        <p14:creationId xmlns:p14="http://schemas.microsoft.com/office/powerpoint/2010/main" val="31619704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348</TotalTime>
  <Words>805</Words>
  <Application>Microsoft Office PowerPoint</Application>
  <PresentationFormat>Widescreen</PresentationFormat>
  <Paragraphs>164</Paragraphs>
  <Slides>15</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Arial</vt:lpstr>
      <vt:lpstr>Calibri</vt:lpstr>
      <vt:lpstr>Trebuchet MS</vt:lpstr>
      <vt:lpstr>Wingdings</vt:lpstr>
      <vt:lpstr>Wingdings 3</vt:lpstr>
      <vt:lpstr>Facet</vt:lpstr>
      <vt:lpstr>Om hatkriminalitet </vt:lpstr>
      <vt:lpstr>PowerPoint-presentasjon</vt:lpstr>
      <vt:lpstr>BLE REDD: - Jeg var helt i sjokktilstand og ble kjemperedd, sier Tamarin Varner om hendelsen. </vt:lpstr>
      <vt:lpstr>PowerPoint-presentasjon</vt:lpstr>
      <vt:lpstr>Hatkriminalitet</vt:lpstr>
      <vt:lpstr>Hatkriminalitet (Oslo politi)</vt:lpstr>
      <vt:lpstr>Hatkriminalitet</vt:lpstr>
      <vt:lpstr>Hatytringer ( LDO), lovlige og ulovlige</vt:lpstr>
      <vt:lpstr>Hatkriminalitet, ytringer forts.</vt:lpstr>
      <vt:lpstr>«Funksjonshemmede må dø. Sånne som deg fortjener ikke å leve»</vt:lpstr>
      <vt:lpstr>Hat må møte motstand</vt:lpstr>
      <vt:lpstr>Motiv? Politi og media tilslører</vt:lpstr>
      <vt:lpstr>Hva gjør du?</vt:lpstr>
      <vt:lpstr>Hatkriminalitet eller…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Åsa Sellevoll Hebnes</dc:creator>
  <cp:lastModifiedBy>Kristin Benestad</cp:lastModifiedBy>
  <cp:revision>30</cp:revision>
  <cp:lastPrinted>2019-10-18T10:47:06Z</cp:lastPrinted>
  <dcterms:created xsi:type="dcterms:W3CDTF">2019-08-19T11:29:06Z</dcterms:created>
  <dcterms:modified xsi:type="dcterms:W3CDTF">2019-10-19T09:18:51Z</dcterms:modified>
</cp:coreProperties>
</file>