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4" r:id="rId8"/>
    <p:sldId id="265" r:id="rId9"/>
    <p:sldId id="263" r:id="rId10"/>
  </p:sldIdLst>
  <p:sldSz cx="16254413" cy="9144000"/>
  <p:notesSz cx="6858000" cy="9144000"/>
  <p:defaultTextStyle>
    <a:defPPr>
      <a:defRPr lang="nb-NO"/>
    </a:defPPr>
    <a:lvl1pPr marL="0" algn="l" defTabSz="121907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39" algn="l" defTabSz="121907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078" algn="l" defTabSz="121907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617" algn="l" defTabSz="121907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156" algn="l" defTabSz="121907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695" algn="l" defTabSz="121907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234" algn="l" defTabSz="121907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773" algn="l" defTabSz="121907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312" algn="l" defTabSz="121907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86" d="100"/>
          <a:sy n="86" d="100"/>
        </p:scale>
        <p:origin x="2088" y="96"/>
      </p:cViewPr>
      <p:guideLst>
        <p:guide orient="horz" pos="2880"/>
        <p:guide pos="51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Rø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052256" y="1955800"/>
            <a:ext cx="12601575" cy="2532618"/>
          </a:xfrm>
        </p:spPr>
        <p:txBody>
          <a:bodyPr anchor="b">
            <a:normAutofit/>
          </a:bodyPr>
          <a:lstStyle>
            <a:lvl1pPr algn="l">
              <a:defRPr sz="91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2052256" y="4928426"/>
            <a:ext cx="12601575" cy="1587881"/>
          </a:xfrm>
        </p:spPr>
        <p:txBody>
          <a:bodyPr>
            <a:normAutofit/>
          </a:bodyPr>
          <a:lstStyle>
            <a:lvl1pPr marL="0" indent="0" algn="l">
              <a:buNone/>
              <a:defRPr sz="5400">
                <a:solidFill>
                  <a:schemeClr val="bg1"/>
                </a:solidFill>
                <a:latin typeface="Texta Medium" panose="02000000000000000000" pitchFamily="50" charset="0"/>
              </a:defRPr>
            </a:lvl1pPr>
            <a:lvl2pPr marL="609539" indent="0" algn="ctr">
              <a:buNone/>
              <a:defRPr sz="2666"/>
            </a:lvl2pPr>
            <a:lvl3pPr marL="1219078" indent="0" algn="ctr">
              <a:buNone/>
              <a:defRPr sz="2400"/>
            </a:lvl3pPr>
            <a:lvl4pPr marL="1828617" indent="0" algn="ctr">
              <a:buNone/>
              <a:defRPr sz="2133"/>
            </a:lvl4pPr>
            <a:lvl5pPr marL="2438156" indent="0" algn="ctr">
              <a:buNone/>
              <a:defRPr sz="2133"/>
            </a:lvl5pPr>
            <a:lvl6pPr marL="3047695" indent="0" algn="ctr">
              <a:buNone/>
              <a:defRPr sz="2133"/>
            </a:lvl6pPr>
            <a:lvl7pPr marL="3657234" indent="0" algn="ctr">
              <a:buNone/>
              <a:defRPr sz="2133"/>
            </a:lvl7pPr>
            <a:lvl8pPr marL="4266773" indent="0" algn="ctr">
              <a:buNone/>
              <a:defRPr sz="2133"/>
            </a:lvl8pPr>
            <a:lvl9pPr marL="4876312" indent="0" algn="ctr">
              <a:buNone/>
              <a:defRPr sz="2133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1" name="Plassholder for tekst 10"/>
          <p:cNvSpPr>
            <a:spLocks noGrp="1"/>
          </p:cNvSpPr>
          <p:nvPr>
            <p:ph type="body" sz="quarter" idx="10" hasCustomPrompt="1"/>
          </p:nvPr>
        </p:nvSpPr>
        <p:spPr>
          <a:xfrm>
            <a:off x="1930400" y="8064501"/>
            <a:ext cx="7670800" cy="469900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Texta Medium" panose="02000000000000000000" pitchFamily="50" charset="0"/>
              </a:defRPr>
            </a:lvl1pPr>
          </a:lstStyle>
          <a:p>
            <a:pPr lvl="0"/>
            <a:r>
              <a:rPr lang="nb-NO" dirty="0" err="1"/>
              <a:t>dd.mm.yyyy</a:t>
            </a:r>
            <a:endParaRPr lang="nb-NO" dirty="0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68306" cy="152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40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119609" y="2592324"/>
            <a:ext cx="6480810" cy="990124"/>
          </a:xfrm>
        </p:spPr>
        <p:txBody>
          <a:bodyPr anchor="t" anchorCtr="0">
            <a:normAutofit/>
          </a:bodyPr>
          <a:lstStyle>
            <a:lvl1pPr marL="0" indent="0">
              <a:buNone/>
              <a:defRPr sz="3400" b="1"/>
            </a:lvl1pPr>
            <a:lvl2pPr marL="609539" indent="0">
              <a:buNone/>
              <a:defRPr sz="2666" b="1"/>
            </a:lvl2pPr>
            <a:lvl3pPr marL="1219078" indent="0">
              <a:buNone/>
              <a:defRPr sz="2400" b="1"/>
            </a:lvl3pPr>
            <a:lvl4pPr marL="1828617" indent="0">
              <a:buNone/>
              <a:defRPr sz="2133" b="1"/>
            </a:lvl4pPr>
            <a:lvl5pPr marL="2438156" indent="0">
              <a:buNone/>
              <a:defRPr sz="2133" b="1"/>
            </a:lvl5pPr>
            <a:lvl6pPr marL="3047695" indent="0">
              <a:buNone/>
              <a:defRPr sz="2133" b="1"/>
            </a:lvl6pPr>
            <a:lvl7pPr marL="3657234" indent="0">
              <a:buNone/>
              <a:defRPr sz="2133" b="1"/>
            </a:lvl7pPr>
            <a:lvl8pPr marL="4266773" indent="0">
              <a:buNone/>
              <a:defRPr sz="2133" b="1"/>
            </a:lvl8pPr>
            <a:lvl9pPr marL="4876312" indent="0">
              <a:buNone/>
              <a:defRPr sz="2133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119609" y="3581400"/>
            <a:ext cx="6480810" cy="448360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8461058" y="2592324"/>
            <a:ext cx="6480810" cy="989075"/>
          </a:xfrm>
        </p:spPr>
        <p:txBody>
          <a:bodyPr anchor="t" anchorCtr="0">
            <a:noAutofit/>
          </a:bodyPr>
          <a:lstStyle>
            <a:lvl1pPr marL="0" indent="0">
              <a:buNone/>
              <a:defRPr sz="3400" b="1"/>
            </a:lvl1pPr>
            <a:lvl2pPr marL="609539" indent="0">
              <a:buNone/>
              <a:defRPr sz="2666" b="1"/>
            </a:lvl2pPr>
            <a:lvl3pPr marL="1219078" indent="0">
              <a:buNone/>
              <a:defRPr sz="2400" b="1"/>
            </a:lvl3pPr>
            <a:lvl4pPr marL="1828617" indent="0">
              <a:buNone/>
              <a:defRPr sz="2133" b="1"/>
            </a:lvl4pPr>
            <a:lvl5pPr marL="2438156" indent="0">
              <a:buNone/>
              <a:defRPr sz="2133" b="1"/>
            </a:lvl5pPr>
            <a:lvl6pPr marL="3047695" indent="0">
              <a:buNone/>
              <a:defRPr sz="2133" b="1"/>
            </a:lvl6pPr>
            <a:lvl7pPr marL="3657234" indent="0">
              <a:buNone/>
              <a:defRPr sz="2133" b="1"/>
            </a:lvl7pPr>
            <a:lvl8pPr marL="4266773" indent="0">
              <a:buNone/>
              <a:defRPr sz="2133" b="1"/>
            </a:lvl8pPr>
            <a:lvl9pPr marL="4876312" indent="0">
              <a:buNone/>
              <a:defRPr sz="2133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8461058" y="3581399"/>
            <a:ext cx="6480810" cy="4483609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21.10.2019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08466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vslutning Rø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829" y="3969078"/>
            <a:ext cx="5860755" cy="517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520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vslutning Blå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829" y="3969078"/>
            <a:ext cx="5860755" cy="517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054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21.10.2019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8047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21.10.2019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84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Blå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052256" y="1955800"/>
            <a:ext cx="12601575" cy="2532618"/>
          </a:xfrm>
        </p:spPr>
        <p:txBody>
          <a:bodyPr anchor="b">
            <a:normAutofit/>
          </a:bodyPr>
          <a:lstStyle>
            <a:lvl1pPr algn="l">
              <a:defRPr sz="91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2052256" y="4928426"/>
            <a:ext cx="12601575" cy="1587881"/>
          </a:xfrm>
        </p:spPr>
        <p:txBody>
          <a:bodyPr>
            <a:normAutofit/>
          </a:bodyPr>
          <a:lstStyle>
            <a:lvl1pPr marL="0" indent="0" algn="l">
              <a:buNone/>
              <a:defRPr sz="5400">
                <a:solidFill>
                  <a:schemeClr val="bg1"/>
                </a:solidFill>
                <a:latin typeface="Texta Medium" panose="02000000000000000000" pitchFamily="50" charset="0"/>
              </a:defRPr>
            </a:lvl1pPr>
            <a:lvl2pPr marL="609539" indent="0" algn="ctr">
              <a:buNone/>
              <a:defRPr sz="2666"/>
            </a:lvl2pPr>
            <a:lvl3pPr marL="1219078" indent="0" algn="ctr">
              <a:buNone/>
              <a:defRPr sz="2400"/>
            </a:lvl3pPr>
            <a:lvl4pPr marL="1828617" indent="0" algn="ctr">
              <a:buNone/>
              <a:defRPr sz="2133"/>
            </a:lvl4pPr>
            <a:lvl5pPr marL="2438156" indent="0" algn="ctr">
              <a:buNone/>
              <a:defRPr sz="2133"/>
            </a:lvl5pPr>
            <a:lvl6pPr marL="3047695" indent="0" algn="ctr">
              <a:buNone/>
              <a:defRPr sz="2133"/>
            </a:lvl6pPr>
            <a:lvl7pPr marL="3657234" indent="0" algn="ctr">
              <a:buNone/>
              <a:defRPr sz="2133"/>
            </a:lvl7pPr>
            <a:lvl8pPr marL="4266773" indent="0" algn="ctr">
              <a:buNone/>
              <a:defRPr sz="2133"/>
            </a:lvl8pPr>
            <a:lvl9pPr marL="4876312" indent="0" algn="ctr">
              <a:buNone/>
              <a:defRPr sz="2133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1" name="Plassholder for tekst 10"/>
          <p:cNvSpPr>
            <a:spLocks noGrp="1"/>
          </p:cNvSpPr>
          <p:nvPr>
            <p:ph type="body" sz="quarter" idx="10" hasCustomPrompt="1"/>
          </p:nvPr>
        </p:nvSpPr>
        <p:spPr>
          <a:xfrm>
            <a:off x="1930400" y="8064501"/>
            <a:ext cx="7670800" cy="469900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Texta Medium" panose="02000000000000000000" pitchFamily="50" charset="0"/>
              </a:defRPr>
            </a:lvl1pPr>
          </a:lstStyle>
          <a:p>
            <a:pPr lvl="0"/>
            <a:r>
              <a:rPr lang="nb-NO" dirty="0" err="1"/>
              <a:t>dd.mm.yyyy</a:t>
            </a:r>
            <a:endParaRPr lang="nb-NO" dirty="0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68306" cy="152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2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21.10.2019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255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157" y="1160379"/>
            <a:ext cx="14019431" cy="941137"/>
          </a:xfrm>
        </p:spPr>
        <p:txBody>
          <a:bodyPr anchor="t" anchorCtr="0">
            <a:normAutofit/>
          </a:bodyPr>
          <a:lstStyle>
            <a:lvl1pPr>
              <a:defRPr sz="73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157" y="2393299"/>
            <a:ext cx="14019431" cy="1248259"/>
          </a:xfrm>
        </p:spPr>
        <p:txBody>
          <a:bodyPr>
            <a:normAutofit/>
          </a:bodyPr>
          <a:lstStyle>
            <a:lvl1pPr marL="0" indent="0">
              <a:buNone/>
              <a:defRPr sz="4300">
                <a:solidFill>
                  <a:schemeClr val="bg1"/>
                </a:solidFill>
                <a:latin typeface="Texta Medium" panose="02000000000000000000" pitchFamily="50" charset="0"/>
              </a:defRPr>
            </a:lvl1pPr>
            <a:lvl2pPr marL="609539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2pPr>
            <a:lvl3pPr marL="121907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617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156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23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677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312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83651F3-9B16-40C6-B209-3688FC9C95F6}" type="datetimeFigureOut">
              <a:rPr lang="nb-NO" smtClean="0"/>
              <a:pPr/>
              <a:t>21.10.2019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411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157" y="288036"/>
            <a:ext cx="6480810" cy="180028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260157" y="2592324"/>
            <a:ext cx="6480810" cy="5472684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21.10.2019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8461058" y="1260157"/>
            <a:ext cx="6480810" cy="661042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0" tIns="720000" rIns="0" bIns="0" anchor="t" anchorCtr="1"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51918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es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16254413" cy="9144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0" tIns="1440000" rIns="0" bIns="0" anchor="t" anchorCtr="1"/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90004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slide Rø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157" y="5670710"/>
            <a:ext cx="13321666" cy="6177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Texta" panose="02000000000000000000" pitchFamily="50" charset="0"/>
              </a:defRPr>
            </a:lvl1pPr>
          </a:lstStyle>
          <a:p>
            <a:pPr lvl="0"/>
            <a:r>
              <a:rPr lang="nb-NO" dirty="0"/>
              <a:t>Kilde til sitat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60157" y="1224153"/>
            <a:ext cx="13321666" cy="3924490"/>
          </a:xfrm>
        </p:spPr>
        <p:txBody>
          <a:bodyPr>
            <a:normAutofit/>
          </a:bodyPr>
          <a:lstStyle>
            <a:lvl1pPr marL="540000" indent="-540000">
              <a:buClrTx/>
              <a:buFont typeface="Arial" panose="020B0604020202020204" pitchFamily="34" charset="0"/>
              <a:buChar char="•"/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Sett inn sitat</a:t>
            </a:r>
          </a:p>
        </p:txBody>
      </p:sp>
    </p:spTree>
    <p:extLst>
      <p:ext uri="{BB962C8B-B14F-4D97-AF65-F5344CB8AC3E}">
        <p14:creationId xmlns:p14="http://schemas.microsoft.com/office/powerpoint/2010/main" val="434141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slide Blå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157" y="5670710"/>
            <a:ext cx="13321666" cy="6177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Texta" panose="02000000000000000000" pitchFamily="50" charset="0"/>
              </a:defRPr>
            </a:lvl1pPr>
          </a:lstStyle>
          <a:p>
            <a:pPr lvl="0"/>
            <a:r>
              <a:rPr lang="nb-NO" dirty="0"/>
              <a:t>Kilde til sitat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60157" y="1224153"/>
            <a:ext cx="13321666" cy="3924490"/>
          </a:xfrm>
        </p:spPr>
        <p:txBody>
          <a:bodyPr>
            <a:normAutofit/>
          </a:bodyPr>
          <a:lstStyle>
            <a:lvl1pPr marL="540000" indent="-540000">
              <a:buClrTx/>
              <a:buFont typeface="Arial" panose="020B0604020202020204" pitchFamily="34" charset="0"/>
              <a:buChar char="•"/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nb-NO" dirty="0"/>
              <a:t>Sett inn sitat</a:t>
            </a:r>
          </a:p>
        </p:txBody>
      </p:sp>
    </p:spTree>
    <p:extLst>
      <p:ext uri="{BB962C8B-B14F-4D97-AF65-F5344CB8AC3E}">
        <p14:creationId xmlns:p14="http://schemas.microsoft.com/office/powerpoint/2010/main" val="356145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260157" y="2592324"/>
            <a:ext cx="6480810" cy="5472684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461058" y="2592324"/>
            <a:ext cx="6480810" cy="5472684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51F3-9B16-40C6-B209-3688FC9C95F6}" type="datetimeFigureOut">
              <a:rPr lang="nb-NO" smtClean="0"/>
              <a:t>21.10.2019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3274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157" y="288036"/>
            <a:ext cx="13861732" cy="180028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157" y="2590799"/>
            <a:ext cx="13861732" cy="547268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117491" y="8595439"/>
            <a:ext cx="1128185" cy="24622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651F3-9B16-40C6-B209-3688FC9C95F6}" type="datetimeFigureOut">
              <a:rPr lang="nb-NO" smtClean="0"/>
              <a:t>21.10.2019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65334" y="8595439"/>
            <a:ext cx="9923747" cy="24622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4725214" y="8595439"/>
            <a:ext cx="411708" cy="24622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385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61" r:id="rId5"/>
    <p:sldLayoutId id="2147483662" r:id="rId6"/>
    <p:sldLayoutId id="2147483663" r:id="rId7"/>
    <p:sldLayoutId id="2147483664" r:id="rId8"/>
    <p:sldLayoutId id="2147483652" r:id="rId9"/>
    <p:sldLayoutId id="2147483653" r:id="rId10"/>
    <p:sldLayoutId id="2147483665" r:id="rId11"/>
    <p:sldLayoutId id="2147483666" r:id="rId12"/>
    <p:sldLayoutId id="2147483654" r:id="rId13"/>
    <p:sldLayoutId id="2147483655" r:id="rId14"/>
  </p:sldLayoutIdLst>
  <p:txStyles>
    <p:titleStyle>
      <a:lvl1pPr algn="l" defTabSz="1219078" rtl="0" eaLnBrk="1" latinLnBrk="0" hangingPunct="1">
        <a:lnSpc>
          <a:spcPct val="90000"/>
        </a:lnSpc>
        <a:spcBef>
          <a:spcPct val="0"/>
        </a:spcBef>
        <a:buNone/>
        <a:defRPr sz="7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96000" indent="-396000" algn="l" defTabSz="1219078" rtl="0" eaLnBrk="1" latinLnBrk="0" hangingPunct="1">
        <a:lnSpc>
          <a:spcPct val="90000"/>
        </a:lnSpc>
        <a:spcBef>
          <a:spcPts val="1333"/>
        </a:spcBef>
        <a:buClr>
          <a:schemeClr val="accent1"/>
        </a:buClr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2000" indent="-396000" algn="l" defTabSz="1219078" rtl="0" eaLnBrk="1" latinLnBrk="0" hangingPunct="1">
        <a:lnSpc>
          <a:spcPct val="90000"/>
        </a:lnSpc>
        <a:spcBef>
          <a:spcPts val="667"/>
        </a:spcBef>
        <a:buClr>
          <a:schemeClr val="accent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000" indent="-396000" algn="l" defTabSz="1219078" rtl="0" eaLnBrk="1" latinLnBrk="0" hangingPunct="1">
        <a:lnSpc>
          <a:spcPct val="90000"/>
        </a:lnSpc>
        <a:spcBef>
          <a:spcPts val="667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584000" indent="-396000" algn="l" defTabSz="1219078" rtl="0" eaLnBrk="1" latinLnBrk="0" hangingPunct="1">
        <a:lnSpc>
          <a:spcPct val="90000"/>
        </a:lnSpc>
        <a:spcBef>
          <a:spcPts val="667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80000" indent="-396000" algn="l" defTabSz="1219078" rtl="0" eaLnBrk="1" latinLnBrk="0" hangingPunct="1">
        <a:lnSpc>
          <a:spcPct val="90000"/>
        </a:lnSpc>
        <a:spcBef>
          <a:spcPts val="667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465" indent="-304770" algn="l" defTabSz="1219078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004" indent="-304770" algn="l" defTabSz="1219078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43" indent="-304770" algn="l" defTabSz="1219078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082" indent="-304770" algn="l" defTabSz="1219078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39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78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17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56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695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34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773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12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6000" dirty="0"/>
              <a:t>CPU i 2020 </a:t>
            </a:r>
            <a:br>
              <a:rPr lang="nb-NO" sz="6000" dirty="0"/>
            </a:br>
            <a:endParaRPr lang="nb-NO" sz="60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- Valgkomiteens arbeid 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b-NO"/>
              <a:t>19.10.2019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0081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BF23FEF-8681-41A7-B1BC-326C94464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5400" dirty="0">
                <a:solidFill>
                  <a:schemeClr val="accent2"/>
                </a:solidFill>
              </a:rPr>
              <a:t>Vedtak på landsmøte 2018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190A85-1E27-4D5A-958C-5B05F3C27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>
                <a:solidFill>
                  <a:schemeClr val="accent2"/>
                </a:solidFill>
              </a:rPr>
              <a:t>Landsmøte i 2018 vedtok to konkrete vedtektsendringer:</a:t>
            </a:r>
            <a:br>
              <a:rPr lang="nb-NO" dirty="0">
                <a:solidFill>
                  <a:schemeClr val="accent2"/>
                </a:solidFill>
              </a:rPr>
            </a:br>
            <a:endParaRPr lang="nb-NO" dirty="0">
              <a:solidFill>
                <a:schemeClr val="accent2"/>
              </a:solidFill>
            </a:endParaRPr>
          </a:p>
          <a:p>
            <a:r>
              <a:rPr lang="nb-NO" dirty="0">
                <a:solidFill>
                  <a:schemeClr val="accent2"/>
                </a:solidFill>
              </a:rPr>
              <a:t>CPU får to delegater på landsmøtet (2020) med møterett, talerett og forslagsrett</a:t>
            </a:r>
          </a:p>
          <a:p>
            <a:r>
              <a:rPr lang="nb-NO" dirty="0">
                <a:solidFill>
                  <a:schemeClr val="accent2"/>
                </a:solidFill>
              </a:rPr>
              <a:t>CPU får en representant i sentralstyret (fra og med 2020).</a:t>
            </a:r>
          </a:p>
          <a:p>
            <a:endParaRPr lang="nb-NO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nb-NO" dirty="0">
                <a:solidFill>
                  <a:schemeClr val="accent2"/>
                </a:solidFill>
              </a:rPr>
              <a:t>                     Dette er vedtak som helt klart styrker CPU! </a:t>
            </a:r>
          </a:p>
        </p:txBody>
      </p:sp>
      <p:sp>
        <p:nvSpPr>
          <p:cNvPr id="4" name="Pil: høyre 3">
            <a:extLst>
              <a:ext uri="{FF2B5EF4-FFF2-40B4-BE49-F238E27FC236}">
                <a16:creationId xmlns:a16="http://schemas.microsoft.com/office/drawing/2014/main" id="{B3213DE9-BD89-4001-B8DD-6001FB960DE8}"/>
              </a:ext>
            </a:extLst>
          </p:cNvPr>
          <p:cNvSpPr/>
          <p:nvPr/>
        </p:nvSpPr>
        <p:spPr>
          <a:xfrm>
            <a:off x="1817718" y="5965902"/>
            <a:ext cx="120433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61529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BF23FEF-8681-41A7-B1BC-326C94464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5400" dirty="0">
                <a:solidFill>
                  <a:schemeClr val="accent2"/>
                </a:solidFill>
              </a:rPr>
              <a:t>Landsmøtet og sentralstyret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190A85-1E27-4D5A-958C-5B05F3C27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>
              <a:solidFill>
                <a:schemeClr val="accent2"/>
              </a:solidFill>
            </a:endParaRPr>
          </a:p>
          <a:p>
            <a:r>
              <a:rPr lang="nb-NO" b="1" dirty="0">
                <a:solidFill>
                  <a:schemeClr val="accent2"/>
                </a:solidFill>
              </a:rPr>
              <a:t>Landsmøtet</a:t>
            </a:r>
            <a:r>
              <a:rPr lang="nb-NO" dirty="0">
                <a:solidFill>
                  <a:schemeClr val="accent2"/>
                </a:solidFill>
              </a:rPr>
              <a:t> er CP-foreningens høyeste beslutningsorgan. Landsmøte møtes annet hvert år og vedtar blant annet interessepolitisk program, uttalelser, vedtekter, organisatorisk strategi osv. Landsmøtet består av sentralstyret og delegater fra fylkesavdelingene og CPU.</a:t>
            </a:r>
          </a:p>
          <a:p>
            <a:r>
              <a:rPr lang="nb-NO" b="1" dirty="0">
                <a:solidFill>
                  <a:schemeClr val="accent2"/>
                </a:solidFill>
              </a:rPr>
              <a:t>Sentralstyret</a:t>
            </a:r>
            <a:r>
              <a:rPr lang="nb-NO" dirty="0">
                <a:solidFill>
                  <a:schemeClr val="accent2"/>
                </a:solidFill>
              </a:rPr>
              <a:t> er det høyeste beslutningsorganet mellom landsmøtene og er valgt av landsmøte. Sentralstyret møtes ca. 6 ganger i året og fra og med 2020 av 7 medlemmer. </a:t>
            </a:r>
          </a:p>
          <a:p>
            <a:pPr marL="0" indent="0">
              <a:buNone/>
            </a:pPr>
            <a:endParaRPr lang="nb-NO" dirty="0">
              <a:solidFill>
                <a:schemeClr val="accent2"/>
              </a:solidFill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BD897F17-C78C-4679-8672-27926DB1740F}"/>
              </a:ext>
            </a:extLst>
          </p:cNvPr>
          <p:cNvSpPr/>
          <p:nvPr/>
        </p:nvSpPr>
        <p:spPr>
          <a:xfrm rot="11270740" flipH="1" flipV="1">
            <a:off x="9796400" y="860040"/>
            <a:ext cx="3454359" cy="19414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Hva er landsmøte og sentralstyre? </a:t>
            </a:r>
          </a:p>
        </p:txBody>
      </p:sp>
    </p:spTree>
    <p:extLst>
      <p:ext uri="{BB962C8B-B14F-4D97-AF65-F5344CB8AC3E}">
        <p14:creationId xmlns:p14="http://schemas.microsoft.com/office/powerpoint/2010/main" val="3225772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BF23FEF-8681-41A7-B1BC-326C94464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5400" dirty="0">
                <a:solidFill>
                  <a:schemeClr val="accent2"/>
                </a:solidFill>
              </a:rPr>
              <a:t>Organisatoriske endringer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190A85-1E27-4D5A-958C-5B05F3C27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>
                <a:solidFill>
                  <a:schemeClr val="accent2"/>
                </a:solidFill>
              </a:rPr>
              <a:t>Fram mot landsmøtet i 2020 ønsker vi å arbeide for å styrke CPU og gjøre det mer representativt enn i dag.</a:t>
            </a:r>
            <a:br>
              <a:rPr lang="nb-NO" dirty="0">
                <a:solidFill>
                  <a:schemeClr val="accent2"/>
                </a:solidFill>
              </a:rPr>
            </a:br>
            <a:br>
              <a:rPr lang="nb-NO" dirty="0">
                <a:solidFill>
                  <a:schemeClr val="accent2"/>
                </a:solidFill>
              </a:rPr>
            </a:br>
            <a:r>
              <a:rPr lang="nb-NO" b="1" dirty="0">
                <a:solidFill>
                  <a:schemeClr val="accent2"/>
                </a:solidFill>
              </a:rPr>
              <a:t>Målsetningene er: </a:t>
            </a:r>
          </a:p>
          <a:p>
            <a:r>
              <a:rPr lang="nb-NO" dirty="0">
                <a:solidFill>
                  <a:schemeClr val="accent2"/>
                </a:solidFill>
              </a:rPr>
              <a:t>at de som skal representere CPU på landsmøtet og sentralstyret skal oppleve at de har et mandat og de er oppnevnt på vegne av ungdomsnettverket</a:t>
            </a:r>
          </a:p>
          <a:p>
            <a:r>
              <a:rPr lang="nb-NO" dirty="0">
                <a:solidFill>
                  <a:schemeClr val="accent2"/>
                </a:solidFill>
              </a:rPr>
              <a:t>at medlemmer i CPU opplever at de har en stemme inn i de sentrale organene i CP-foreningen </a:t>
            </a:r>
          </a:p>
          <a:p>
            <a:pPr marL="0" indent="0">
              <a:buNone/>
            </a:pPr>
            <a:r>
              <a:rPr lang="nb-NO" dirty="0">
                <a:solidFill>
                  <a:schemeClr val="accent2"/>
                </a:solidFill>
              </a:rPr>
              <a:t>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63903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BF23FEF-8681-41A7-B1BC-326C94464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5400" dirty="0">
                <a:solidFill>
                  <a:schemeClr val="accent2"/>
                </a:solidFill>
              </a:rPr>
              <a:t>Organisatoriske endringer - rammeverk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190A85-1E27-4D5A-958C-5B05F3C27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solidFill>
                  <a:schemeClr val="accent2"/>
                </a:solidFill>
              </a:rPr>
              <a:t>Det er ikke aktuelt å opprette en formell ungdomsorganisasjon</a:t>
            </a:r>
          </a:p>
          <a:p>
            <a:r>
              <a:rPr lang="nb-NO" dirty="0">
                <a:solidFill>
                  <a:schemeClr val="accent2"/>
                </a:solidFill>
              </a:rPr>
              <a:t>Endringer/tiltak utvikles innenfor en organisasjonen vi har i dag</a:t>
            </a:r>
          </a:p>
          <a:p>
            <a:r>
              <a:rPr lang="nb-NO" dirty="0">
                <a:solidFill>
                  <a:schemeClr val="accent2"/>
                </a:solidFill>
              </a:rPr>
              <a:t>Ungdomssamlingen etableres som en viktig rådgivende instans – en arena der viktige saker diskuteres og synspunkter kommer fram</a:t>
            </a:r>
          </a:p>
          <a:p>
            <a:r>
              <a:rPr lang="nb-NO" dirty="0">
                <a:solidFill>
                  <a:schemeClr val="accent2"/>
                </a:solidFill>
              </a:rPr>
              <a:t>Sentralstyret forblir selve beslutningsorganet og som tar de formelle avgjørelsene </a:t>
            </a:r>
            <a:br>
              <a:rPr lang="nb-NO" dirty="0">
                <a:solidFill>
                  <a:schemeClr val="accent2"/>
                </a:solidFill>
              </a:rPr>
            </a:br>
            <a:r>
              <a:rPr lang="nb-NO">
                <a:solidFill>
                  <a:schemeClr val="accent2"/>
                </a:solidFill>
              </a:rPr>
              <a:t>                  </a:t>
            </a:r>
            <a:endParaRPr lang="nb-NO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76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BF23FEF-8681-41A7-B1BC-326C94464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5400" dirty="0">
                <a:solidFill>
                  <a:schemeClr val="accent2"/>
                </a:solidFill>
              </a:rPr>
              <a:t>Forslag til framgangsmåte/tidsplan: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190A85-1E27-4D5A-958C-5B05F3C27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>
                <a:solidFill>
                  <a:schemeClr val="accent2"/>
                </a:solidFill>
              </a:rPr>
              <a:t>Okt.2018</a:t>
            </a:r>
            <a:r>
              <a:rPr lang="nb-NO" dirty="0">
                <a:solidFill>
                  <a:schemeClr val="accent2"/>
                </a:solidFill>
              </a:rPr>
              <a:t>: Ungdomssamlingen foreslår sammensetningen på en nominasjonskomite på tre personer. Sentralstyret i november foretar det formelle vedtaket.</a:t>
            </a:r>
          </a:p>
          <a:p>
            <a:r>
              <a:rPr lang="nb-NO" b="1" dirty="0">
                <a:solidFill>
                  <a:schemeClr val="accent2"/>
                </a:solidFill>
              </a:rPr>
              <a:t>Okt. 2019</a:t>
            </a:r>
            <a:r>
              <a:rPr lang="nb-NO" dirty="0">
                <a:solidFill>
                  <a:schemeClr val="accent2"/>
                </a:solidFill>
              </a:rPr>
              <a:t>: Ungdomssamlingen foreslår sammensetningen på en arbeidsgruppe bestående av 5 medlemmer (valgt for 2 år med utgangspunkt i nominasjonskomiteens innstilling). Sentralstyret i november foretar det formelle vedtaket.</a:t>
            </a:r>
          </a:p>
          <a:p>
            <a:r>
              <a:rPr lang="nb-NO" b="1" dirty="0">
                <a:solidFill>
                  <a:schemeClr val="accent2"/>
                </a:solidFill>
              </a:rPr>
              <a:t>Fram mot landsmøte i 2020: </a:t>
            </a:r>
            <a:r>
              <a:rPr lang="nb-NO" dirty="0">
                <a:solidFill>
                  <a:schemeClr val="accent2"/>
                </a:solidFill>
              </a:rPr>
              <a:t>Den nasjonale valgkomiteen foreslår representant til sentralstyret i samråd med arbeidsgruppen i CPU og arbeidsgruppen i CPU utnevner to delegater til landsmøtet.</a:t>
            </a:r>
            <a:br>
              <a:rPr lang="nb-NO" dirty="0">
                <a:solidFill>
                  <a:schemeClr val="accent2"/>
                </a:solidFill>
              </a:rPr>
            </a:br>
            <a:r>
              <a:rPr lang="nb-NO" dirty="0">
                <a:solidFill>
                  <a:schemeClr val="accent2"/>
                </a:solidFill>
              </a:rPr>
              <a:t>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1454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6F6C90-E00B-41C6-94E2-6D92B88C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accent2"/>
                </a:solidFill>
              </a:rPr>
              <a:t>Arbeidsgruppens oppgaver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97788BE-B5C5-4A4B-8120-7E000A194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800" dirty="0"/>
              <a:t>- Representasjon i CP-foreningen, sentralstyret, landsmøtet, programkomite til landsmøte, fylkesledersamling osv.</a:t>
            </a:r>
            <a:br>
              <a:rPr lang="nb-NO" sz="2800" dirty="0"/>
            </a:br>
            <a:r>
              <a:rPr lang="nb-NO" sz="2800" dirty="0"/>
              <a:t>- være bindeledd mellom CPU og sekretariatet</a:t>
            </a:r>
          </a:p>
          <a:p>
            <a:pPr marL="0" indent="0">
              <a:buNone/>
            </a:pPr>
            <a:r>
              <a:rPr lang="nb-NO" sz="2800" dirty="0"/>
              <a:t>- Arrangere ungdomssamling i samarbeid med sekretariatet </a:t>
            </a:r>
            <a:br>
              <a:rPr lang="nb-NO" sz="2800" dirty="0"/>
            </a:br>
            <a:r>
              <a:rPr lang="nb-NO" sz="2800" dirty="0"/>
              <a:t>- fylle CP-bladet med ungdomsstoff</a:t>
            </a:r>
            <a:br>
              <a:rPr lang="nb-NO" sz="2800" dirty="0"/>
            </a:br>
            <a:r>
              <a:rPr lang="nb-NO" sz="2800" dirty="0"/>
              <a:t>- bidra til saker/informasjon på egen nettside + samt sosiale medier.    </a:t>
            </a:r>
            <a:br>
              <a:rPr lang="nb-NO" sz="2800" dirty="0"/>
            </a:br>
            <a:r>
              <a:rPr lang="nb-NO" sz="2800" dirty="0"/>
              <a:t>- arrangere et eget kurs på storsamlinga, samt medvirke på andre</a:t>
            </a:r>
            <a:br>
              <a:rPr lang="nb-NO" sz="2800" dirty="0"/>
            </a:br>
            <a:r>
              <a:rPr lang="nb-NO" sz="2800" dirty="0"/>
              <a:t>kurs </a:t>
            </a:r>
          </a:p>
          <a:p>
            <a:pPr marL="0" indent="0">
              <a:buNone/>
            </a:pPr>
            <a:r>
              <a:rPr lang="nb-NO" sz="2800" dirty="0"/>
              <a:t>- Deltagelse i CP-Norden når tema er relevant for unge , </a:t>
            </a:r>
            <a:br>
              <a:rPr lang="nb-NO" sz="2800" dirty="0"/>
            </a:br>
            <a:r>
              <a:rPr lang="nb-NO" sz="2800" dirty="0"/>
              <a:t>- Deltagelse på generalforsamlingen til Unge Funksjonshemmede</a:t>
            </a:r>
            <a:br>
              <a:rPr lang="nb-NO" sz="2800" dirty="0"/>
            </a:br>
            <a:r>
              <a:rPr lang="nb-NO" sz="2800" dirty="0"/>
              <a:t>- medvirke i prosjekter, som blant annet C-</a:t>
            </a:r>
            <a:r>
              <a:rPr lang="nb-NO" sz="2800" dirty="0" err="1"/>
              <a:t>podden</a:t>
            </a:r>
            <a:br>
              <a:rPr lang="nb-NO" sz="2800" dirty="0"/>
            </a:br>
            <a:r>
              <a:rPr lang="nb-NO" sz="2800" dirty="0"/>
              <a:t>- rekruttere nye</a:t>
            </a:r>
            <a:br>
              <a:rPr lang="nb-NO" sz="2800" dirty="0"/>
            </a:b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919660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Valgkomiteens arbeid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Stine </a:t>
            </a:r>
            <a:r>
              <a:rPr lang="nb-NO" dirty="0" err="1"/>
              <a:t>Dybvig</a:t>
            </a:r>
            <a:r>
              <a:rPr lang="nb-NO" dirty="0"/>
              <a:t>, Cristian Breivik og Hilde Haugland </a:t>
            </a:r>
          </a:p>
          <a:p>
            <a:r>
              <a:rPr lang="nb-NO" dirty="0"/>
              <a:t>Brukt sosiale medier</a:t>
            </a:r>
          </a:p>
          <a:p>
            <a:r>
              <a:rPr lang="nb-NO" dirty="0"/>
              <a:t>Skriftlige forslag </a:t>
            </a:r>
          </a:p>
          <a:p>
            <a:r>
              <a:rPr lang="nb-NO" dirty="0"/>
              <a:t>Kontaktet kandidater per mail </a:t>
            </a:r>
          </a:p>
          <a:p>
            <a:r>
              <a:rPr lang="nb-NO" dirty="0"/>
              <a:t>E-post og telefonmøter </a:t>
            </a:r>
          </a:p>
        </p:txBody>
      </p:sp>
    </p:spTree>
    <p:extLst>
      <p:ext uri="{BB962C8B-B14F-4D97-AF65-F5344CB8AC3E}">
        <p14:creationId xmlns:p14="http://schemas.microsoft.com/office/powerpoint/2010/main" val="3764404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503B58-81FE-45A9-B565-0C21F238A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400" dirty="0">
                <a:solidFill>
                  <a:schemeClr val="accent2"/>
                </a:solidFill>
              </a:rPr>
              <a:t>Oktober 2019: Valgkomiteens forslag: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8374679-7283-4091-8398-5F75383AD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b-NO" dirty="0"/>
              <a:t>                       </a:t>
            </a:r>
          </a:p>
          <a:p>
            <a:r>
              <a:rPr lang="nb-NO" dirty="0"/>
              <a:t>Sofie Jansen, født 1996, Rogaland + Hordaland og Sogn og Fjordane (leder)</a:t>
            </a:r>
          </a:p>
          <a:p>
            <a:endParaRPr lang="nb-NO" dirty="0"/>
          </a:p>
          <a:p>
            <a:r>
              <a:rPr lang="nb-NO" dirty="0"/>
              <a:t>Camilla Stenersen, født 1995, Oslo og Akershus (medlem) </a:t>
            </a:r>
          </a:p>
          <a:p>
            <a:endParaRPr lang="nb-NO" dirty="0"/>
          </a:p>
          <a:p>
            <a:r>
              <a:rPr lang="nb-NO" dirty="0" err="1"/>
              <a:t>Noomi</a:t>
            </a:r>
            <a:r>
              <a:rPr lang="nb-NO" dirty="0"/>
              <a:t> Alexandersen, født 1999, Nordland  (medlem) </a:t>
            </a:r>
          </a:p>
          <a:p>
            <a:endParaRPr lang="nb-NO" dirty="0"/>
          </a:p>
          <a:p>
            <a:r>
              <a:rPr lang="nb-NO" dirty="0"/>
              <a:t>Even Hodne Valaker, født 2002, Oslo og Akershus (observatør/vara)  </a:t>
            </a:r>
          </a:p>
          <a:p>
            <a:pPr marL="0" indent="0">
              <a:buNone/>
            </a:pPr>
            <a:r>
              <a:rPr lang="nb-NO" dirty="0"/>
              <a:t>		</a:t>
            </a: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169609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CP Foreninge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33352"/>
      </a:accent1>
      <a:accent2>
        <a:srgbClr val="0970B5"/>
      </a:accent2>
      <a:accent3>
        <a:srgbClr val="575757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P Foreningen">
      <a:majorFont>
        <a:latin typeface="Texta Heavy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mal_CPForeningen.potx" id="{1D9952DC-7C98-4F32-AAB5-AF491C57C25E}" vid="{4D0042C1-F576-4E01-878D-DA86856503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PPTmal_CPForeningen</Template>
  <TotalTime>973</TotalTime>
  <Words>344</Words>
  <Application>Microsoft Office PowerPoint</Application>
  <PresentationFormat>Egendefinert</PresentationFormat>
  <Paragraphs>49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5" baseType="lpstr">
      <vt:lpstr>Arial</vt:lpstr>
      <vt:lpstr>Georgia</vt:lpstr>
      <vt:lpstr>Texta</vt:lpstr>
      <vt:lpstr>Texta Heavy</vt:lpstr>
      <vt:lpstr>Texta Medium</vt:lpstr>
      <vt:lpstr>Office-tema</vt:lpstr>
      <vt:lpstr>CPU i 2020  </vt:lpstr>
      <vt:lpstr>Vedtak på landsmøte 2018</vt:lpstr>
      <vt:lpstr>Landsmøtet og sentralstyret</vt:lpstr>
      <vt:lpstr>Organisatoriske endringer </vt:lpstr>
      <vt:lpstr>Organisatoriske endringer - rammeverk</vt:lpstr>
      <vt:lpstr>Forslag til framgangsmåte/tidsplan:</vt:lpstr>
      <vt:lpstr>Arbeidsgruppens oppgaver </vt:lpstr>
      <vt:lpstr>Valgkomiteens arbeid</vt:lpstr>
      <vt:lpstr>Oktober 2019: Valgkomiteens forslag: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Gruppearbeid!</dc:title>
  <dc:creator>Marit H. Gullien</dc:creator>
  <cp:lastModifiedBy>Kristin Benestad</cp:lastModifiedBy>
  <cp:revision>24</cp:revision>
  <dcterms:created xsi:type="dcterms:W3CDTF">2017-10-19T08:14:36Z</dcterms:created>
  <dcterms:modified xsi:type="dcterms:W3CDTF">2019-10-21T07:34:50Z</dcterms:modified>
</cp:coreProperties>
</file>