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6" r:id="rId2"/>
    <p:sldId id="256" r:id="rId3"/>
    <p:sldId id="276" r:id="rId4"/>
    <p:sldId id="283" r:id="rId5"/>
    <p:sldId id="274" r:id="rId6"/>
    <p:sldId id="273" r:id="rId7"/>
    <p:sldId id="258" r:id="rId8"/>
    <p:sldId id="278" r:id="rId9"/>
    <p:sldId id="279" r:id="rId10"/>
    <p:sldId id="280" r:id="rId11"/>
    <p:sldId id="284" r:id="rId12"/>
    <p:sldId id="260" r:id="rId13"/>
    <p:sldId id="281" r:id="rId14"/>
    <p:sldId id="282" r:id="rId15"/>
    <p:sldId id="285" r:id="rId16"/>
    <p:sldId id="275" r:id="rId17"/>
    <p:sldId id="286" r:id="rId18"/>
    <p:sldId id="287" r:id="rId19"/>
    <p:sldId id="271" r:id="rId20"/>
    <p:sldId id="288" r:id="rId21"/>
    <p:sldId id="289" r:id="rId22"/>
    <p:sldId id="294" r:id="rId23"/>
    <p:sldId id="269" r:id="rId24"/>
    <p:sldId id="290" r:id="rId25"/>
    <p:sldId id="291" r:id="rId26"/>
    <p:sldId id="272" r:id="rId27"/>
    <p:sldId id="292" r:id="rId28"/>
    <p:sldId id="293" r:id="rId29"/>
    <p:sldId id="295" r:id="rId30"/>
  </p:sldIdLst>
  <p:sldSz cx="16254413" cy="9144000"/>
  <p:notesSz cx="6858000" cy="9144000"/>
  <p:defaultTextStyle>
    <a:defPPr>
      <a:defRPr lang="nb-NO"/>
    </a:defPPr>
    <a:lvl1pPr marL="0" algn="l" defTabSz="1219078" rtl="0" eaLnBrk="1" latinLnBrk="0" hangingPunct="1">
      <a:defRPr sz="2400" kern="1200">
        <a:solidFill>
          <a:schemeClr val="tx1"/>
        </a:solidFill>
        <a:latin typeface="+mn-lt"/>
        <a:ea typeface="+mn-ea"/>
        <a:cs typeface="+mn-cs"/>
      </a:defRPr>
    </a:lvl1pPr>
    <a:lvl2pPr marL="609539" algn="l" defTabSz="1219078" rtl="0" eaLnBrk="1" latinLnBrk="0" hangingPunct="1">
      <a:defRPr sz="2400" kern="1200">
        <a:solidFill>
          <a:schemeClr val="tx1"/>
        </a:solidFill>
        <a:latin typeface="+mn-lt"/>
        <a:ea typeface="+mn-ea"/>
        <a:cs typeface="+mn-cs"/>
      </a:defRPr>
    </a:lvl2pPr>
    <a:lvl3pPr marL="1219078" algn="l" defTabSz="1219078" rtl="0" eaLnBrk="1" latinLnBrk="0" hangingPunct="1">
      <a:defRPr sz="2400" kern="1200">
        <a:solidFill>
          <a:schemeClr val="tx1"/>
        </a:solidFill>
        <a:latin typeface="+mn-lt"/>
        <a:ea typeface="+mn-ea"/>
        <a:cs typeface="+mn-cs"/>
      </a:defRPr>
    </a:lvl3pPr>
    <a:lvl4pPr marL="1828617" algn="l" defTabSz="1219078" rtl="0" eaLnBrk="1" latinLnBrk="0" hangingPunct="1">
      <a:defRPr sz="2400" kern="1200">
        <a:solidFill>
          <a:schemeClr val="tx1"/>
        </a:solidFill>
        <a:latin typeface="+mn-lt"/>
        <a:ea typeface="+mn-ea"/>
        <a:cs typeface="+mn-cs"/>
      </a:defRPr>
    </a:lvl4pPr>
    <a:lvl5pPr marL="2438156" algn="l" defTabSz="1219078" rtl="0" eaLnBrk="1" latinLnBrk="0" hangingPunct="1">
      <a:defRPr sz="2400" kern="1200">
        <a:solidFill>
          <a:schemeClr val="tx1"/>
        </a:solidFill>
        <a:latin typeface="+mn-lt"/>
        <a:ea typeface="+mn-ea"/>
        <a:cs typeface="+mn-cs"/>
      </a:defRPr>
    </a:lvl5pPr>
    <a:lvl6pPr marL="3047695" algn="l" defTabSz="1219078" rtl="0" eaLnBrk="1" latinLnBrk="0" hangingPunct="1">
      <a:defRPr sz="2400" kern="1200">
        <a:solidFill>
          <a:schemeClr val="tx1"/>
        </a:solidFill>
        <a:latin typeface="+mn-lt"/>
        <a:ea typeface="+mn-ea"/>
        <a:cs typeface="+mn-cs"/>
      </a:defRPr>
    </a:lvl6pPr>
    <a:lvl7pPr marL="3657234" algn="l" defTabSz="1219078" rtl="0" eaLnBrk="1" latinLnBrk="0" hangingPunct="1">
      <a:defRPr sz="2400" kern="1200">
        <a:solidFill>
          <a:schemeClr val="tx1"/>
        </a:solidFill>
        <a:latin typeface="+mn-lt"/>
        <a:ea typeface="+mn-ea"/>
        <a:cs typeface="+mn-cs"/>
      </a:defRPr>
    </a:lvl7pPr>
    <a:lvl8pPr marL="4266773" algn="l" defTabSz="1219078" rtl="0" eaLnBrk="1" latinLnBrk="0" hangingPunct="1">
      <a:defRPr sz="2400" kern="1200">
        <a:solidFill>
          <a:schemeClr val="tx1"/>
        </a:solidFill>
        <a:latin typeface="+mn-lt"/>
        <a:ea typeface="+mn-ea"/>
        <a:cs typeface="+mn-cs"/>
      </a:defRPr>
    </a:lvl8pPr>
    <a:lvl9pPr marL="4876312" algn="l" defTabSz="1219078"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511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2088" y="96"/>
      </p:cViewPr>
      <p:guideLst>
        <p:guide orient="horz" pos="2880"/>
        <p:guide pos="511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tellysbilde Rød">
    <p:bg>
      <p:bgPr>
        <a:solidFill>
          <a:schemeClr val="accent1"/>
        </a:solidFill>
        <a:effectLst/>
      </p:bgPr>
    </p:bg>
    <p:spTree>
      <p:nvGrpSpPr>
        <p:cNvPr id="1" name=""/>
        <p:cNvGrpSpPr/>
        <p:nvPr/>
      </p:nvGrpSpPr>
      <p:grpSpPr>
        <a:xfrm>
          <a:off x="0" y="0"/>
          <a:ext cx="0" cy="0"/>
          <a:chOff x="0" y="0"/>
          <a:chExt cx="0" cy="0"/>
        </a:xfrm>
      </p:grpSpPr>
      <p:sp>
        <p:nvSpPr>
          <p:cNvPr id="2" name="Tittel 1"/>
          <p:cNvSpPr>
            <a:spLocks noGrp="1"/>
          </p:cNvSpPr>
          <p:nvPr>
            <p:ph type="ctrTitle"/>
          </p:nvPr>
        </p:nvSpPr>
        <p:spPr>
          <a:xfrm>
            <a:off x="2052256" y="1955800"/>
            <a:ext cx="12601575" cy="2532618"/>
          </a:xfrm>
        </p:spPr>
        <p:txBody>
          <a:bodyPr anchor="b">
            <a:normAutofit/>
          </a:bodyPr>
          <a:lstStyle>
            <a:lvl1pPr algn="l">
              <a:defRPr sz="9100">
                <a:solidFill>
                  <a:schemeClr val="bg1"/>
                </a:solidFill>
              </a:defRPr>
            </a:lvl1pPr>
          </a:lstStyle>
          <a:p>
            <a:r>
              <a:rPr lang="nb-NO"/>
              <a:t>Klikk for å redigere tittelstil</a:t>
            </a:r>
            <a:endParaRPr lang="nb-NO" dirty="0"/>
          </a:p>
        </p:txBody>
      </p:sp>
      <p:sp>
        <p:nvSpPr>
          <p:cNvPr id="3" name="Undertittel 2"/>
          <p:cNvSpPr>
            <a:spLocks noGrp="1"/>
          </p:cNvSpPr>
          <p:nvPr>
            <p:ph type="subTitle" idx="1"/>
          </p:nvPr>
        </p:nvSpPr>
        <p:spPr>
          <a:xfrm>
            <a:off x="2052256" y="4928426"/>
            <a:ext cx="12601575" cy="1587881"/>
          </a:xfrm>
        </p:spPr>
        <p:txBody>
          <a:bodyPr>
            <a:normAutofit/>
          </a:bodyPr>
          <a:lstStyle>
            <a:lvl1pPr marL="0" indent="0" algn="l">
              <a:buNone/>
              <a:defRPr sz="5400">
                <a:solidFill>
                  <a:schemeClr val="bg1"/>
                </a:solidFill>
                <a:latin typeface="Texta Medium" panose="02000000000000000000" pitchFamily="50" charset="0"/>
              </a:defRPr>
            </a:lvl1pPr>
            <a:lvl2pPr marL="609539" indent="0" algn="ctr">
              <a:buNone/>
              <a:defRPr sz="2666"/>
            </a:lvl2pPr>
            <a:lvl3pPr marL="1219078" indent="0" algn="ctr">
              <a:buNone/>
              <a:defRPr sz="2400"/>
            </a:lvl3pPr>
            <a:lvl4pPr marL="1828617" indent="0" algn="ctr">
              <a:buNone/>
              <a:defRPr sz="2133"/>
            </a:lvl4pPr>
            <a:lvl5pPr marL="2438156" indent="0" algn="ctr">
              <a:buNone/>
              <a:defRPr sz="2133"/>
            </a:lvl5pPr>
            <a:lvl6pPr marL="3047695" indent="0" algn="ctr">
              <a:buNone/>
              <a:defRPr sz="2133"/>
            </a:lvl6pPr>
            <a:lvl7pPr marL="3657234" indent="0" algn="ctr">
              <a:buNone/>
              <a:defRPr sz="2133"/>
            </a:lvl7pPr>
            <a:lvl8pPr marL="4266773" indent="0" algn="ctr">
              <a:buNone/>
              <a:defRPr sz="2133"/>
            </a:lvl8pPr>
            <a:lvl9pPr marL="4876312" indent="0" algn="ctr">
              <a:buNone/>
              <a:defRPr sz="2133"/>
            </a:lvl9pPr>
          </a:lstStyle>
          <a:p>
            <a:r>
              <a:rPr lang="nb-NO"/>
              <a:t>Klikk for å redigere undertittelstil i malen</a:t>
            </a:r>
          </a:p>
        </p:txBody>
      </p:sp>
      <p:sp>
        <p:nvSpPr>
          <p:cNvPr id="11" name="Plassholder for tekst 10"/>
          <p:cNvSpPr>
            <a:spLocks noGrp="1"/>
          </p:cNvSpPr>
          <p:nvPr>
            <p:ph type="body" sz="quarter" idx="10" hasCustomPrompt="1"/>
          </p:nvPr>
        </p:nvSpPr>
        <p:spPr>
          <a:xfrm>
            <a:off x="1930400" y="8064501"/>
            <a:ext cx="7670800" cy="469900"/>
          </a:xfrm>
        </p:spPr>
        <p:txBody>
          <a:bodyPr>
            <a:normAutofit/>
          </a:bodyPr>
          <a:lstStyle>
            <a:lvl1pPr marL="0" indent="0">
              <a:buNone/>
              <a:defRPr sz="3200">
                <a:solidFill>
                  <a:schemeClr val="bg1"/>
                </a:solidFill>
                <a:latin typeface="Texta Medium" panose="02000000000000000000" pitchFamily="50" charset="0"/>
              </a:defRPr>
            </a:lvl1pPr>
          </a:lstStyle>
          <a:p>
            <a:pPr lvl="0"/>
            <a:r>
              <a:rPr lang="nb-NO" dirty="0" err="1"/>
              <a:t>dd.mm.yyyy</a:t>
            </a:r>
            <a:endParaRPr lang="nb-NO" dirty="0"/>
          </a:p>
        </p:txBody>
      </p:sp>
      <p:pic>
        <p:nvPicPr>
          <p:cNvPr id="12" name="Bild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4468306" cy="1525459"/>
          </a:xfrm>
          <a:prstGeom prst="rect">
            <a:avLst/>
          </a:prstGeom>
        </p:spPr>
      </p:pic>
    </p:spTree>
    <p:extLst>
      <p:ext uri="{BB962C8B-B14F-4D97-AF65-F5344CB8AC3E}">
        <p14:creationId xmlns:p14="http://schemas.microsoft.com/office/powerpoint/2010/main" val="2142406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119609" y="2592324"/>
            <a:ext cx="6480810" cy="990124"/>
          </a:xfrm>
        </p:spPr>
        <p:txBody>
          <a:bodyPr anchor="t" anchorCtr="0">
            <a:normAutofit/>
          </a:bodyPr>
          <a:lstStyle>
            <a:lvl1pPr marL="0" indent="0">
              <a:buNone/>
              <a:defRPr sz="3400" b="1"/>
            </a:lvl1pPr>
            <a:lvl2pPr marL="609539" indent="0">
              <a:buNone/>
              <a:defRPr sz="2666" b="1"/>
            </a:lvl2pPr>
            <a:lvl3pPr marL="1219078" indent="0">
              <a:buNone/>
              <a:defRPr sz="2400" b="1"/>
            </a:lvl3pPr>
            <a:lvl4pPr marL="1828617" indent="0">
              <a:buNone/>
              <a:defRPr sz="2133" b="1"/>
            </a:lvl4pPr>
            <a:lvl5pPr marL="2438156" indent="0">
              <a:buNone/>
              <a:defRPr sz="2133" b="1"/>
            </a:lvl5pPr>
            <a:lvl6pPr marL="3047695" indent="0">
              <a:buNone/>
              <a:defRPr sz="2133" b="1"/>
            </a:lvl6pPr>
            <a:lvl7pPr marL="3657234" indent="0">
              <a:buNone/>
              <a:defRPr sz="2133" b="1"/>
            </a:lvl7pPr>
            <a:lvl8pPr marL="4266773" indent="0">
              <a:buNone/>
              <a:defRPr sz="2133" b="1"/>
            </a:lvl8pPr>
            <a:lvl9pPr marL="4876312" indent="0">
              <a:buNone/>
              <a:defRPr sz="2133" b="1"/>
            </a:lvl9pPr>
          </a:lstStyle>
          <a:p>
            <a:pPr lvl="0"/>
            <a:r>
              <a:rPr lang="nb-NO"/>
              <a:t>Rediger tekststiler i malen</a:t>
            </a:r>
          </a:p>
        </p:txBody>
      </p:sp>
      <p:sp>
        <p:nvSpPr>
          <p:cNvPr id="4" name="Plassholder for innhold 3"/>
          <p:cNvSpPr>
            <a:spLocks noGrp="1"/>
          </p:cNvSpPr>
          <p:nvPr>
            <p:ph sz="half" idx="2"/>
          </p:nvPr>
        </p:nvSpPr>
        <p:spPr>
          <a:xfrm>
            <a:off x="1119609" y="3581400"/>
            <a:ext cx="6480810" cy="4483608"/>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5" name="Plassholder for tekst 4"/>
          <p:cNvSpPr>
            <a:spLocks noGrp="1"/>
          </p:cNvSpPr>
          <p:nvPr>
            <p:ph type="body" sz="quarter" idx="3"/>
          </p:nvPr>
        </p:nvSpPr>
        <p:spPr>
          <a:xfrm>
            <a:off x="8461058" y="2592324"/>
            <a:ext cx="6480810" cy="989075"/>
          </a:xfrm>
        </p:spPr>
        <p:txBody>
          <a:bodyPr anchor="t" anchorCtr="0">
            <a:noAutofit/>
          </a:bodyPr>
          <a:lstStyle>
            <a:lvl1pPr marL="0" indent="0">
              <a:buNone/>
              <a:defRPr sz="3400" b="1"/>
            </a:lvl1pPr>
            <a:lvl2pPr marL="609539" indent="0">
              <a:buNone/>
              <a:defRPr sz="2666" b="1"/>
            </a:lvl2pPr>
            <a:lvl3pPr marL="1219078" indent="0">
              <a:buNone/>
              <a:defRPr sz="2400" b="1"/>
            </a:lvl3pPr>
            <a:lvl4pPr marL="1828617" indent="0">
              <a:buNone/>
              <a:defRPr sz="2133" b="1"/>
            </a:lvl4pPr>
            <a:lvl5pPr marL="2438156" indent="0">
              <a:buNone/>
              <a:defRPr sz="2133" b="1"/>
            </a:lvl5pPr>
            <a:lvl6pPr marL="3047695" indent="0">
              <a:buNone/>
              <a:defRPr sz="2133" b="1"/>
            </a:lvl6pPr>
            <a:lvl7pPr marL="3657234" indent="0">
              <a:buNone/>
              <a:defRPr sz="2133" b="1"/>
            </a:lvl7pPr>
            <a:lvl8pPr marL="4266773" indent="0">
              <a:buNone/>
              <a:defRPr sz="2133" b="1"/>
            </a:lvl8pPr>
            <a:lvl9pPr marL="4876312" indent="0">
              <a:buNone/>
              <a:defRPr sz="2133" b="1"/>
            </a:lvl9pPr>
          </a:lstStyle>
          <a:p>
            <a:pPr lvl="0"/>
            <a:r>
              <a:rPr lang="nb-NO"/>
              <a:t>Rediger tekststiler i malen</a:t>
            </a:r>
          </a:p>
        </p:txBody>
      </p:sp>
      <p:sp>
        <p:nvSpPr>
          <p:cNvPr id="6" name="Plassholder for innhold 5"/>
          <p:cNvSpPr>
            <a:spLocks noGrp="1"/>
          </p:cNvSpPr>
          <p:nvPr>
            <p:ph sz="quarter" idx="4"/>
          </p:nvPr>
        </p:nvSpPr>
        <p:spPr>
          <a:xfrm>
            <a:off x="8461058" y="3581399"/>
            <a:ext cx="6480810" cy="4483609"/>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7" name="Plassholder for dato 6"/>
          <p:cNvSpPr>
            <a:spLocks noGrp="1"/>
          </p:cNvSpPr>
          <p:nvPr>
            <p:ph type="dt" sz="half" idx="10"/>
          </p:nvPr>
        </p:nvSpPr>
        <p:spPr/>
        <p:txBody>
          <a:bodyPr/>
          <a:lstStyle/>
          <a:p>
            <a:fld id="{983651F3-9B16-40C6-B209-3688FC9C95F6}" type="datetimeFigureOut">
              <a:rPr lang="nb-NO" smtClean="0"/>
              <a:t>31.10.2019</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p:cNvSpPr>
            <a:spLocks noGrp="1"/>
          </p:cNvSpPr>
          <p:nvPr>
            <p:ph type="title"/>
          </p:nvPr>
        </p:nvSpPr>
        <p:spPr/>
        <p:txBody>
          <a:bodyPr/>
          <a:lstStyle/>
          <a:p>
            <a:r>
              <a:rPr lang="nb-NO"/>
              <a:t>Klikk for å redigere tittelstil</a:t>
            </a:r>
          </a:p>
        </p:txBody>
      </p:sp>
    </p:spTree>
    <p:extLst>
      <p:ext uri="{BB962C8B-B14F-4D97-AF65-F5344CB8AC3E}">
        <p14:creationId xmlns:p14="http://schemas.microsoft.com/office/powerpoint/2010/main" val="3084663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Avslutning Rød">
    <p:bg>
      <p:bgPr>
        <a:solidFill>
          <a:schemeClr val="accent1"/>
        </a:solidFill>
        <a:effectLst/>
      </p:bgPr>
    </p:bg>
    <p:spTree>
      <p:nvGrpSpPr>
        <p:cNvPr id="1" name=""/>
        <p:cNvGrpSpPr/>
        <p:nvPr/>
      </p:nvGrpSpPr>
      <p:grpSpPr>
        <a:xfrm>
          <a:off x="0" y="0"/>
          <a:ext cx="0" cy="0"/>
          <a:chOff x="0" y="0"/>
          <a:chExt cx="0" cy="0"/>
        </a:xfrm>
      </p:grpSpPr>
      <p:pic>
        <p:nvPicPr>
          <p:cNvPr id="5" name="Bild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96829" y="3969078"/>
            <a:ext cx="5860755" cy="5174922"/>
          </a:xfrm>
          <a:prstGeom prst="rect">
            <a:avLst/>
          </a:prstGeom>
        </p:spPr>
      </p:pic>
    </p:spTree>
    <p:extLst>
      <p:ext uri="{BB962C8B-B14F-4D97-AF65-F5344CB8AC3E}">
        <p14:creationId xmlns:p14="http://schemas.microsoft.com/office/powerpoint/2010/main" val="8155200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Avslutning Blå">
    <p:bg>
      <p:bgPr>
        <a:solidFill>
          <a:schemeClr val="accent2"/>
        </a:solidFill>
        <a:effectLst/>
      </p:bgPr>
    </p:bg>
    <p:spTree>
      <p:nvGrpSpPr>
        <p:cNvPr id="1" name=""/>
        <p:cNvGrpSpPr/>
        <p:nvPr/>
      </p:nvGrpSpPr>
      <p:grpSpPr>
        <a:xfrm>
          <a:off x="0" y="0"/>
          <a:ext cx="0" cy="0"/>
          <a:chOff x="0" y="0"/>
          <a:chExt cx="0" cy="0"/>
        </a:xfrm>
      </p:grpSpPr>
      <p:pic>
        <p:nvPicPr>
          <p:cNvPr id="5" name="Bild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96829" y="3969078"/>
            <a:ext cx="5860755" cy="5174922"/>
          </a:xfrm>
          <a:prstGeom prst="rect">
            <a:avLst/>
          </a:prstGeom>
        </p:spPr>
      </p:pic>
    </p:spTree>
    <p:extLst>
      <p:ext uri="{BB962C8B-B14F-4D97-AF65-F5344CB8AC3E}">
        <p14:creationId xmlns:p14="http://schemas.microsoft.com/office/powerpoint/2010/main" val="16800549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983651F3-9B16-40C6-B209-3688FC9C95F6}" type="datetimeFigureOut">
              <a:rPr lang="nb-NO" smtClean="0"/>
              <a:t>31.10.2019</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30980477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983651F3-9B16-40C6-B209-3688FC9C95F6}" type="datetimeFigureOut">
              <a:rPr lang="nb-NO" smtClean="0"/>
              <a:t>31.10.2019</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1943840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tellysbilde Blå">
    <p:bg>
      <p:bgPr>
        <a:solidFill>
          <a:schemeClr val="accent2"/>
        </a:solidFill>
        <a:effectLst/>
      </p:bgPr>
    </p:bg>
    <p:spTree>
      <p:nvGrpSpPr>
        <p:cNvPr id="1" name=""/>
        <p:cNvGrpSpPr/>
        <p:nvPr/>
      </p:nvGrpSpPr>
      <p:grpSpPr>
        <a:xfrm>
          <a:off x="0" y="0"/>
          <a:ext cx="0" cy="0"/>
          <a:chOff x="0" y="0"/>
          <a:chExt cx="0" cy="0"/>
        </a:xfrm>
      </p:grpSpPr>
      <p:sp>
        <p:nvSpPr>
          <p:cNvPr id="2" name="Tittel 1"/>
          <p:cNvSpPr>
            <a:spLocks noGrp="1"/>
          </p:cNvSpPr>
          <p:nvPr>
            <p:ph type="ctrTitle"/>
          </p:nvPr>
        </p:nvSpPr>
        <p:spPr>
          <a:xfrm>
            <a:off x="2052256" y="1955800"/>
            <a:ext cx="12601575" cy="2532618"/>
          </a:xfrm>
        </p:spPr>
        <p:txBody>
          <a:bodyPr anchor="b">
            <a:normAutofit/>
          </a:bodyPr>
          <a:lstStyle>
            <a:lvl1pPr algn="l">
              <a:defRPr sz="9100">
                <a:solidFill>
                  <a:schemeClr val="bg1"/>
                </a:solidFill>
              </a:defRPr>
            </a:lvl1pPr>
          </a:lstStyle>
          <a:p>
            <a:r>
              <a:rPr lang="nb-NO"/>
              <a:t>Klikk for å redigere tittelstil</a:t>
            </a:r>
            <a:endParaRPr lang="nb-NO" dirty="0"/>
          </a:p>
        </p:txBody>
      </p:sp>
      <p:sp>
        <p:nvSpPr>
          <p:cNvPr id="3" name="Undertittel 2"/>
          <p:cNvSpPr>
            <a:spLocks noGrp="1"/>
          </p:cNvSpPr>
          <p:nvPr>
            <p:ph type="subTitle" idx="1"/>
          </p:nvPr>
        </p:nvSpPr>
        <p:spPr>
          <a:xfrm>
            <a:off x="2052256" y="4928426"/>
            <a:ext cx="12601575" cy="1587881"/>
          </a:xfrm>
        </p:spPr>
        <p:txBody>
          <a:bodyPr>
            <a:normAutofit/>
          </a:bodyPr>
          <a:lstStyle>
            <a:lvl1pPr marL="0" indent="0" algn="l">
              <a:buNone/>
              <a:defRPr sz="5400">
                <a:solidFill>
                  <a:schemeClr val="bg1"/>
                </a:solidFill>
                <a:latin typeface="Texta Medium" panose="02000000000000000000" pitchFamily="50" charset="0"/>
              </a:defRPr>
            </a:lvl1pPr>
            <a:lvl2pPr marL="609539" indent="0" algn="ctr">
              <a:buNone/>
              <a:defRPr sz="2666"/>
            </a:lvl2pPr>
            <a:lvl3pPr marL="1219078" indent="0" algn="ctr">
              <a:buNone/>
              <a:defRPr sz="2400"/>
            </a:lvl3pPr>
            <a:lvl4pPr marL="1828617" indent="0" algn="ctr">
              <a:buNone/>
              <a:defRPr sz="2133"/>
            </a:lvl4pPr>
            <a:lvl5pPr marL="2438156" indent="0" algn="ctr">
              <a:buNone/>
              <a:defRPr sz="2133"/>
            </a:lvl5pPr>
            <a:lvl6pPr marL="3047695" indent="0" algn="ctr">
              <a:buNone/>
              <a:defRPr sz="2133"/>
            </a:lvl6pPr>
            <a:lvl7pPr marL="3657234" indent="0" algn="ctr">
              <a:buNone/>
              <a:defRPr sz="2133"/>
            </a:lvl7pPr>
            <a:lvl8pPr marL="4266773" indent="0" algn="ctr">
              <a:buNone/>
              <a:defRPr sz="2133"/>
            </a:lvl8pPr>
            <a:lvl9pPr marL="4876312" indent="0" algn="ctr">
              <a:buNone/>
              <a:defRPr sz="2133"/>
            </a:lvl9pPr>
          </a:lstStyle>
          <a:p>
            <a:r>
              <a:rPr lang="nb-NO"/>
              <a:t>Klikk for å redigere undertittelstil i malen</a:t>
            </a:r>
          </a:p>
        </p:txBody>
      </p:sp>
      <p:sp>
        <p:nvSpPr>
          <p:cNvPr id="11" name="Plassholder for tekst 10"/>
          <p:cNvSpPr>
            <a:spLocks noGrp="1"/>
          </p:cNvSpPr>
          <p:nvPr>
            <p:ph type="body" sz="quarter" idx="10" hasCustomPrompt="1"/>
          </p:nvPr>
        </p:nvSpPr>
        <p:spPr>
          <a:xfrm>
            <a:off x="1930400" y="8064501"/>
            <a:ext cx="7670800" cy="469900"/>
          </a:xfrm>
        </p:spPr>
        <p:txBody>
          <a:bodyPr>
            <a:normAutofit/>
          </a:bodyPr>
          <a:lstStyle>
            <a:lvl1pPr marL="0" indent="0">
              <a:buNone/>
              <a:defRPr sz="3200">
                <a:solidFill>
                  <a:schemeClr val="bg1"/>
                </a:solidFill>
                <a:latin typeface="Texta Medium" panose="02000000000000000000" pitchFamily="50" charset="0"/>
              </a:defRPr>
            </a:lvl1pPr>
          </a:lstStyle>
          <a:p>
            <a:pPr lvl="0"/>
            <a:r>
              <a:rPr lang="nb-NO" dirty="0" err="1"/>
              <a:t>dd.mm.yyyy</a:t>
            </a:r>
            <a:endParaRPr lang="nb-NO" dirty="0"/>
          </a:p>
        </p:txBody>
      </p:sp>
      <p:pic>
        <p:nvPicPr>
          <p:cNvPr id="12" name="Bild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4468306" cy="1525459"/>
          </a:xfrm>
          <a:prstGeom prst="rect">
            <a:avLst/>
          </a:prstGeom>
        </p:spPr>
      </p:pic>
    </p:spTree>
    <p:extLst>
      <p:ext uri="{BB962C8B-B14F-4D97-AF65-F5344CB8AC3E}">
        <p14:creationId xmlns:p14="http://schemas.microsoft.com/office/powerpoint/2010/main" val="3423234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983651F3-9B16-40C6-B209-3688FC9C95F6}" type="datetimeFigureOut">
              <a:rPr lang="nb-NO" smtClean="0"/>
              <a:t>31.10.2019</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2212558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Deloverskrift">
    <p:bg>
      <p:bgPr>
        <a:solidFill>
          <a:schemeClr val="accent3"/>
        </a:solidFill>
        <a:effectLst/>
      </p:bgPr>
    </p:bg>
    <p:spTree>
      <p:nvGrpSpPr>
        <p:cNvPr id="1" name=""/>
        <p:cNvGrpSpPr/>
        <p:nvPr/>
      </p:nvGrpSpPr>
      <p:grpSpPr>
        <a:xfrm>
          <a:off x="0" y="0"/>
          <a:ext cx="0" cy="0"/>
          <a:chOff x="0" y="0"/>
          <a:chExt cx="0" cy="0"/>
        </a:xfrm>
      </p:grpSpPr>
      <p:sp>
        <p:nvSpPr>
          <p:cNvPr id="2" name="Tittel 1"/>
          <p:cNvSpPr>
            <a:spLocks noGrp="1"/>
          </p:cNvSpPr>
          <p:nvPr>
            <p:ph type="title"/>
          </p:nvPr>
        </p:nvSpPr>
        <p:spPr>
          <a:xfrm>
            <a:off x="1260157" y="1160379"/>
            <a:ext cx="14019431" cy="941137"/>
          </a:xfrm>
        </p:spPr>
        <p:txBody>
          <a:bodyPr anchor="t" anchorCtr="0">
            <a:normAutofit/>
          </a:bodyPr>
          <a:lstStyle>
            <a:lvl1pPr>
              <a:defRPr sz="7300">
                <a:solidFill>
                  <a:schemeClr val="bg1"/>
                </a:solidFill>
              </a:defRPr>
            </a:lvl1pPr>
          </a:lstStyle>
          <a:p>
            <a:r>
              <a:rPr lang="nb-NO"/>
              <a:t>Klikk for å redigere tittelstil</a:t>
            </a:r>
          </a:p>
        </p:txBody>
      </p:sp>
      <p:sp>
        <p:nvSpPr>
          <p:cNvPr id="3" name="Plassholder for tekst 2"/>
          <p:cNvSpPr>
            <a:spLocks noGrp="1"/>
          </p:cNvSpPr>
          <p:nvPr>
            <p:ph type="body" idx="1"/>
          </p:nvPr>
        </p:nvSpPr>
        <p:spPr>
          <a:xfrm>
            <a:off x="1260157" y="2393299"/>
            <a:ext cx="14019431" cy="1248259"/>
          </a:xfrm>
        </p:spPr>
        <p:txBody>
          <a:bodyPr>
            <a:normAutofit/>
          </a:bodyPr>
          <a:lstStyle>
            <a:lvl1pPr marL="0" indent="0">
              <a:buNone/>
              <a:defRPr sz="4300">
                <a:solidFill>
                  <a:schemeClr val="bg1"/>
                </a:solidFill>
                <a:latin typeface="Texta Medium" panose="02000000000000000000" pitchFamily="50" charset="0"/>
              </a:defRPr>
            </a:lvl1pPr>
            <a:lvl2pPr marL="609539" indent="0">
              <a:buNone/>
              <a:defRPr sz="2666">
                <a:solidFill>
                  <a:schemeClr val="tx1">
                    <a:tint val="75000"/>
                  </a:schemeClr>
                </a:solidFill>
              </a:defRPr>
            </a:lvl2pPr>
            <a:lvl3pPr marL="1219078" indent="0">
              <a:buNone/>
              <a:defRPr sz="2400">
                <a:solidFill>
                  <a:schemeClr val="tx1">
                    <a:tint val="75000"/>
                  </a:schemeClr>
                </a:solidFill>
              </a:defRPr>
            </a:lvl3pPr>
            <a:lvl4pPr marL="1828617" indent="0">
              <a:buNone/>
              <a:defRPr sz="2133">
                <a:solidFill>
                  <a:schemeClr val="tx1">
                    <a:tint val="75000"/>
                  </a:schemeClr>
                </a:solidFill>
              </a:defRPr>
            </a:lvl4pPr>
            <a:lvl5pPr marL="2438156" indent="0">
              <a:buNone/>
              <a:defRPr sz="2133">
                <a:solidFill>
                  <a:schemeClr val="tx1">
                    <a:tint val="75000"/>
                  </a:schemeClr>
                </a:solidFill>
              </a:defRPr>
            </a:lvl5pPr>
            <a:lvl6pPr marL="3047695" indent="0">
              <a:buNone/>
              <a:defRPr sz="2133">
                <a:solidFill>
                  <a:schemeClr val="tx1">
                    <a:tint val="75000"/>
                  </a:schemeClr>
                </a:solidFill>
              </a:defRPr>
            </a:lvl6pPr>
            <a:lvl7pPr marL="3657234" indent="0">
              <a:buNone/>
              <a:defRPr sz="2133">
                <a:solidFill>
                  <a:schemeClr val="tx1">
                    <a:tint val="75000"/>
                  </a:schemeClr>
                </a:solidFill>
              </a:defRPr>
            </a:lvl7pPr>
            <a:lvl8pPr marL="4266773" indent="0">
              <a:buNone/>
              <a:defRPr sz="2133">
                <a:solidFill>
                  <a:schemeClr val="tx1">
                    <a:tint val="75000"/>
                  </a:schemeClr>
                </a:solidFill>
              </a:defRPr>
            </a:lvl8pPr>
            <a:lvl9pPr marL="4876312" indent="0">
              <a:buNone/>
              <a:defRPr sz="2133">
                <a:solidFill>
                  <a:schemeClr val="tx1">
                    <a:tint val="75000"/>
                  </a:schemeClr>
                </a:solidFill>
              </a:defRPr>
            </a:lvl9pPr>
          </a:lstStyle>
          <a:p>
            <a:pPr lvl="0"/>
            <a:r>
              <a:rPr lang="nb-NO"/>
              <a:t>Rediger tekststiler i malen</a:t>
            </a:r>
          </a:p>
        </p:txBody>
      </p:sp>
      <p:sp>
        <p:nvSpPr>
          <p:cNvPr id="4" name="Plassholder for dato 3"/>
          <p:cNvSpPr>
            <a:spLocks noGrp="1"/>
          </p:cNvSpPr>
          <p:nvPr>
            <p:ph type="dt" sz="half" idx="10"/>
          </p:nvPr>
        </p:nvSpPr>
        <p:spPr/>
        <p:txBody>
          <a:bodyPr/>
          <a:lstStyle>
            <a:lvl1pPr>
              <a:defRPr>
                <a:solidFill>
                  <a:schemeClr val="bg1"/>
                </a:solidFill>
              </a:defRPr>
            </a:lvl1pPr>
          </a:lstStyle>
          <a:p>
            <a:fld id="{983651F3-9B16-40C6-B209-3688FC9C95F6}" type="datetimeFigureOut">
              <a:rPr lang="nb-NO" smtClean="0"/>
              <a:pPr/>
              <a:t>31.10.2019</a:t>
            </a:fld>
            <a:endParaRPr lang="nb-NO"/>
          </a:p>
        </p:txBody>
      </p:sp>
      <p:sp>
        <p:nvSpPr>
          <p:cNvPr id="5" name="Plassholder for bunntekst 4"/>
          <p:cNvSpPr>
            <a:spLocks noGrp="1"/>
          </p:cNvSpPr>
          <p:nvPr>
            <p:ph type="ftr" sz="quarter" idx="11"/>
          </p:nvPr>
        </p:nvSpPr>
        <p:spPr/>
        <p:txBody>
          <a:bodyPr/>
          <a:lstStyle>
            <a:lvl1pPr>
              <a:defRPr>
                <a:solidFill>
                  <a:schemeClr val="bg1"/>
                </a:solidFill>
              </a:defRPr>
            </a:lvl1pPr>
          </a:lstStyle>
          <a:p>
            <a:endParaRPr lang="nb-NO"/>
          </a:p>
        </p:txBody>
      </p:sp>
      <p:sp>
        <p:nvSpPr>
          <p:cNvPr id="6" name="Plassholder for lysbildenummer 5"/>
          <p:cNvSpPr>
            <a:spLocks noGrp="1"/>
          </p:cNvSpPr>
          <p:nvPr>
            <p:ph type="sldNum" sz="quarter" idx="12"/>
          </p:nvPr>
        </p:nvSpPr>
        <p:spPr/>
        <p:txBody>
          <a:bodyPr/>
          <a:lstStyle>
            <a:lvl1pPr>
              <a:defRPr>
                <a:solidFill>
                  <a:schemeClr val="bg1"/>
                </a:solidFill>
              </a:defRPr>
            </a:lvl1pPr>
          </a:lstStyle>
          <a:p>
            <a:fld id="{5751DFAA-887F-4071-8EAD-E8CA316FCF06}" type="slidenum">
              <a:rPr lang="nb-NO" smtClean="0"/>
              <a:pPr/>
              <a:t>‹#›</a:t>
            </a:fld>
            <a:endParaRPr lang="nb-NO"/>
          </a:p>
        </p:txBody>
      </p:sp>
    </p:spTree>
    <p:extLst>
      <p:ext uri="{BB962C8B-B14F-4D97-AF65-F5344CB8AC3E}">
        <p14:creationId xmlns:p14="http://schemas.microsoft.com/office/powerpoint/2010/main" val="258411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tel, innhold og bilde">
    <p:spTree>
      <p:nvGrpSpPr>
        <p:cNvPr id="1" name=""/>
        <p:cNvGrpSpPr/>
        <p:nvPr/>
      </p:nvGrpSpPr>
      <p:grpSpPr>
        <a:xfrm>
          <a:off x="0" y="0"/>
          <a:ext cx="0" cy="0"/>
          <a:chOff x="0" y="0"/>
          <a:chExt cx="0" cy="0"/>
        </a:xfrm>
      </p:grpSpPr>
      <p:sp>
        <p:nvSpPr>
          <p:cNvPr id="2" name="Tittel 1"/>
          <p:cNvSpPr>
            <a:spLocks noGrp="1"/>
          </p:cNvSpPr>
          <p:nvPr>
            <p:ph type="title"/>
          </p:nvPr>
        </p:nvSpPr>
        <p:spPr>
          <a:xfrm>
            <a:off x="1260157" y="288036"/>
            <a:ext cx="6480810" cy="1800285"/>
          </a:xfrm>
        </p:spPr>
        <p:txBody>
          <a:bodyPr/>
          <a:lstStyle/>
          <a:p>
            <a:r>
              <a:rPr lang="nb-NO"/>
              <a:t>Klikk for å redigere tittelstil</a:t>
            </a:r>
          </a:p>
        </p:txBody>
      </p:sp>
      <p:sp>
        <p:nvSpPr>
          <p:cNvPr id="3" name="Plassholder for innhold 2"/>
          <p:cNvSpPr>
            <a:spLocks noGrp="1"/>
          </p:cNvSpPr>
          <p:nvPr>
            <p:ph sz="half" idx="1"/>
          </p:nvPr>
        </p:nvSpPr>
        <p:spPr>
          <a:xfrm>
            <a:off x="1260157" y="2592324"/>
            <a:ext cx="6480810" cy="5472684"/>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5" name="Plassholder for dato 4"/>
          <p:cNvSpPr>
            <a:spLocks noGrp="1"/>
          </p:cNvSpPr>
          <p:nvPr>
            <p:ph type="dt" sz="half" idx="10"/>
          </p:nvPr>
        </p:nvSpPr>
        <p:spPr/>
        <p:txBody>
          <a:bodyPr/>
          <a:lstStyle/>
          <a:p>
            <a:fld id="{983651F3-9B16-40C6-B209-3688FC9C95F6}" type="datetimeFigureOut">
              <a:rPr lang="nb-NO" smtClean="0"/>
              <a:t>31.10.2019</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bilde 7"/>
          <p:cNvSpPr>
            <a:spLocks noGrp="1"/>
          </p:cNvSpPr>
          <p:nvPr>
            <p:ph type="pic" sz="quarter" idx="13"/>
          </p:nvPr>
        </p:nvSpPr>
        <p:spPr>
          <a:xfrm>
            <a:off x="8461058" y="1260157"/>
            <a:ext cx="6480810" cy="6610427"/>
          </a:xfrm>
          <a:prstGeom prst="rect">
            <a:avLst/>
          </a:prstGeom>
          <a:blipFill>
            <a:blip r:embed="rId2"/>
            <a:stretch>
              <a:fillRect/>
            </a:stretch>
          </a:blipFill>
        </p:spPr>
        <p:txBody>
          <a:bodyPr lIns="0" tIns="720000" rIns="0" bIns="0" anchor="t" anchorCtr="1"/>
          <a:lstStyle>
            <a:lvl1pPr marL="0" indent="0">
              <a:buNone/>
              <a:defRPr sz="2800">
                <a:solidFill>
                  <a:schemeClr val="bg1"/>
                </a:solidFill>
              </a:defRPr>
            </a:lvl1pPr>
          </a:lstStyle>
          <a:p>
            <a:r>
              <a:rPr lang="nb-NO"/>
              <a:t>Klikk ikonet for å legge til et bilde</a:t>
            </a:r>
          </a:p>
        </p:txBody>
      </p:sp>
    </p:spTree>
    <p:extLst>
      <p:ext uri="{BB962C8B-B14F-4D97-AF65-F5344CB8AC3E}">
        <p14:creationId xmlns:p14="http://schemas.microsoft.com/office/powerpoint/2010/main" val="3519187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lsides bilde">
    <p:spTree>
      <p:nvGrpSpPr>
        <p:cNvPr id="1" name=""/>
        <p:cNvGrpSpPr/>
        <p:nvPr/>
      </p:nvGrpSpPr>
      <p:grpSpPr>
        <a:xfrm>
          <a:off x="0" y="0"/>
          <a:ext cx="0" cy="0"/>
          <a:chOff x="0" y="0"/>
          <a:chExt cx="0" cy="0"/>
        </a:xfrm>
      </p:grpSpPr>
      <p:sp>
        <p:nvSpPr>
          <p:cNvPr id="8" name="Plassholder for bilde 7"/>
          <p:cNvSpPr>
            <a:spLocks noGrp="1"/>
          </p:cNvSpPr>
          <p:nvPr>
            <p:ph type="pic" sz="quarter" idx="13"/>
          </p:nvPr>
        </p:nvSpPr>
        <p:spPr>
          <a:xfrm>
            <a:off x="-1" y="0"/>
            <a:ext cx="16254413" cy="9144000"/>
          </a:xfrm>
          <a:prstGeom prst="rect">
            <a:avLst/>
          </a:prstGeom>
          <a:blipFill>
            <a:blip r:embed="rId2"/>
            <a:stretch>
              <a:fillRect/>
            </a:stretch>
          </a:blipFill>
        </p:spPr>
        <p:txBody>
          <a:bodyPr lIns="0" tIns="1440000" rIns="0" bIns="0" anchor="t" anchorCtr="1"/>
          <a:lstStyle>
            <a:lvl1pPr marL="0" indent="0">
              <a:buNone/>
              <a:defRPr sz="2800">
                <a:solidFill>
                  <a:schemeClr val="bg1"/>
                </a:solidFill>
              </a:defRPr>
            </a:lvl1pPr>
          </a:lstStyle>
          <a:p>
            <a:r>
              <a:rPr lang="nb-NO"/>
              <a:t>Klikk ikonet for å legge til et bilde</a:t>
            </a:r>
          </a:p>
        </p:txBody>
      </p:sp>
    </p:spTree>
    <p:extLst>
      <p:ext uri="{BB962C8B-B14F-4D97-AF65-F5344CB8AC3E}">
        <p14:creationId xmlns:p14="http://schemas.microsoft.com/office/powerpoint/2010/main" val="900047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itatslide Rød">
    <p:bg>
      <p:bgPr>
        <a:solidFill>
          <a:schemeClr val="accent1"/>
        </a:solidFill>
        <a:effectLst/>
      </p:bgPr>
    </p:bg>
    <p:spTree>
      <p:nvGrpSpPr>
        <p:cNvPr id="1" name=""/>
        <p:cNvGrpSpPr/>
        <p:nvPr/>
      </p:nvGrpSpPr>
      <p:grpSpPr>
        <a:xfrm>
          <a:off x="0" y="0"/>
          <a:ext cx="0" cy="0"/>
          <a:chOff x="0" y="0"/>
          <a:chExt cx="0" cy="0"/>
        </a:xfrm>
      </p:grpSpPr>
      <p:sp>
        <p:nvSpPr>
          <p:cNvPr id="7" name="Plassholder for tekst 6"/>
          <p:cNvSpPr>
            <a:spLocks noGrp="1"/>
          </p:cNvSpPr>
          <p:nvPr>
            <p:ph type="body" sz="quarter" idx="10" hasCustomPrompt="1"/>
          </p:nvPr>
        </p:nvSpPr>
        <p:spPr>
          <a:xfrm>
            <a:off x="1260157" y="5670710"/>
            <a:ext cx="13321666" cy="617796"/>
          </a:xfrm>
          <a:prstGeom prst="rect">
            <a:avLst/>
          </a:prstGeom>
        </p:spPr>
        <p:txBody>
          <a:bodyPr lIns="0" tIns="0" rIns="0" bIns="0"/>
          <a:lstStyle>
            <a:lvl1pPr marL="0" indent="0">
              <a:buNone/>
              <a:defRPr sz="2400" baseline="0">
                <a:solidFill>
                  <a:schemeClr val="bg1"/>
                </a:solidFill>
                <a:latin typeface="Texta" panose="02000000000000000000" pitchFamily="50" charset="0"/>
              </a:defRPr>
            </a:lvl1pPr>
          </a:lstStyle>
          <a:p>
            <a:pPr lvl="0"/>
            <a:r>
              <a:rPr lang="nb-NO" dirty="0"/>
              <a:t>Kilde til sitat</a:t>
            </a:r>
          </a:p>
        </p:txBody>
      </p:sp>
      <p:sp>
        <p:nvSpPr>
          <p:cNvPr id="9" name="Plassholder for tekst 8"/>
          <p:cNvSpPr>
            <a:spLocks noGrp="1"/>
          </p:cNvSpPr>
          <p:nvPr>
            <p:ph type="body" sz="quarter" idx="11" hasCustomPrompt="1"/>
          </p:nvPr>
        </p:nvSpPr>
        <p:spPr>
          <a:xfrm>
            <a:off x="1260157" y="1224153"/>
            <a:ext cx="13321666" cy="3924490"/>
          </a:xfrm>
        </p:spPr>
        <p:txBody>
          <a:bodyPr>
            <a:normAutofit/>
          </a:bodyPr>
          <a:lstStyle>
            <a:lvl1pPr marL="540000" indent="-540000">
              <a:buClrTx/>
              <a:buFont typeface="Arial" panose="020B0604020202020204" pitchFamily="34" charset="0"/>
              <a:buChar char="•"/>
              <a:defRPr sz="4600">
                <a:solidFill>
                  <a:schemeClr val="bg1"/>
                </a:solidFill>
                <a:latin typeface="+mj-lt"/>
              </a:defRPr>
            </a:lvl1pPr>
          </a:lstStyle>
          <a:p>
            <a:pPr lvl="0"/>
            <a:r>
              <a:rPr lang="nb-NO" dirty="0"/>
              <a:t>Sett inn sitat</a:t>
            </a:r>
          </a:p>
        </p:txBody>
      </p:sp>
    </p:spTree>
    <p:extLst>
      <p:ext uri="{BB962C8B-B14F-4D97-AF65-F5344CB8AC3E}">
        <p14:creationId xmlns:p14="http://schemas.microsoft.com/office/powerpoint/2010/main" val="434141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itatslide Blå">
    <p:bg>
      <p:bgPr>
        <a:solidFill>
          <a:schemeClr val="accent2"/>
        </a:solidFill>
        <a:effectLst/>
      </p:bgPr>
    </p:bg>
    <p:spTree>
      <p:nvGrpSpPr>
        <p:cNvPr id="1" name=""/>
        <p:cNvGrpSpPr/>
        <p:nvPr/>
      </p:nvGrpSpPr>
      <p:grpSpPr>
        <a:xfrm>
          <a:off x="0" y="0"/>
          <a:ext cx="0" cy="0"/>
          <a:chOff x="0" y="0"/>
          <a:chExt cx="0" cy="0"/>
        </a:xfrm>
      </p:grpSpPr>
      <p:sp>
        <p:nvSpPr>
          <p:cNvPr id="7" name="Plassholder for tekst 6"/>
          <p:cNvSpPr>
            <a:spLocks noGrp="1"/>
          </p:cNvSpPr>
          <p:nvPr>
            <p:ph type="body" sz="quarter" idx="10" hasCustomPrompt="1"/>
          </p:nvPr>
        </p:nvSpPr>
        <p:spPr>
          <a:xfrm>
            <a:off x="1260157" y="5670710"/>
            <a:ext cx="13321666" cy="617796"/>
          </a:xfrm>
          <a:prstGeom prst="rect">
            <a:avLst/>
          </a:prstGeom>
        </p:spPr>
        <p:txBody>
          <a:bodyPr lIns="0" tIns="0" rIns="0" bIns="0"/>
          <a:lstStyle>
            <a:lvl1pPr marL="0" indent="0">
              <a:buNone/>
              <a:defRPr sz="2400" baseline="0">
                <a:solidFill>
                  <a:schemeClr val="bg1"/>
                </a:solidFill>
                <a:latin typeface="Texta" panose="02000000000000000000" pitchFamily="50" charset="0"/>
              </a:defRPr>
            </a:lvl1pPr>
          </a:lstStyle>
          <a:p>
            <a:pPr lvl="0"/>
            <a:r>
              <a:rPr lang="nb-NO" dirty="0"/>
              <a:t>Kilde til sitat</a:t>
            </a:r>
          </a:p>
        </p:txBody>
      </p:sp>
      <p:sp>
        <p:nvSpPr>
          <p:cNvPr id="9" name="Plassholder for tekst 8"/>
          <p:cNvSpPr>
            <a:spLocks noGrp="1"/>
          </p:cNvSpPr>
          <p:nvPr>
            <p:ph type="body" sz="quarter" idx="11" hasCustomPrompt="1"/>
          </p:nvPr>
        </p:nvSpPr>
        <p:spPr>
          <a:xfrm>
            <a:off x="1260157" y="1224153"/>
            <a:ext cx="13321666" cy="3924490"/>
          </a:xfrm>
        </p:spPr>
        <p:txBody>
          <a:bodyPr>
            <a:normAutofit/>
          </a:bodyPr>
          <a:lstStyle>
            <a:lvl1pPr marL="540000" indent="-540000">
              <a:buClrTx/>
              <a:buFont typeface="Arial" panose="020B0604020202020204" pitchFamily="34" charset="0"/>
              <a:buChar char="•"/>
              <a:defRPr sz="4600">
                <a:solidFill>
                  <a:schemeClr val="bg1"/>
                </a:solidFill>
                <a:latin typeface="+mj-lt"/>
              </a:defRPr>
            </a:lvl1pPr>
          </a:lstStyle>
          <a:p>
            <a:pPr lvl="0"/>
            <a:r>
              <a:rPr lang="nb-NO" dirty="0"/>
              <a:t>Sett inn sitat</a:t>
            </a:r>
          </a:p>
        </p:txBody>
      </p:sp>
    </p:spTree>
    <p:extLst>
      <p:ext uri="{BB962C8B-B14F-4D97-AF65-F5344CB8AC3E}">
        <p14:creationId xmlns:p14="http://schemas.microsoft.com/office/powerpoint/2010/main" val="3561456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1260157" y="2592324"/>
            <a:ext cx="6480810" cy="5472684"/>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innhold 3"/>
          <p:cNvSpPr>
            <a:spLocks noGrp="1"/>
          </p:cNvSpPr>
          <p:nvPr>
            <p:ph sz="half" idx="2"/>
          </p:nvPr>
        </p:nvSpPr>
        <p:spPr>
          <a:xfrm>
            <a:off x="8461058" y="2592324"/>
            <a:ext cx="6480810" cy="5472684"/>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983651F3-9B16-40C6-B209-3688FC9C95F6}" type="datetimeFigureOut">
              <a:rPr lang="nb-NO" smtClean="0"/>
              <a:t>31.10.2019</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3213274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1260157" y="288036"/>
            <a:ext cx="13861732" cy="1800285"/>
          </a:xfrm>
          <a:prstGeom prst="rect">
            <a:avLst/>
          </a:prstGeom>
        </p:spPr>
        <p:txBody>
          <a:bodyPr vert="horz" lIns="0" tIns="0" rIns="0" bIns="0" rtlCol="0" anchor="b" anchorCtr="0">
            <a:normAutofit/>
          </a:bodyPr>
          <a:lstStyle/>
          <a:p>
            <a:r>
              <a:rPr lang="nb-NO" dirty="0"/>
              <a:t>Klikk for å redigere tittelstil</a:t>
            </a:r>
          </a:p>
        </p:txBody>
      </p:sp>
      <p:sp>
        <p:nvSpPr>
          <p:cNvPr id="3" name="Plassholder for tekst 2"/>
          <p:cNvSpPr>
            <a:spLocks noGrp="1"/>
          </p:cNvSpPr>
          <p:nvPr>
            <p:ph type="body" idx="1"/>
          </p:nvPr>
        </p:nvSpPr>
        <p:spPr>
          <a:xfrm>
            <a:off x="1260157" y="2590799"/>
            <a:ext cx="13861732" cy="5472684"/>
          </a:xfrm>
          <a:prstGeom prst="rect">
            <a:avLst/>
          </a:prstGeom>
        </p:spPr>
        <p:txBody>
          <a:bodyPr vert="horz" lIns="0" tIns="0" rIns="0" bIns="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2"/>
          </p:nvPr>
        </p:nvSpPr>
        <p:spPr>
          <a:xfrm>
            <a:off x="1117491" y="8595439"/>
            <a:ext cx="1128185" cy="246221"/>
          </a:xfrm>
          <a:prstGeom prst="rect">
            <a:avLst/>
          </a:prstGeom>
        </p:spPr>
        <p:txBody>
          <a:bodyPr vert="horz" lIns="0" tIns="0" rIns="0" bIns="0" rtlCol="0" anchor="ctr">
            <a:normAutofit/>
          </a:bodyPr>
          <a:lstStyle>
            <a:lvl1pPr algn="l">
              <a:defRPr sz="1600">
                <a:solidFill>
                  <a:schemeClr val="tx1">
                    <a:tint val="75000"/>
                  </a:schemeClr>
                </a:solidFill>
              </a:defRPr>
            </a:lvl1pPr>
          </a:lstStyle>
          <a:p>
            <a:fld id="{983651F3-9B16-40C6-B209-3688FC9C95F6}" type="datetimeFigureOut">
              <a:rPr lang="nb-NO" smtClean="0"/>
              <a:t>31.10.2019</a:t>
            </a:fld>
            <a:endParaRPr lang="nb-NO"/>
          </a:p>
        </p:txBody>
      </p:sp>
      <p:sp>
        <p:nvSpPr>
          <p:cNvPr id="5" name="Plassholder for bunntekst 4"/>
          <p:cNvSpPr>
            <a:spLocks noGrp="1"/>
          </p:cNvSpPr>
          <p:nvPr>
            <p:ph type="ftr" sz="quarter" idx="3"/>
          </p:nvPr>
        </p:nvSpPr>
        <p:spPr>
          <a:xfrm>
            <a:off x="3165334" y="8595439"/>
            <a:ext cx="9923747" cy="246221"/>
          </a:xfrm>
          <a:prstGeom prst="rect">
            <a:avLst/>
          </a:prstGeom>
        </p:spPr>
        <p:txBody>
          <a:bodyPr vert="horz" lIns="0" tIns="0" rIns="0" bIns="0" rtlCol="0" anchor="ctr">
            <a:normAutofit/>
          </a:bodyPr>
          <a:lstStyle>
            <a:lvl1pPr algn="ctr">
              <a:defRPr sz="1600">
                <a:solidFill>
                  <a:schemeClr val="tx1">
                    <a:tint val="75000"/>
                  </a:schemeClr>
                </a:solidFill>
              </a:defRPr>
            </a:lvl1pPr>
          </a:lstStyle>
          <a:p>
            <a:endParaRPr lang="nb-NO" dirty="0"/>
          </a:p>
        </p:txBody>
      </p:sp>
      <p:sp>
        <p:nvSpPr>
          <p:cNvPr id="6" name="Plassholder for lysbildenummer 5"/>
          <p:cNvSpPr>
            <a:spLocks noGrp="1"/>
          </p:cNvSpPr>
          <p:nvPr>
            <p:ph type="sldNum" sz="quarter" idx="4"/>
          </p:nvPr>
        </p:nvSpPr>
        <p:spPr>
          <a:xfrm>
            <a:off x="14725214" y="8595439"/>
            <a:ext cx="411708" cy="246221"/>
          </a:xfrm>
          <a:prstGeom prst="rect">
            <a:avLst/>
          </a:prstGeom>
        </p:spPr>
        <p:txBody>
          <a:bodyPr vert="horz" lIns="0" tIns="0" rIns="0" bIns="0" rtlCol="0" anchor="ctr">
            <a:normAutofit/>
          </a:bodyPr>
          <a:lstStyle>
            <a:lvl1pPr algn="r">
              <a:defRPr sz="1600">
                <a:solidFill>
                  <a:schemeClr val="tx1">
                    <a:tint val="75000"/>
                  </a:schemeClr>
                </a:solidFill>
              </a:defRPr>
            </a:lvl1pPr>
          </a:lstStyle>
          <a:p>
            <a:fld id="{5751DFAA-887F-4071-8EAD-E8CA316FCF06}" type="slidenum">
              <a:rPr lang="nb-NO" smtClean="0"/>
              <a:t>‹#›</a:t>
            </a:fld>
            <a:endParaRPr lang="nb-NO"/>
          </a:p>
        </p:txBody>
      </p:sp>
    </p:spTree>
    <p:extLst>
      <p:ext uri="{BB962C8B-B14F-4D97-AF65-F5344CB8AC3E}">
        <p14:creationId xmlns:p14="http://schemas.microsoft.com/office/powerpoint/2010/main" val="164385719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61" r:id="rId5"/>
    <p:sldLayoutId id="2147483662" r:id="rId6"/>
    <p:sldLayoutId id="2147483663" r:id="rId7"/>
    <p:sldLayoutId id="2147483664" r:id="rId8"/>
    <p:sldLayoutId id="2147483652" r:id="rId9"/>
    <p:sldLayoutId id="2147483653" r:id="rId10"/>
    <p:sldLayoutId id="2147483665" r:id="rId11"/>
    <p:sldLayoutId id="2147483666" r:id="rId12"/>
    <p:sldLayoutId id="2147483654" r:id="rId13"/>
    <p:sldLayoutId id="2147483655" r:id="rId14"/>
  </p:sldLayoutIdLst>
  <p:txStyles>
    <p:titleStyle>
      <a:lvl1pPr algn="l" defTabSz="1219078" rtl="0" eaLnBrk="1" latinLnBrk="0" hangingPunct="1">
        <a:lnSpc>
          <a:spcPct val="90000"/>
        </a:lnSpc>
        <a:spcBef>
          <a:spcPct val="0"/>
        </a:spcBef>
        <a:buNone/>
        <a:defRPr sz="7200" kern="1200">
          <a:solidFill>
            <a:schemeClr val="accent1"/>
          </a:solidFill>
          <a:latin typeface="+mj-lt"/>
          <a:ea typeface="+mj-ea"/>
          <a:cs typeface="+mj-cs"/>
        </a:defRPr>
      </a:lvl1pPr>
    </p:titleStyle>
    <p:bodyStyle>
      <a:lvl1pPr marL="396000" indent="-396000" algn="l" defTabSz="1219078" rtl="0" eaLnBrk="1" latinLnBrk="0" hangingPunct="1">
        <a:lnSpc>
          <a:spcPct val="90000"/>
        </a:lnSpc>
        <a:spcBef>
          <a:spcPts val="1333"/>
        </a:spcBef>
        <a:buClr>
          <a:schemeClr val="accent1"/>
        </a:buClr>
        <a:buFont typeface="Arial" panose="020B0604020202020204" pitchFamily="34" charset="0"/>
        <a:buChar char="•"/>
        <a:defRPr sz="3400" kern="1200">
          <a:solidFill>
            <a:schemeClr val="tx1"/>
          </a:solidFill>
          <a:latin typeface="+mn-lt"/>
          <a:ea typeface="+mn-ea"/>
          <a:cs typeface="+mn-cs"/>
        </a:defRPr>
      </a:lvl1pPr>
      <a:lvl2pPr marL="792000" indent="-396000" algn="l" defTabSz="1219078" rtl="0" eaLnBrk="1" latinLnBrk="0" hangingPunct="1">
        <a:lnSpc>
          <a:spcPct val="90000"/>
        </a:lnSpc>
        <a:spcBef>
          <a:spcPts val="667"/>
        </a:spcBef>
        <a:buClr>
          <a:schemeClr val="accent1"/>
        </a:buClr>
        <a:buFont typeface="Arial" panose="020B0604020202020204" pitchFamily="34" charset="0"/>
        <a:buChar char="•"/>
        <a:defRPr sz="3200" kern="1200">
          <a:solidFill>
            <a:schemeClr val="tx1"/>
          </a:solidFill>
          <a:latin typeface="+mn-lt"/>
          <a:ea typeface="+mn-ea"/>
          <a:cs typeface="+mn-cs"/>
        </a:defRPr>
      </a:lvl2pPr>
      <a:lvl3pPr marL="1188000" indent="-396000" algn="l" defTabSz="1219078" rtl="0" eaLnBrk="1" latinLnBrk="0" hangingPunct="1">
        <a:lnSpc>
          <a:spcPct val="90000"/>
        </a:lnSpc>
        <a:spcBef>
          <a:spcPts val="667"/>
        </a:spcBef>
        <a:buClr>
          <a:schemeClr val="accent1"/>
        </a:buClr>
        <a:buFont typeface="Arial" panose="020B0604020202020204" pitchFamily="34" charset="0"/>
        <a:buChar char="•"/>
        <a:defRPr sz="2800" kern="1200">
          <a:solidFill>
            <a:schemeClr val="tx1"/>
          </a:solidFill>
          <a:latin typeface="+mn-lt"/>
          <a:ea typeface="+mn-ea"/>
          <a:cs typeface="+mn-cs"/>
        </a:defRPr>
      </a:lvl3pPr>
      <a:lvl4pPr marL="1584000" indent="-396000" algn="l" defTabSz="1219078" rtl="0" eaLnBrk="1" latinLnBrk="0" hangingPunct="1">
        <a:lnSpc>
          <a:spcPct val="90000"/>
        </a:lnSpc>
        <a:spcBef>
          <a:spcPts val="667"/>
        </a:spcBef>
        <a:buClr>
          <a:schemeClr val="accent1"/>
        </a:buClr>
        <a:buFont typeface="Arial" panose="020B0604020202020204" pitchFamily="34" charset="0"/>
        <a:buChar char="•"/>
        <a:defRPr sz="2400" kern="1200">
          <a:solidFill>
            <a:schemeClr val="tx1"/>
          </a:solidFill>
          <a:latin typeface="+mn-lt"/>
          <a:ea typeface="+mn-ea"/>
          <a:cs typeface="+mn-cs"/>
        </a:defRPr>
      </a:lvl4pPr>
      <a:lvl5pPr marL="1980000" indent="-396000" algn="l" defTabSz="1219078" rtl="0" eaLnBrk="1" latinLnBrk="0" hangingPunct="1">
        <a:lnSpc>
          <a:spcPct val="90000"/>
        </a:lnSpc>
        <a:spcBef>
          <a:spcPts val="667"/>
        </a:spcBef>
        <a:buClr>
          <a:schemeClr val="accent1"/>
        </a:buClr>
        <a:buFont typeface="Arial" panose="020B0604020202020204" pitchFamily="34" charset="0"/>
        <a:buChar char="•"/>
        <a:defRPr sz="2000" kern="1200">
          <a:solidFill>
            <a:schemeClr val="tx1"/>
          </a:solidFill>
          <a:latin typeface="+mn-lt"/>
          <a:ea typeface="+mn-ea"/>
          <a:cs typeface="+mn-cs"/>
        </a:defRPr>
      </a:lvl5pPr>
      <a:lvl6pPr marL="3352465" indent="-304770" algn="l" defTabSz="1219078"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004" indent="-304770" algn="l" defTabSz="1219078"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543" indent="-304770" algn="l" defTabSz="1219078"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082" indent="-304770" algn="l" defTabSz="1219078"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nb-NO"/>
      </a:defPPr>
      <a:lvl1pPr marL="0" algn="l" defTabSz="1219078" rtl="0" eaLnBrk="1" latinLnBrk="0" hangingPunct="1">
        <a:defRPr sz="2400" kern="1200">
          <a:solidFill>
            <a:schemeClr val="tx1"/>
          </a:solidFill>
          <a:latin typeface="+mn-lt"/>
          <a:ea typeface="+mn-ea"/>
          <a:cs typeface="+mn-cs"/>
        </a:defRPr>
      </a:lvl1pPr>
      <a:lvl2pPr marL="609539" algn="l" defTabSz="1219078" rtl="0" eaLnBrk="1" latinLnBrk="0" hangingPunct="1">
        <a:defRPr sz="2400" kern="1200">
          <a:solidFill>
            <a:schemeClr val="tx1"/>
          </a:solidFill>
          <a:latin typeface="+mn-lt"/>
          <a:ea typeface="+mn-ea"/>
          <a:cs typeface="+mn-cs"/>
        </a:defRPr>
      </a:lvl2pPr>
      <a:lvl3pPr marL="1219078" algn="l" defTabSz="1219078" rtl="0" eaLnBrk="1" latinLnBrk="0" hangingPunct="1">
        <a:defRPr sz="2400" kern="1200">
          <a:solidFill>
            <a:schemeClr val="tx1"/>
          </a:solidFill>
          <a:latin typeface="+mn-lt"/>
          <a:ea typeface="+mn-ea"/>
          <a:cs typeface="+mn-cs"/>
        </a:defRPr>
      </a:lvl3pPr>
      <a:lvl4pPr marL="1828617" algn="l" defTabSz="1219078" rtl="0" eaLnBrk="1" latinLnBrk="0" hangingPunct="1">
        <a:defRPr sz="2400" kern="1200">
          <a:solidFill>
            <a:schemeClr val="tx1"/>
          </a:solidFill>
          <a:latin typeface="+mn-lt"/>
          <a:ea typeface="+mn-ea"/>
          <a:cs typeface="+mn-cs"/>
        </a:defRPr>
      </a:lvl4pPr>
      <a:lvl5pPr marL="2438156" algn="l" defTabSz="1219078" rtl="0" eaLnBrk="1" latinLnBrk="0" hangingPunct="1">
        <a:defRPr sz="2400" kern="1200">
          <a:solidFill>
            <a:schemeClr val="tx1"/>
          </a:solidFill>
          <a:latin typeface="+mn-lt"/>
          <a:ea typeface="+mn-ea"/>
          <a:cs typeface="+mn-cs"/>
        </a:defRPr>
      </a:lvl5pPr>
      <a:lvl6pPr marL="3047695" algn="l" defTabSz="1219078" rtl="0" eaLnBrk="1" latinLnBrk="0" hangingPunct="1">
        <a:defRPr sz="2400" kern="1200">
          <a:solidFill>
            <a:schemeClr val="tx1"/>
          </a:solidFill>
          <a:latin typeface="+mn-lt"/>
          <a:ea typeface="+mn-ea"/>
          <a:cs typeface="+mn-cs"/>
        </a:defRPr>
      </a:lvl6pPr>
      <a:lvl7pPr marL="3657234" algn="l" defTabSz="1219078" rtl="0" eaLnBrk="1" latinLnBrk="0" hangingPunct="1">
        <a:defRPr sz="2400" kern="1200">
          <a:solidFill>
            <a:schemeClr val="tx1"/>
          </a:solidFill>
          <a:latin typeface="+mn-lt"/>
          <a:ea typeface="+mn-ea"/>
          <a:cs typeface="+mn-cs"/>
        </a:defRPr>
      </a:lvl7pPr>
      <a:lvl8pPr marL="4266773" algn="l" defTabSz="1219078" rtl="0" eaLnBrk="1" latinLnBrk="0" hangingPunct="1">
        <a:defRPr sz="2400" kern="1200">
          <a:solidFill>
            <a:schemeClr val="tx1"/>
          </a:solidFill>
          <a:latin typeface="+mn-lt"/>
          <a:ea typeface="+mn-ea"/>
          <a:cs typeface="+mn-cs"/>
        </a:defRPr>
      </a:lvl8pPr>
      <a:lvl9pPr marL="4876312" algn="l" defTabSz="1219078"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8524791-DC88-41AC-AC5B-3D8BDD057B6E}"/>
              </a:ext>
            </a:extLst>
          </p:cNvPr>
          <p:cNvSpPr>
            <a:spLocks noGrp="1"/>
          </p:cNvSpPr>
          <p:nvPr>
            <p:ph type="ctrTitle"/>
          </p:nvPr>
        </p:nvSpPr>
        <p:spPr/>
        <p:txBody>
          <a:bodyPr/>
          <a:lstStyle/>
          <a:p>
            <a:r>
              <a:rPr lang="nb-NO" dirty="0"/>
              <a:t>Velkommen til fylkesledersamling</a:t>
            </a:r>
          </a:p>
        </p:txBody>
      </p:sp>
      <p:sp>
        <p:nvSpPr>
          <p:cNvPr id="3" name="Undertittel 2">
            <a:extLst>
              <a:ext uri="{FF2B5EF4-FFF2-40B4-BE49-F238E27FC236}">
                <a16:creationId xmlns:a16="http://schemas.microsoft.com/office/drawing/2014/main" id="{02BE5A63-932E-44F2-A343-56E93540C08D}"/>
              </a:ext>
            </a:extLst>
          </p:cNvPr>
          <p:cNvSpPr>
            <a:spLocks noGrp="1"/>
          </p:cNvSpPr>
          <p:nvPr>
            <p:ph type="subTitle" idx="1"/>
          </p:nvPr>
        </p:nvSpPr>
        <p:spPr/>
        <p:txBody>
          <a:bodyPr/>
          <a:lstStyle/>
          <a:p>
            <a:r>
              <a:rPr lang="nb-NO" dirty="0"/>
              <a:t>Thon Hotell Storo</a:t>
            </a:r>
          </a:p>
        </p:txBody>
      </p:sp>
      <p:sp>
        <p:nvSpPr>
          <p:cNvPr id="4" name="Plassholder for tekst 3">
            <a:extLst>
              <a:ext uri="{FF2B5EF4-FFF2-40B4-BE49-F238E27FC236}">
                <a16:creationId xmlns:a16="http://schemas.microsoft.com/office/drawing/2014/main" id="{BC39CD9C-9DB3-4251-8228-53ED26CDEEBC}"/>
              </a:ext>
            </a:extLst>
          </p:cNvPr>
          <p:cNvSpPr>
            <a:spLocks noGrp="1"/>
          </p:cNvSpPr>
          <p:nvPr>
            <p:ph type="body" sz="quarter" idx="10"/>
          </p:nvPr>
        </p:nvSpPr>
        <p:spPr/>
        <p:txBody>
          <a:bodyPr/>
          <a:lstStyle/>
          <a:p>
            <a:r>
              <a:rPr lang="nb-NO" dirty="0"/>
              <a:t>Helgen 1.-3.november </a:t>
            </a:r>
          </a:p>
        </p:txBody>
      </p:sp>
    </p:spTree>
    <p:extLst>
      <p:ext uri="{BB962C8B-B14F-4D97-AF65-F5344CB8AC3E}">
        <p14:creationId xmlns:p14="http://schemas.microsoft.com/office/powerpoint/2010/main" val="3752561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46DDFF2-4217-4C70-B4D4-2EEBE677E655}"/>
              </a:ext>
            </a:extLst>
          </p:cNvPr>
          <p:cNvSpPr>
            <a:spLocks noGrp="1"/>
          </p:cNvSpPr>
          <p:nvPr>
            <p:ph type="title"/>
          </p:nvPr>
        </p:nvSpPr>
        <p:spPr/>
        <p:txBody>
          <a:bodyPr>
            <a:normAutofit/>
          </a:bodyPr>
          <a:lstStyle/>
          <a:p>
            <a:r>
              <a:rPr lang="nb-NO" sz="5400" dirty="0">
                <a:solidFill>
                  <a:schemeClr val="accent2"/>
                </a:solidFill>
              </a:rPr>
              <a:t>1) Grad av frivillighet. Hva innebærer «tvang»?</a:t>
            </a:r>
          </a:p>
        </p:txBody>
      </p:sp>
      <p:sp>
        <p:nvSpPr>
          <p:cNvPr id="3" name="Plassholder for innhold 2">
            <a:extLst>
              <a:ext uri="{FF2B5EF4-FFF2-40B4-BE49-F238E27FC236}">
                <a16:creationId xmlns:a16="http://schemas.microsoft.com/office/drawing/2014/main" id="{008DF528-7CC8-4878-9536-90FD2A5AB2AB}"/>
              </a:ext>
            </a:extLst>
          </p:cNvPr>
          <p:cNvSpPr>
            <a:spLocks noGrp="1"/>
          </p:cNvSpPr>
          <p:nvPr>
            <p:ph idx="1"/>
          </p:nvPr>
        </p:nvSpPr>
        <p:spPr/>
        <p:txBody>
          <a:bodyPr/>
          <a:lstStyle/>
          <a:p>
            <a:pPr>
              <a:buClrTx/>
            </a:pPr>
            <a:r>
              <a:rPr lang="nb-NO" b="1" dirty="0"/>
              <a:t>Det innebærer: </a:t>
            </a:r>
            <a:r>
              <a:rPr lang="nb-NO" dirty="0"/>
              <a:t>At vi vedtar en formulering i vedtektene på landsmøte 2020 som gjør det klart at CP-foreningen skal følge den geografiske og politiske inndelingen i landet.</a:t>
            </a:r>
            <a:br>
              <a:rPr lang="nb-NO" dirty="0"/>
            </a:br>
            <a:r>
              <a:rPr lang="nb-NO" b="1" dirty="0"/>
              <a:t>(Mange organisasjoner har det i dag, blant annet FFO).</a:t>
            </a:r>
          </a:p>
          <a:p>
            <a:pPr>
              <a:buClrTx/>
            </a:pPr>
            <a:r>
              <a:rPr lang="nb-NO" dirty="0"/>
              <a:t>Med en slik formulering, må alle fylkesavdelingene, forholde seg til de nye fylkessammenslåingene (regionene) som trer i kraft fra 1.1.2020.</a:t>
            </a:r>
          </a:p>
          <a:p>
            <a:pPr>
              <a:buClrTx/>
            </a:pPr>
            <a:r>
              <a:rPr lang="nb-NO" b="1" dirty="0"/>
              <a:t>I praksis vil det si at fylkesavdelingene må etablere interimsstyrer i 2021 med tanke på sammenslåinger fra 2022</a:t>
            </a:r>
            <a:r>
              <a:rPr lang="nb-NO" dirty="0"/>
              <a:t>. </a:t>
            </a:r>
            <a:br>
              <a:rPr lang="nb-NO" dirty="0"/>
            </a:br>
            <a:endParaRPr lang="nb-NO" dirty="0"/>
          </a:p>
        </p:txBody>
      </p:sp>
      <p:sp>
        <p:nvSpPr>
          <p:cNvPr id="4" name="Ellipse 3">
            <a:extLst>
              <a:ext uri="{FF2B5EF4-FFF2-40B4-BE49-F238E27FC236}">
                <a16:creationId xmlns:a16="http://schemas.microsoft.com/office/drawing/2014/main" id="{79524368-C28C-4C7A-A583-EE92FA889870}"/>
              </a:ext>
            </a:extLst>
          </p:cNvPr>
          <p:cNvSpPr/>
          <p:nvPr/>
        </p:nvSpPr>
        <p:spPr>
          <a:xfrm>
            <a:off x="9780455" y="6872730"/>
            <a:ext cx="5542156" cy="18002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a:t>Uansett vil det ikke skje i morgen…</a:t>
            </a:r>
            <a:br>
              <a:rPr lang="nb-NO" dirty="0"/>
            </a:br>
            <a:r>
              <a:rPr lang="nb-NO" dirty="0"/>
              <a:t>Det er et tidsperspektiv på dette.</a:t>
            </a:r>
          </a:p>
        </p:txBody>
      </p:sp>
    </p:spTree>
    <p:extLst>
      <p:ext uri="{BB962C8B-B14F-4D97-AF65-F5344CB8AC3E}">
        <p14:creationId xmlns:p14="http://schemas.microsoft.com/office/powerpoint/2010/main" val="3906989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8108688" cy="914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6254410" cy="9144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6254412" cy="9144000"/>
          </a:xfrm>
          <a:prstGeom prst="rect">
            <a:avLst/>
          </a:prstGeom>
        </p:spPr>
      </p:pic>
      <p:sp>
        <p:nvSpPr>
          <p:cNvPr id="2" name="Tittel 1">
            <a:extLst>
              <a:ext uri="{FF2B5EF4-FFF2-40B4-BE49-F238E27FC236}">
                <a16:creationId xmlns:a16="http://schemas.microsoft.com/office/drawing/2014/main" id="{9B3373C8-0EEB-441C-846B-F40F906F5CCD}"/>
              </a:ext>
            </a:extLst>
          </p:cNvPr>
          <p:cNvSpPr>
            <a:spLocks noGrp="1"/>
          </p:cNvSpPr>
          <p:nvPr>
            <p:ph type="title"/>
          </p:nvPr>
        </p:nvSpPr>
        <p:spPr>
          <a:xfrm>
            <a:off x="853355" y="2738188"/>
            <a:ext cx="4891737" cy="3680130"/>
          </a:xfrm>
        </p:spPr>
        <p:txBody>
          <a:bodyPr>
            <a:normAutofit/>
          </a:bodyPr>
          <a:lstStyle/>
          <a:p>
            <a:r>
              <a:rPr lang="nb-NO" sz="6600" dirty="0">
                <a:solidFill>
                  <a:srgbClr val="FFFFFF"/>
                </a:solidFill>
              </a:rPr>
              <a:t>Vedtekts-endringer i 2020? </a:t>
            </a:r>
          </a:p>
        </p:txBody>
      </p:sp>
      <p:sp>
        <p:nvSpPr>
          <p:cNvPr id="3" name="Plassholder for innhold 2">
            <a:extLst>
              <a:ext uri="{FF2B5EF4-FFF2-40B4-BE49-F238E27FC236}">
                <a16:creationId xmlns:a16="http://schemas.microsoft.com/office/drawing/2014/main" id="{D86E4C3A-DD52-4971-9CCF-BB2EB5A8C599}"/>
              </a:ext>
            </a:extLst>
          </p:cNvPr>
          <p:cNvSpPr>
            <a:spLocks noGrp="1"/>
          </p:cNvSpPr>
          <p:nvPr>
            <p:ph idx="1"/>
          </p:nvPr>
        </p:nvSpPr>
        <p:spPr>
          <a:xfrm>
            <a:off x="6869151" y="914400"/>
            <a:ext cx="8842917" cy="7225990"/>
          </a:xfrm>
        </p:spPr>
        <p:txBody>
          <a:bodyPr anchor="ctr">
            <a:normAutofit/>
          </a:bodyPr>
          <a:lstStyle/>
          <a:p>
            <a:pPr>
              <a:spcAft>
                <a:spcPts val="800"/>
              </a:spcAft>
            </a:pPr>
            <a:r>
              <a:rPr lang="nb-NO" sz="2000" b="1" u="sng" dirty="0">
                <a:solidFill>
                  <a:srgbClr val="000000"/>
                </a:solidFill>
                <a:latin typeface="Calibri" panose="020F0502020204030204" pitchFamily="34" charset="0"/>
                <a:ea typeface="Calibri" panose="020F0502020204030204" pitchFamily="34" charset="0"/>
                <a:cs typeface="Times New Roman" panose="02020603050405020304" pitchFamily="18" charset="0"/>
              </a:rPr>
              <a:t>Vedtektsendring</a:t>
            </a:r>
            <a:r>
              <a:rPr lang="nb-NO"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br>
              <a:rPr lang="nb-NO"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r>
              <a:rPr lang="nb-NO"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Et konkret forslag kan være at første del av § 4.2 «Fylkesavdeling omfatter ett eller flere fylker …» endres til «CP-foreningens fylkesavdelinger skal til enhver tid stemme overens med den politiske og geografiske fylkesinndelingen i landet eller CP-foreningen har fylkesavdelinger i alle fylker». </a:t>
            </a:r>
            <a:br>
              <a:rPr lang="nb-NO"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r>
              <a:rPr lang="nb-NO"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Uansett er det verdt å merke seg at første setningen i § 4.2 blir misvisende etter at ny fylkesinndeling trer i kraft den 1.1.20.</a:t>
            </a:r>
          </a:p>
          <a:p>
            <a:br>
              <a:rPr lang="nb-NO"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r>
              <a:rPr lang="nb-NO"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Uansett er det mulig å danne nye fylkesavdelinger i dag:</a:t>
            </a:r>
            <a:br>
              <a:rPr lang="nb-NO" sz="2000" u="sng"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r>
              <a:rPr lang="nb-NO"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Ifølge dagens vedtekter er det fullt mulig å danne nye fylkesavdelinger.</a:t>
            </a:r>
            <a:br>
              <a:rPr lang="nb-NO"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r>
              <a:rPr lang="nb-NO"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Vi har i dag formuleringer som:</a:t>
            </a:r>
            <a:br>
              <a:rPr lang="nb-NO"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r>
              <a:rPr lang="nb-NO"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4.1, første setning: «CP-foreningen nasjonalt har ansvar for opprettelse og oppfølging av fylkesavdelingene»</a:t>
            </a:r>
            <a:br>
              <a:rPr lang="nb-NO"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r>
              <a:rPr lang="nb-NO"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4.2, andre setning: «Etablering av fylkesavdelinger godkjennes av sentralstyret i CP-foreningen»</a:t>
            </a:r>
            <a:br>
              <a:rPr lang="nb-NO"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r>
              <a:rPr lang="nb-NO"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16.2, første setning: «Årsmøtet (ordinært eller ekstraordinært) kan vedta å oppløse fylkesavdelingen. Forslaget må kunngjøres i innkallingen til møtet og oppløsningen krever minst ¾ av de avgitte stemmene». </a:t>
            </a:r>
            <a:br>
              <a:rPr lang="nb-NO"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br>
            <a:endParaRPr lang="nb-NO" sz="2000" dirty="0">
              <a:solidFill>
                <a:srgbClr val="000000"/>
              </a:solidFill>
            </a:endParaRPr>
          </a:p>
        </p:txBody>
      </p:sp>
    </p:spTree>
    <p:extLst>
      <p:ext uri="{BB962C8B-B14F-4D97-AF65-F5344CB8AC3E}">
        <p14:creationId xmlns:p14="http://schemas.microsoft.com/office/powerpoint/2010/main" val="783984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157" y="288036"/>
            <a:ext cx="13994711" cy="2304288"/>
          </a:xfrm>
        </p:spPr>
        <p:txBody>
          <a:bodyPr>
            <a:normAutofit/>
          </a:bodyPr>
          <a:lstStyle/>
          <a:p>
            <a:r>
              <a:rPr lang="nb-NO" sz="5400" dirty="0">
                <a:solidFill>
                  <a:schemeClr val="accent2"/>
                </a:solidFill>
              </a:rPr>
              <a:t>Grad av frivillighet – Hva har vi diskutert? </a:t>
            </a:r>
          </a:p>
        </p:txBody>
      </p:sp>
      <p:sp>
        <p:nvSpPr>
          <p:cNvPr id="3" name="Plassholder for innhold 2"/>
          <p:cNvSpPr>
            <a:spLocks noGrp="1"/>
          </p:cNvSpPr>
          <p:nvPr>
            <p:ph sz="half" idx="1"/>
          </p:nvPr>
        </p:nvSpPr>
        <p:spPr>
          <a:xfrm>
            <a:off x="1260157" y="2966224"/>
            <a:ext cx="6480810" cy="5611740"/>
          </a:xfrm>
          <a:ln w="38100">
            <a:solidFill>
              <a:schemeClr val="tx1"/>
            </a:solidFill>
          </a:ln>
        </p:spPr>
        <p:txBody>
          <a:bodyPr>
            <a:normAutofit fontScale="92500" lnSpcReduction="20000"/>
          </a:bodyPr>
          <a:lstStyle/>
          <a:p>
            <a:pPr marL="0" indent="0">
              <a:buNone/>
            </a:pPr>
            <a:r>
              <a:rPr lang="nb-NO" sz="2800" b="1" dirty="0"/>
              <a:t>Argumenter for fortsatt frivillighet:</a:t>
            </a:r>
          </a:p>
          <a:p>
            <a:pPr>
              <a:buClrTx/>
            </a:pPr>
            <a:r>
              <a:rPr lang="nb-NO" sz="2400" dirty="0"/>
              <a:t>Frivilligheten styres ikke av Stortinget, men av de frivillige.</a:t>
            </a:r>
          </a:p>
          <a:p>
            <a:pPr>
              <a:buClrTx/>
            </a:pPr>
            <a:r>
              <a:rPr lang="nb-NO" sz="2400" dirty="0"/>
              <a:t>Lokalt initiativ styrker organisasjonen.</a:t>
            </a:r>
          </a:p>
          <a:p>
            <a:pPr>
              <a:buClrTx/>
            </a:pPr>
            <a:r>
              <a:rPr lang="nb-NO" sz="2400" dirty="0"/>
              <a:t>Unngå indre kamp og interne uroligheter</a:t>
            </a:r>
          </a:p>
          <a:p>
            <a:pPr>
              <a:buClrTx/>
            </a:pPr>
            <a:r>
              <a:rPr lang="nb-NO" sz="2400" dirty="0"/>
              <a:t>Mange fylkesavdelinger er for «svake» til å gjennomføre store endringer, det «tryggest» å beholde det slik det er.</a:t>
            </a:r>
          </a:p>
          <a:p>
            <a:pPr>
              <a:buClrTx/>
            </a:pPr>
            <a:r>
              <a:rPr lang="nb-NO" sz="2400" dirty="0"/>
              <a:t>Reiseavstander, usikkerhet rundt dagens aktiviteter, beholde økonomien osv. </a:t>
            </a:r>
          </a:p>
          <a:p>
            <a:pPr>
              <a:buClrTx/>
            </a:pPr>
            <a:r>
              <a:rPr lang="nb-NO" sz="2400" dirty="0"/>
              <a:t>Det er «litt tidlig» enda. </a:t>
            </a:r>
            <a:br>
              <a:rPr lang="nb-NO" sz="2400" dirty="0"/>
            </a:br>
            <a:r>
              <a:rPr lang="nb-NO" sz="2400" dirty="0"/>
              <a:t>Politikerne krangler fortsatt og enkelte hevder at reformen skal reverseres.</a:t>
            </a:r>
            <a:br>
              <a:rPr lang="nb-NO" sz="2400" dirty="0"/>
            </a:br>
            <a:endParaRPr lang="nb-NO" sz="2400" dirty="0"/>
          </a:p>
          <a:p>
            <a:endParaRPr lang="nb-NO" sz="2800" dirty="0"/>
          </a:p>
          <a:p>
            <a:endParaRPr lang="nb-NO" dirty="0"/>
          </a:p>
          <a:p>
            <a:endParaRPr lang="nb-NO" dirty="0"/>
          </a:p>
        </p:txBody>
      </p:sp>
      <p:sp>
        <p:nvSpPr>
          <p:cNvPr id="4" name="Plassholder for innhold 3"/>
          <p:cNvSpPr>
            <a:spLocks noGrp="1"/>
          </p:cNvSpPr>
          <p:nvPr>
            <p:ph sz="half" idx="2"/>
          </p:nvPr>
        </p:nvSpPr>
        <p:spPr>
          <a:xfrm>
            <a:off x="8284881" y="3049524"/>
            <a:ext cx="6480810" cy="5472684"/>
          </a:xfrm>
          <a:ln w="38100">
            <a:solidFill>
              <a:schemeClr val="tx1"/>
            </a:solidFill>
          </a:ln>
        </p:spPr>
        <p:txBody>
          <a:bodyPr>
            <a:normAutofit fontScale="92500" lnSpcReduction="20000"/>
          </a:bodyPr>
          <a:lstStyle/>
          <a:p>
            <a:pPr marL="0" indent="0">
              <a:buNone/>
            </a:pPr>
            <a:r>
              <a:rPr lang="nb-NO" sz="2800" b="1" dirty="0"/>
              <a:t>Argumenter for å regulere gjennom vedtekter:</a:t>
            </a:r>
          </a:p>
          <a:p>
            <a:pPr>
              <a:buClrTx/>
            </a:pPr>
            <a:r>
              <a:rPr lang="nb-NO" sz="2000" dirty="0"/>
              <a:t>Vedtektene regulerer organisasjonsnivåene i dag og derfor bør vi også endre vedtektene i 2020.</a:t>
            </a:r>
          </a:p>
          <a:p>
            <a:pPr>
              <a:buClrTx/>
            </a:pPr>
            <a:r>
              <a:rPr lang="nb-NO" sz="2000" dirty="0"/>
              <a:t>En organisasjon trenger regler for å komme fram til effektive beslutninger. «Det kan være enklere om noen bare bestemmer».</a:t>
            </a:r>
          </a:p>
          <a:p>
            <a:pPr>
              <a:buClrTx/>
            </a:pPr>
            <a:r>
              <a:rPr lang="nb-NO" sz="2000" dirty="0"/>
              <a:t>«Alt» legges opp til å følge offentlige strukturer og den politiske vedtatte inndelingen. Lite sannsynlig at det reverseres.</a:t>
            </a:r>
          </a:p>
          <a:p>
            <a:pPr>
              <a:buClrTx/>
            </a:pPr>
            <a:r>
              <a:rPr lang="nb-NO" sz="2000" dirty="0"/>
              <a:t>FFO og mange andre organisasjoner vil gå for sammenslåinger. Praktisk med tanke på brukerrepresentasjon, søke pengestøtte osv.</a:t>
            </a:r>
          </a:p>
          <a:p>
            <a:pPr>
              <a:buClrTx/>
            </a:pPr>
            <a:r>
              <a:rPr lang="nb-NO" sz="2000" dirty="0"/>
              <a:t>Mange fylkesavdelinger er så «svake» at det kunne ha vært en fordel å samarbeide mer.</a:t>
            </a:r>
            <a:br>
              <a:rPr lang="nb-NO" sz="2000" dirty="0"/>
            </a:br>
            <a:r>
              <a:rPr lang="nb-NO" sz="2000" dirty="0"/>
              <a:t>«Sammen blir vi sterkere».</a:t>
            </a:r>
          </a:p>
          <a:p>
            <a:pPr>
              <a:buClrTx/>
            </a:pPr>
            <a:r>
              <a:rPr lang="nb-NO" sz="2000" dirty="0"/>
              <a:t>Flere medlemmer/et større medlemsgrunnlag kan få flere til å komme på arrangementer. Det er lettere å få laget ungdomsgrupper, seniornettverk osv. </a:t>
            </a:r>
          </a:p>
          <a:p>
            <a:pPr>
              <a:buClrTx/>
            </a:pPr>
            <a:endParaRPr lang="nb-NO" sz="2400" dirty="0"/>
          </a:p>
          <a:p>
            <a:pPr>
              <a:buClrTx/>
            </a:pPr>
            <a:endParaRPr lang="nb-NO" sz="2400" dirty="0"/>
          </a:p>
        </p:txBody>
      </p:sp>
    </p:spTree>
    <p:extLst>
      <p:ext uri="{BB962C8B-B14F-4D97-AF65-F5344CB8AC3E}">
        <p14:creationId xmlns:p14="http://schemas.microsoft.com/office/powerpoint/2010/main" val="3813069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C782E9B-8CA9-492E-9C9D-92A18732187A}"/>
              </a:ext>
            </a:extLst>
          </p:cNvPr>
          <p:cNvSpPr>
            <a:spLocks noGrp="1"/>
          </p:cNvSpPr>
          <p:nvPr>
            <p:ph type="title"/>
          </p:nvPr>
        </p:nvSpPr>
        <p:spPr/>
        <p:txBody>
          <a:bodyPr>
            <a:normAutofit/>
          </a:bodyPr>
          <a:lstStyle/>
          <a:p>
            <a:r>
              <a:rPr lang="nb-NO" sz="5400" dirty="0">
                <a:solidFill>
                  <a:schemeClr val="accent2"/>
                </a:solidFill>
              </a:rPr>
              <a:t>Grad av frivillighet. </a:t>
            </a:r>
            <a:br>
              <a:rPr lang="nb-NO" sz="5400" dirty="0">
                <a:solidFill>
                  <a:schemeClr val="accent2"/>
                </a:solidFill>
              </a:rPr>
            </a:br>
            <a:r>
              <a:rPr lang="nb-NO" sz="5400" dirty="0">
                <a:solidFill>
                  <a:schemeClr val="accent2"/>
                </a:solidFill>
              </a:rPr>
              <a:t>Arbeidsgruppens anbefalinger</a:t>
            </a:r>
          </a:p>
        </p:txBody>
      </p:sp>
      <p:sp>
        <p:nvSpPr>
          <p:cNvPr id="3" name="Plassholder for innhold 2">
            <a:extLst>
              <a:ext uri="{FF2B5EF4-FFF2-40B4-BE49-F238E27FC236}">
                <a16:creationId xmlns:a16="http://schemas.microsoft.com/office/drawing/2014/main" id="{1DEAB813-6A14-4216-B06F-C927A520E85A}"/>
              </a:ext>
            </a:extLst>
          </p:cNvPr>
          <p:cNvSpPr>
            <a:spLocks noGrp="1"/>
          </p:cNvSpPr>
          <p:nvPr>
            <p:ph idx="1"/>
          </p:nvPr>
        </p:nvSpPr>
        <p:spPr/>
        <p:txBody>
          <a:bodyPr/>
          <a:lstStyle/>
          <a:p>
            <a:pPr>
              <a:buClrTx/>
            </a:pPr>
            <a:r>
              <a:rPr lang="nb-NO" dirty="0"/>
              <a:t>Arbeidsgruppen er ikke enige</a:t>
            </a:r>
          </a:p>
          <a:p>
            <a:pPr>
              <a:buClrTx/>
            </a:pPr>
            <a:r>
              <a:rPr lang="nb-NO" dirty="0"/>
              <a:t>Flertallet (Telemark, Vestfold, Troms, Buskerud) var skeptiske til å lage forslag til en «streng formulering».</a:t>
            </a:r>
          </a:p>
          <a:p>
            <a:pPr>
              <a:buClrTx/>
            </a:pPr>
            <a:r>
              <a:rPr lang="nb-NO" dirty="0"/>
              <a:t>Mindretallet (Aust-Agder, Vest-Agder og Østfold) var positive.</a:t>
            </a:r>
          </a:p>
          <a:p>
            <a:pPr>
              <a:buClrTx/>
            </a:pPr>
            <a:r>
              <a:rPr lang="nb-NO" dirty="0"/>
              <a:t>Oslo og Akershus og Finnmark var ikke tilstede.</a:t>
            </a:r>
          </a:p>
          <a:p>
            <a:pPr>
              <a:buClrTx/>
            </a:pPr>
            <a:r>
              <a:rPr lang="nb-NO" dirty="0"/>
              <a:t>Alle var likevel enige om at mer informasjon/økt kunnskap/mer argumentasjon kan bidra til å endre meninger/flytte diskusjonen.</a:t>
            </a:r>
            <a:br>
              <a:rPr lang="nb-NO" dirty="0"/>
            </a:br>
            <a:r>
              <a:rPr lang="nb-NO" b="1" dirty="0"/>
              <a:t>Derfor ser arbeidsgruppen det som viktig at diskusjonen tas videre på fylkesledersamlingen</a:t>
            </a:r>
            <a:r>
              <a:rPr lang="nb-NO" dirty="0"/>
              <a:t>.</a:t>
            </a:r>
            <a:br>
              <a:rPr lang="nb-NO" dirty="0"/>
            </a:br>
            <a:endParaRPr lang="nb-NO" dirty="0"/>
          </a:p>
        </p:txBody>
      </p:sp>
    </p:spTree>
    <p:extLst>
      <p:ext uri="{BB962C8B-B14F-4D97-AF65-F5344CB8AC3E}">
        <p14:creationId xmlns:p14="http://schemas.microsoft.com/office/powerpoint/2010/main" val="953622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D75DDB5-E9A1-41E2-93E7-284E1252B491}"/>
              </a:ext>
            </a:extLst>
          </p:cNvPr>
          <p:cNvSpPr>
            <a:spLocks noGrp="1"/>
          </p:cNvSpPr>
          <p:nvPr>
            <p:ph type="title"/>
          </p:nvPr>
        </p:nvSpPr>
        <p:spPr/>
        <p:txBody>
          <a:bodyPr>
            <a:normAutofit/>
          </a:bodyPr>
          <a:lstStyle/>
          <a:p>
            <a:r>
              <a:rPr lang="nb-NO" sz="5400" dirty="0">
                <a:solidFill>
                  <a:schemeClr val="accent2"/>
                </a:solidFill>
              </a:rPr>
              <a:t>Framgangsmåte/økonomi – Hva har vi diskutert? </a:t>
            </a:r>
          </a:p>
        </p:txBody>
      </p:sp>
      <p:sp>
        <p:nvSpPr>
          <p:cNvPr id="3" name="Plassholder for innhold 2">
            <a:extLst>
              <a:ext uri="{FF2B5EF4-FFF2-40B4-BE49-F238E27FC236}">
                <a16:creationId xmlns:a16="http://schemas.microsoft.com/office/drawing/2014/main" id="{0749EBB9-8571-49BF-BD31-0F50BE070375}"/>
              </a:ext>
            </a:extLst>
          </p:cNvPr>
          <p:cNvSpPr>
            <a:spLocks noGrp="1"/>
          </p:cNvSpPr>
          <p:nvPr>
            <p:ph idx="1"/>
          </p:nvPr>
        </p:nvSpPr>
        <p:spPr/>
        <p:txBody>
          <a:bodyPr/>
          <a:lstStyle/>
          <a:p>
            <a:pPr>
              <a:buClrTx/>
            </a:pPr>
            <a:r>
              <a:rPr lang="nb-NO" dirty="0"/>
              <a:t>Det finnes sikkert ulike løsninger på hvordan man best kan slå sammen fylkesavdelinger. </a:t>
            </a:r>
          </a:p>
          <a:p>
            <a:pPr>
              <a:buClrTx/>
            </a:pPr>
            <a:r>
              <a:rPr lang="nb-NO" dirty="0"/>
              <a:t>Vi har først og fremst diskutert en fusjonsmodell.</a:t>
            </a:r>
          </a:p>
          <a:p>
            <a:pPr>
              <a:buClrTx/>
            </a:pPr>
            <a:r>
              <a:rPr lang="nb-NO" dirty="0"/>
              <a:t>Da ser vi til Aksjeloven og ta utgangspunkt i reglene om fusjonering mellom to eller flere selskaper.</a:t>
            </a:r>
          </a:p>
          <a:p>
            <a:pPr marL="0" indent="0">
              <a:buClrTx/>
              <a:buNone/>
            </a:pPr>
            <a:br>
              <a:rPr lang="nb-NO" dirty="0"/>
            </a:br>
            <a:endParaRPr lang="nb-NO" dirty="0"/>
          </a:p>
          <a:p>
            <a:pPr marL="0" indent="0">
              <a:buClrTx/>
              <a:buNone/>
            </a:pPr>
            <a:endParaRPr lang="nb-NO" dirty="0"/>
          </a:p>
        </p:txBody>
      </p:sp>
    </p:spTree>
    <p:extLst>
      <p:ext uri="{BB962C8B-B14F-4D97-AF65-F5344CB8AC3E}">
        <p14:creationId xmlns:p14="http://schemas.microsoft.com/office/powerpoint/2010/main" val="755268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6A354AF-4B7C-482D-A16A-3FBD4AD8F875}"/>
              </a:ext>
            </a:extLst>
          </p:cNvPr>
          <p:cNvSpPr>
            <a:spLocks noGrp="1"/>
          </p:cNvSpPr>
          <p:nvPr>
            <p:ph type="title"/>
          </p:nvPr>
        </p:nvSpPr>
        <p:spPr/>
        <p:txBody>
          <a:bodyPr>
            <a:normAutofit/>
          </a:bodyPr>
          <a:lstStyle/>
          <a:p>
            <a:r>
              <a:rPr lang="nb-NO" sz="5400" dirty="0">
                <a:solidFill>
                  <a:schemeClr val="accent2"/>
                </a:solidFill>
              </a:rPr>
              <a:t>Fusjonsmodellen</a:t>
            </a:r>
          </a:p>
        </p:txBody>
      </p:sp>
      <p:sp>
        <p:nvSpPr>
          <p:cNvPr id="3" name="Plassholder for innhold 2">
            <a:extLst>
              <a:ext uri="{FF2B5EF4-FFF2-40B4-BE49-F238E27FC236}">
                <a16:creationId xmlns:a16="http://schemas.microsoft.com/office/drawing/2014/main" id="{E9006CE0-5A3E-45E7-B7EC-F94E5687C4EA}"/>
              </a:ext>
            </a:extLst>
          </p:cNvPr>
          <p:cNvSpPr>
            <a:spLocks noGrp="1"/>
          </p:cNvSpPr>
          <p:nvPr>
            <p:ph sz="half" idx="1"/>
          </p:nvPr>
        </p:nvSpPr>
        <p:spPr/>
        <p:txBody>
          <a:bodyPr>
            <a:normAutofit fontScale="77500" lnSpcReduction="20000"/>
          </a:bodyPr>
          <a:lstStyle/>
          <a:p>
            <a:pPr marL="0" indent="0">
              <a:buNone/>
            </a:pPr>
            <a:endParaRPr lang="nb-NO" dirty="0"/>
          </a:p>
          <a:p>
            <a:pPr marL="0" indent="0">
              <a:buNone/>
            </a:pPr>
            <a:r>
              <a:rPr lang="nb-NO" b="1" dirty="0"/>
              <a:t>En fusjon innebærer </a:t>
            </a:r>
            <a:r>
              <a:rPr lang="nb-NO" dirty="0"/>
              <a:t>en sammenslåing av to eller flere selskaper, ved at et selskap </a:t>
            </a:r>
            <a:r>
              <a:rPr lang="nb-NO" b="1" dirty="0"/>
              <a:t>overtar</a:t>
            </a:r>
            <a:r>
              <a:rPr lang="nb-NO" dirty="0"/>
              <a:t> et annet selskaps eiendeler, rettigheter og forpliktelser som en helhet.</a:t>
            </a:r>
            <a:br>
              <a:rPr lang="nb-NO" dirty="0"/>
            </a:br>
            <a:br>
              <a:rPr lang="nb-NO" dirty="0"/>
            </a:br>
            <a:r>
              <a:rPr lang="nb-NO" dirty="0"/>
              <a:t>Det ene selskapet vil være </a:t>
            </a:r>
            <a:r>
              <a:rPr lang="nb-NO" b="1" dirty="0"/>
              <a:t>det overtakende </a:t>
            </a:r>
            <a:r>
              <a:rPr lang="nb-NO" dirty="0"/>
              <a:t>selskap (A) som tar det/de andre selskapene opp i seg, </a:t>
            </a:r>
            <a:r>
              <a:rPr lang="nb-NO" b="1" dirty="0"/>
              <a:t>de overdragende </a:t>
            </a:r>
            <a:r>
              <a:rPr lang="nb-NO" dirty="0"/>
              <a:t>selskaper (B eller B og C). </a:t>
            </a:r>
          </a:p>
          <a:p>
            <a:pPr marL="0" indent="0">
              <a:buNone/>
            </a:pPr>
            <a:r>
              <a:rPr lang="nb-NO" dirty="0"/>
              <a:t>A er selskapet som fortsetter med samme identitet, og beholder sitt foretaksnummer. </a:t>
            </a:r>
            <a:br>
              <a:rPr lang="nb-NO" dirty="0"/>
            </a:br>
            <a:r>
              <a:rPr lang="nb-NO" dirty="0"/>
              <a:t>B (eller B og C) opphører å eksistere, det absorberes av A. Likevel opprettholdes kontinuiteten ved at også B (eller B og C) sine løpende kontrakter fortsetter, nå som A som kontraktspart. </a:t>
            </a:r>
            <a:br>
              <a:rPr lang="nb-NO" dirty="0"/>
            </a:br>
            <a:endParaRPr lang="nb-NO" dirty="0"/>
          </a:p>
        </p:txBody>
      </p:sp>
      <p:sp>
        <p:nvSpPr>
          <p:cNvPr id="4" name="Plassholder for innhold 3">
            <a:extLst>
              <a:ext uri="{FF2B5EF4-FFF2-40B4-BE49-F238E27FC236}">
                <a16:creationId xmlns:a16="http://schemas.microsoft.com/office/drawing/2014/main" id="{53744699-BB5E-4F0B-A729-1CF1C94765B5}"/>
              </a:ext>
            </a:extLst>
          </p:cNvPr>
          <p:cNvSpPr>
            <a:spLocks noGrp="1"/>
          </p:cNvSpPr>
          <p:nvPr>
            <p:ph sz="half" idx="2"/>
          </p:nvPr>
        </p:nvSpPr>
        <p:spPr/>
        <p:txBody>
          <a:bodyPr>
            <a:normAutofit fontScale="77500" lnSpcReduction="20000"/>
          </a:bodyPr>
          <a:lstStyle/>
          <a:p>
            <a:endParaRPr lang="nb-NO" dirty="0"/>
          </a:p>
          <a:p>
            <a:pPr marL="0" indent="0">
              <a:buNone/>
            </a:pPr>
            <a:r>
              <a:rPr lang="nb-NO" b="1" dirty="0"/>
              <a:t>Overført til vår sammenheng</a:t>
            </a:r>
            <a:r>
              <a:rPr lang="nb-NO" dirty="0"/>
              <a:t>, må fylkesavdelinger som skal slå seg sammen, bli enige om hvilken fylkesavdeling som skal være den «overtakende» og hvilken/hvilke som skal være den «overdragende». </a:t>
            </a:r>
          </a:p>
          <a:p>
            <a:pPr marL="0" indent="0">
              <a:buNone/>
            </a:pPr>
            <a:r>
              <a:rPr lang="nb-NO" dirty="0"/>
              <a:t>Interimsstyret (arbeidsperiode på 1 år- se pilot) må ta ansvar for å forhandle fram/komme fram til løsninger (Org.nr., bankkonti, kontrakter, fullmakter, regnskap og avtaler – inkludert regnskap og revisjon).</a:t>
            </a:r>
          </a:p>
          <a:p>
            <a:pPr marL="0" indent="0">
              <a:buNone/>
            </a:pPr>
            <a:r>
              <a:rPr lang="nb-NO" dirty="0"/>
              <a:t>Selve «fusjonen» eller sammenslåingene må vedtas av årsmøtene, ved at begge/alle fylkesavdelinger har årsmøter samme dag, på samme sted. Her må det utarbeides tydelige forslag til vedtak.</a:t>
            </a:r>
          </a:p>
          <a:p>
            <a:pPr marL="0" indent="0">
              <a:buNone/>
            </a:pPr>
            <a:endParaRPr lang="nb-NO" dirty="0"/>
          </a:p>
        </p:txBody>
      </p:sp>
    </p:spTree>
    <p:extLst>
      <p:ext uri="{BB962C8B-B14F-4D97-AF65-F5344CB8AC3E}">
        <p14:creationId xmlns:p14="http://schemas.microsoft.com/office/powerpoint/2010/main" val="2683403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AFCD0124-6E8A-4EA0-BB87-83402326B4C3}"/>
              </a:ext>
            </a:extLst>
          </p:cNvPr>
          <p:cNvSpPr>
            <a:spLocks noGrp="1"/>
          </p:cNvSpPr>
          <p:nvPr>
            <p:ph type="title"/>
          </p:nvPr>
        </p:nvSpPr>
        <p:spPr>
          <a:xfrm>
            <a:off x="1295727" y="-793632"/>
            <a:ext cx="13861732" cy="1800285"/>
          </a:xfrm>
        </p:spPr>
        <p:txBody>
          <a:bodyPr/>
          <a:lstStyle/>
          <a:p>
            <a:r>
              <a:rPr lang="nb-NO" dirty="0"/>
              <a:t>Ulik økonomi i fylkesavdelingene </a:t>
            </a:r>
          </a:p>
        </p:txBody>
      </p:sp>
      <p:graphicFrame>
        <p:nvGraphicFramePr>
          <p:cNvPr id="6" name="Plassholder for innhold 5">
            <a:extLst>
              <a:ext uri="{FF2B5EF4-FFF2-40B4-BE49-F238E27FC236}">
                <a16:creationId xmlns:a16="http://schemas.microsoft.com/office/drawing/2014/main" id="{82DAD8C1-D643-4CE9-B1B1-9E20FCBA0D18}"/>
              </a:ext>
            </a:extLst>
          </p:cNvPr>
          <p:cNvGraphicFramePr>
            <a:graphicFrameLocks noGrp="1"/>
          </p:cNvGraphicFramePr>
          <p:nvPr>
            <p:ph idx="1"/>
            <p:extLst/>
          </p:nvPr>
        </p:nvGraphicFramePr>
        <p:xfrm>
          <a:off x="1321307" y="872838"/>
          <a:ext cx="13849489" cy="8778240"/>
        </p:xfrm>
        <a:graphic>
          <a:graphicData uri="http://schemas.openxmlformats.org/drawingml/2006/table">
            <a:tbl>
              <a:tblPr firstRow="1" bandRow="1">
                <a:tableStyleId>{5C22544A-7EE6-4342-B048-85BDC9FD1C3A}</a:tableStyleId>
              </a:tblPr>
              <a:tblGrid>
                <a:gridCol w="2927929">
                  <a:extLst>
                    <a:ext uri="{9D8B030D-6E8A-4147-A177-3AD203B41FA5}">
                      <a16:colId xmlns:a16="http://schemas.microsoft.com/office/drawing/2014/main" val="3084482000"/>
                    </a:ext>
                  </a:extLst>
                </a:gridCol>
                <a:gridCol w="2611866">
                  <a:extLst>
                    <a:ext uri="{9D8B030D-6E8A-4147-A177-3AD203B41FA5}">
                      <a16:colId xmlns:a16="http://schemas.microsoft.com/office/drawing/2014/main" val="2503276052"/>
                    </a:ext>
                  </a:extLst>
                </a:gridCol>
                <a:gridCol w="2769898">
                  <a:extLst>
                    <a:ext uri="{9D8B030D-6E8A-4147-A177-3AD203B41FA5}">
                      <a16:colId xmlns:a16="http://schemas.microsoft.com/office/drawing/2014/main" val="4248744795"/>
                    </a:ext>
                  </a:extLst>
                </a:gridCol>
                <a:gridCol w="2769898">
                  <a:extLst>
                    <a:ext uri="{9D8B030D-6E8A-4147-A177-3AD203B41FA5}">
                      <a16:colId xmlns:a16="http://schemas.microsoft.com/office/drawing/2014/main" val="1028478720"/>
                    </a:ext>
                  </a:extLst>
                </a:gridCol>
                <a:gridCol w="2769898">
                  <a:extLst>
                    <a:ext uri="{9D8B030D-6E8A-4147-A177-3AD203B41FA5}">
                      <a16:colId xmlns:a16="http://schemas.microsoft.com/office/drawing/2014/main" val="319652504"/>
                    </a:ext>
                  </a:extLst>
                </a:gridCol>
              </a:tblGrid>
              <a:tr h="430036">
                <a:tc>
                  <a:txBody>
                    <a:bodyPr/>
                    <a:lstStyle/>
                    <a:p>
                      <a:r>
                        <a:rPr lang="nb-NO" dirty="0"/>
                        <a:t>Fylkesavdelinger</a:t>
                      </a:r>
                    </a:p>
                  </a:txBody>
                  <a:tcPr/>
                </a:tc>
                <a:tc>
                  <a:txBody>
                    <a:bodyPr/>
                    <a:lstStyle/>
                    <a:p>
                      <a:r>
                        <a:rPr lang="nb-NO" dirty="0"/>
                        <a:t>Egenkapital</a:t>
                      </a:r>
                    </a:p>
                  </a:txBody>
                  <a:tcPr/>
                </a:tc>
                <a:tc>
                  <a:txBody>
                    <a:bodyPr/>
                    <a:lstStyle/>
                    <a:p>
                      <a:endParaRPr lang="nb-NO" dirty="0"/>
                    </a:p>
                  </a:txBody>
                  <a:tcPr/>
                </a:tc>
                <a:tc>
                  <a:txBody>
                    <a:bodyPr/>
                    <a:lstStyle/>
                    <a:p>
                      <a:endParaRPr lang="nb-NO" dirty="0"/>
                    </a:p>
                  </a:txBody>
                  <a:tcPr/>
                </a:tc>
                <a:tc>
                  <a:txBody>
                    <a:bodyPr/>
                    <a:lstStyle/>
                    <a:p>
                      <a:r>
                        <a:rPr lang="nb-NO" dirty="0"/>
                        <a:t>Nye regioner</a:t>
                      </a:r>
                    </a:p>
                  </a:txBody>
                  <a:tcPr/>
                </a:tc>
                <a:extLst>
                  <a:ext uri="{0D108BD9-81ED-4DB2-BD59-A6C34878D82A}">
                    <a16:rowId xmlns:a16="http://schemas.microsoft.com/office/drawing/2014/main" val="1363067965"/>
                  </a:ext>
                </a:extLst>
              </a:tr>
              <a:tr h="430036">
                <a:tc>
                  <a:txBody>
                    <a:bodyPr/>
                    <a:lstStyle/>
                    <a:p>
                      <a:r>
                        <a:rPr lang="nb-NO" dirty="0"/>
                        <a:t>Finnmark</a:t>
                      </a:r>
                    </a:p>
                  </a:txBody>
                  <a:tcPr/>
                </a:tc>
                <a:tc>
                  <a:txBody>
                    <a:bodyPr/>
                    <a:lstStyle/>
                    <a:p>
                      <a:r>
                        <a:rPr lang="nb-NO" sz="2400" b="0" i="0" u="none" strike="noStrike" kern="1200" baseline="0" dirty="0">
                          <a:solidFill>
                            <a:schemeClr val="dk1"/>
                          </a:solidFill>
                          <a:latin typeface="+mn-lt"/>
                          <a:ea typeface="+mn-ea"/>
                          <a:cs typeface="+mn-cs"/>
                        </a:rPr>
                        <a:t>248 283</a:t>
                      </a:r>
                      <a:endParaRPr lang="nb-NO" dirty="0"/>
                    </a:p>
                  </a:txBody>
                  <a:tcPr/>
                </a:tc>
                <a:tc>
                  <a:txBody>
                    <a:bodyPr/>
                    <a:lstStyle/>
                    <a:p>
                      <a:endParaRPr lang="nb-NO"/>
                    </a:p>
                  </a:txBody>
                  <a:tcPr/>
                </a:tc>
                <a:tc>
                  <a:txBody>
                    <a:bodyPr/>
                    <a:lstStyle/>
                    <a:p>
                      <a:r>
                        <a:rPr lang="nb-NO" dirty="0"/>
                        <a:t>Troms og Finnmark</a:t>
                      </a:r>
                    </a:p>
                  </a:txBody>
                  <a:tcPr/>
                </a:tc>
                <a:tc>
                  <a:txBody>
                    <a:bodyPr/>
                    <a:lstStyle/>
                    <a:p>
                      <a:r>
                        <a:rPr lang="nb-NO" dirty="0"/>
                        <a:t>371 281</a:t>
                      </a:r>
                    </a:p>
                  </a:txBody>
                  <a:tcPr/>
                </a:tc>
                <a:extLst>
                  <a:ext uri="{0D108BD9-81ED-4DB2-BD59-A6C34878D82A}">
                    <a16:rowId xmlns:a16="http://schemas.microsoft.com/office/drawing/2014/main" val="269043513"/>
                  </a:ext>
                </a:extLst>
              </a:tr>
              <a:tr h="430036">
                <a:tc>
                  <a:txBody>
                    <a:bodyPr/>
                    <a:lstStyle/>
                    <a:p>
                      <a:r>
                        <a:rPr lang="nb-NO" dirty="0"/>
                        <a:t>Troms</a:t>
                      </a:r>
                    </a:p>
                  </a:txBody>
                  <a:tcPr/>
                </a:tc>
                <a:tc>
                  <a:txBody>
                    <a:bodyPr/>
                    <a:lstStyle/>
                    <a:p>
                      <a:r>
                        <a:rPr lang="nb-NO" dirty="0"/>
                        <a:t>122 998</a:t>
                      </a:r>
                    </a:p>
                  </a:txBody>
                  <a:tcPr/>
                </a:tc>
                <a:tc>
                  <a:txBody>
                    <a:bodyPr/>
                    <a:lstStyle/>
                    <a:p>
                      <a:endParaRPr lang="nb-NO"/>
                    </a:p>
                  </a:txBody>
                  <a:tcPr/>
                </a:tc>
                <a:tc>
                  <a:txBody>
                    <a:bodyPr/>
                    <a:lstStyle/>
                    <a:p>
                      <a:endParaRPr lang="nb-NO" dirty="0"/>
                    </a:p>
                  </a:txBody>
                  <a:tcPr/>
                </a:tc>
                <a:tc>
                  <a:txBody>
                    <a:bodyPr/>
                    <a:lstStyle/>
                    <a:p>
                      <a:endParaRPr lang="nb-NO" dirty="0"/>
                    </a:p>
                  </a:txBody>
                  <a:tcPr/>
                </a:tc>
                <a:extLst>
                  <a:ext uri="{0D108BD9-81ED-4DB2-BD59-A6C34878D82A}">
                    <a16:rowId xmlns:a16="http://schemas.microsoft.com/office/drawing/2014/main" val="426344574"/>
                  </a:ext>
                </a:extLst>
              </a:tr>
              <a:tr h="430036">
                <a:tc>
                  <a:txBody>
                    <a:bodyPr/>
                    <a:lstStyle/>
                    <a:p>
                      <a:r>
                        <a:rPr lang="nb-NO" dirty="0"/>
                        <a:t>Nordland</a:t>
                      </a:r>
                    </a:p>
                  </a:txBody>
                  <a:tcPr/>
                </a:tc>
                <a:tc>
                  <a:txBody>
                    <a:bodyPr/>
                    <a:lstStyle/>
                    <a:p>
                      <a:r>
                        <a:rPr lang="nb-NO" dirty="0"/>
                        <a:t>198 984</a:t>
                      </a:r>
                    </a:p>
                  </a:txBody>
                  <a:tcPr/>
                </a:tc>
                <a:tc>
                  <a:txBody>
                    <a:bodyPr/>
                    <a:lstStyle/>
                    <a:p>
                      <a:endParaRPr lang="nb-NO"/>
                    </a:p>
                  </a:txBody>
                  <a:tcPr/>
                </a:tc>
                <a:tc>
                  <a:txBody>
                    <a:bodyPr/>
                    <a:lstStyle/>
                    <a:p>
                      <a:r>
                        <a:rPr lang="nb-NO" dirty="0"/>
                        <a:t>Nordland</a:t>
                      </a:r>
                    </a:p>
                  </a:txBody>
                  <a:tcPr/>
                </a:tc>
                <a:tc>
                  <a:txBody>
                    <a:bodyPr/>
                    <a:lstStyle/>
                    <a:p>
                      <a:r>
                        <a:rPr lang="nb-NO" dirty="0"/>
                        <a:t>198 984</a:t>
                      </a:r>
                    </a:p>
                  </a:txBody>
                  <a:tcPr/>
                </a:tc>
                <a:extLst>
                  <a:ext uri="{0D108BD9-81ED-4DB2-BD59-A6C34878D82A}">
                    <a16:rowId xmlns:a16="http://schemas.microsoft.com/office/drawing/2014/main" val="2037490059"/>
                  </a:ext>
                </a:extLst>
              </a:tr>
              <a:tr h="430036">
                <a:tc>
                  <a:txBody>
                    <a:bodyPr/>
                    <a:lstStyle/>
                    <a:p>
                      <a:r>
                        <a:rPr lang="nb-NO" dirty="0"/>
                        <a:t>Trøndelag</a:t>
                      </a:r>
                    </a:p>
                  </a:txBody>
                  <a:tcPr/>
                </a:tc>
                <a:tc>
                  <a:txBody>
                    <a:bodyPr/>
                    <a:lstStyle/>
                    <a:p>
                      <a:r>
                        <a:rPr lang="nb-NO" dirty="0"/>
                        <a:t>2 877 148</a:t>
                      </a:r>
                    </a:p>
                  </a:txBody>
                  <a:tcPr/>
                </a:tc>
                <a:tc>
                  <a:txBody>
                    <a:bodyPr/>
                    <a:lstStyle/>
                    <a:p>
                      <a:endParaRPr lang="nb-NO" dirty="0"/>
                    </a:p>
                  </a:txBody>
                  <a:tcPr/>
                </a:tc>
                <a:tc>
                  <a:txBody>
                    <a:bodyPr/>
                    <a:lstStyle/>
                    <a:p>
                      <a:r>
                        <a:rPr lang="nb-NO" dirty="0"/>
                        <a:t>Trøndelag</a:t>
                      </a:r>
                    </a:p>
                  </a:txBody>
                  <a:tcPr/>
                </a:tc>
                <a:tc>
                  <a:txBody>
                    <a:bodyPr/>
                    <a:lstStyle/>
                    <a:p>
                      <a:r>
                        <a:rPr lang="nb-NO" dirty="0"/>
                        <a:t>2 877 148</a:t>
                      </a:r>
                    </a:p>
                  </a:txBody>
                  <a:tcPr/>
                </a:tc>
                <a:extLst>
                  <a:ext uri="{0D108BD9-81ED-4DB2-BD59-A6C34878D82A}">
                    <a16:rowId xmlns:a16="http://schemas.microsoft.com/office/drawing/2014/main" val="2820280341"/>
                  </a:ext>
                </a:extLst>
              </a:tr>
              <a:tr h="430036">
                <a:tc>
                  <a:txBody>
                    <a:bodyPr/>
                    <a:lstStyle/>
                    <a:p>
                      <a:r>
                        <a:rPr lang="nb-NO" dirty="0"/>
                        <a:t>Møre og Romsdal</a:t>
                      </a:r>
                    </a:p>
                  </a:txBody>
                  <a:tcPr/>
                </a:tc>
                <a:tc>
                  <a:txBody>
                    <a:bodyPr/>
                    <a:lstStyle/>
                    <a:p>
                      <a:r>
                        <a:rPr lang="nb-NO" dirty="0"/>
                        <a:t>65 565</a:t>
                      </a:r>
                    </a:p>
                  </a:txBody>
                  <a:tcPr/>
                </a:tc>
                <a:tc>
                  <a:txBody>
                    <a:bodyPr/>
                    <a:lstStyle/>
                    <a:p>
                      <a:endParaRPr lang="nb-NO"/>
                    </a:p>
                  </a:txBody>
                  <a:tcPr/>
                </a:tc>
                <a:tc>
                  <a:txBody>
                    <a:bodyPr/>
                    <a:lstStyle/>
                    <a:p>
                      <a:r>
                        <a:rPr lang="nb-NO" dirty="0"/>
                        <a:t>Møre og Romsdal</a:t>
                      </a:r>
                    </a:p>
                  </a:txBody>
                  <a:tcPr/>
                </a:tc>
                <a:tc>
                  <a:txBody>
                    <a:bodyPr/>
                    <a:lstStyle/>
                    <a:p>
                      <a:r>
                        <a:rPr lang="nb-NO" dirty="0"/>
                        <a:t>65 565</a:t>
                      </a:r>
                    </a:p>
                  </a:txBody>
                  <a:tcPr/>
                </a:tc>
                <a:extLst>
                  <a:ext uri="{0D108BD9-81ED-4DB2-BD59-A6C34878D82A}">
                    <a16:rowId xmlns:a16="http://schemas.microsoft.com/office/drawing/2014/main" val="1097698809"/>
                  </a:ext>
                </a:extLst>
              </a:tr>
              <a:tr h="774065">
                <a:tc>
                  <a:txBody>
                    <a:bodyPr/>
                    <a:lstStyle/>
                    <a:p>
                      <a:r>
                        <a:rPr lang="nb-NO" dirty="0"/>
                        <a:t>Hordaland Sogn og Fjordane</a:t>
                      </a:r>
                    </a:p>
                  </a:txBody>
                  <a:tcPr/>
                </a:tc>
                <a:tc>
                  <a:txBody>
                    <a:bodyPr/>
                    <a:lstStyle/>
                    <a:p>
                      <a:r>
                        <a:rPr lang="nb-NO" dirty="0"/>
                        <a:t>3 710 423</a:t>
                      </a:r>
                    </a:p>
                  </a:txBody>
                  <a:tcPr/>
                </a:tc>
                <a:tc>
                  <a:txBody>
                    <a:bodyPr/>
                    <a:lstStyle/>
                    <a:p>
                      <a:endParaRPr lang="nb-NO"/>
                    </a:p>
                  </a:txBody>
                  <a:tcPr/>
                </a:tc>
                <a:tc>
                  <a:txBody>
                    <a:bodyPr/>
                    <a:lstStyle/>
                    <a:p>
                      <a:r>
                        <a:rPr lang="nb-NO" dirty="0" err="1"/>
                        <a:t>Vestland</a:t>
                      </a:r>
                      <a:endParaRPr lang="nb-NO" dirty="0"/>
                    </a:p>
                  </a:txBody>
                  <a:tcPr/>
                </a:tc>
                <a:tc>
                  <a:txBody>
                    <a:bodyPr/>
                    <a:lstStyle/>
                    <a:p>
                      <a:r>
                        <a:rPr lang="nb-NO" dirty="0"/>
                        <a:t>3 710 423</a:t>
                      </a:r>
                    </a:p>
                  </a:txBody>
                  <a:tcPr/>
                </a:tc>
                <a:extLst>
                  <a:ext uri="{0D108BD9-81ED-4DB2-BD59-A6C34878D82A}">
                    <a16:rowId xmlns:a16="http://schemas.microsoft.com/office/drawing/2014/main" val="3746832241"/>
                  </a:ext>
                </a:extLst>
              </a:tr>
              <a:tr h="430036">
                <a:tc>
                  <a:txBody>
                    <a:bodyPr/>
                    <a:lstStyle/>
                    <a:p>
                      <a:r>
                        <a:rPr lang="nb-NO" dirty="0"/>
                        <a:t>Rogaland</a:t>
                      </a:r>
                    </a:p>
                  </a:txBody>
                  <a:tcPr/>
                </a:tc>
                <a:tc>
                  <a:txBody>
                    <a:bodyPr/>
                    <a:lstStyle/>
                    <a:p>
                      <a:pPr algn="l" fontAlgn="b"/>
                      <a:r>
                        <a:rPr lang="nb-NO" sz="2400" kern="1200" dirty="0">
                          <a:solidFill>
                            <a:schemeClr val="dk1"/>
                          </a:solidFill>
                          <a:latin typeface="+mn-lt"/>
                          <a:ea typeface="+mn-ea"/>
                          <a:cs typeface="+mn-cs"/>
                        </a:rPr>
                        <a:t>798 941</a:t>
                      </a:r>
                    </a:p>
                  </a:txBody>
                  <a:tcPr marL="9525" marR="9525" marT="9525" marB="0" anchor="b"/>
                </a:tc>
                <a:tc>
                  <a:txBody>
                    <a:bodyPr/>
                    <a:lstStyle/>
                    <a:p>
                      <a:endParaRPr lang="nb-NO"/>
                    </a:p>
                  </a:txBody>
                  <a:tcPr/>
                </a:tc>
                <a:tc>
                  <a:txBody>
                    <a:bodyPr/>
                    <a:lstStyle/>
                    <a:p>
                      <a:r>
                        <a:rPr lang="nb-NO" dirty="0"/>
                        <a:t>Rogaland</a:t>
                      </a:r>
                    </a:p>
                  </a:txBody>
                  <a:tcPr/>
                </a:tc>
                <a:tc>
                  <a:txBody>
                    <a:bodyPr/>
                    <a:lstStyle/>
                    <a:p>
                      <a:r>
                        <a:rPr lang="nb-NO" dirty="0"/>
                        <a:t>798 941</a:t>
                      </a:r>
                    </a:p>
                  </a:txBody>
                  <a:tcPr/>
                </a:tc>
                <a:extLst>
                  <a:ext uri="{0D108BD9-81ED-4DB2-BD59-A6C34878D82A}">
                    <a16:rowId xmlns:a16="http://schemas.microsoft.com/office/drawing/2014/main" val="1180306679"/>
                  </a:ext>
                </a:extLst>
              </a:tr>
              <a:tr h="430036">
                <a:tc>
                  <a:txBody>
                    <a:bodyPr/>
                    <a:lstStyle/>
                    <a:p>
                      <a:r>
                        <a:rPr lang="nb-NO" dirty="0"/>
                        <a:t>Vest-Agder</a:t>
                      </a:r>
                    </a:p>
                  </a:txBody>
                  <a:tcPr/>
                </a:tc>
                <a:tc>
                  <a:txBody>
                    <a:bodyPr/>
                    <a:lstStyle/>
                    <a:p>
                      <a:r>
                        <a:rPr lang="nb-NO" dirty="0"/>
                        <a:t>827 666</a:t>
                      </a:r>
                    </a:p>
                  </a:txBody>
                  <a:tcPr/>
                </a:tc>
                <a:tc>
                  <a:txBody>
                    <a:bodyPr/>
                    <a:lstStyle/>
                    <a:p>
                      <a:endParaRPr lang="nb-NO"/>
                    </a:p>
                  </a:txBody>
                  <a:tcPr/>
                </a:tc>
                <a:tc>
                  <a:txBody>
                    <a:bodyPr/>
                    <a:lstStyle/>
                    <a:p>
                      <a:r>
                        <a:rPr lang="nb-NO" dirty="0"/>
                        <a:t>Agder</a:t>
                      </a:r>
                    </a:p>
                  </a:txBody>
                  <a:tcPr/>
                </a:tc>
                <a:tc>
                  <a:txBody>
                    <a:bodyPr/>
                    <a:lstStyle/>
                    <a:p>
                      <a:r>
                        <a:rPr lang="nb-NO" dirty="0"/>
                        <a:t>942 589</a:t>
                      </a:r>
                    </a:p>
                  </a:txBody>
                  <a:tcPr/>
                </a:tc>
                <a:extLst>
                  <a:ext uri="{0D108BD9-81ED-4DB2-BD59-A6C34878D82A}">
                    <a16:rowId xmlns:a16="http://schemas.microsoft.com/office/drawing/2014/main" val="1780099635"/>
                  </a:ext>
                </a:extLst>
              </a:tr>
              <a:tr h="430036">
                <a:tc>
                  <a:txBody>
                    <a:bodyPr/>
                    <a:lstStyle/>
                    <a:p>
                      <a:r>
                        <a:rPr lang="nb-NO" dirty="0"/>
                        <a:t>Aust-Agder</a:t>
                      </a:r>
                    </a:p>
                  </a:txBody>
                  <a:tcPr/>
                </a:tc>
                <a:tc>
                  <a:txBody>
                    <a:bodyPr/>
                    <a:lstStyle/>
                    <a:p>
                      <a:r>
                        <a:rPr lang="nb-NO" dirty="0"/>
                        <a:t>114 923</a:t>
                      </a:r>
                    </a:p>
                  </a:txBody>
                  <a:tcPr/>
                </a:tc>
                <a:tc>
                  <a:txBody>
                    <a:bodyPr/>
                    <a:lstStyle/>
                    <a:p>
                      <a:endParaRPr lang="nb-NO"/>
                    </a:p>
                  </a:txBody>
                  <a:tcPr/>
                </a:tc>
                <a:tc>
                  <a:txBody>
                    <a:bodyPr/>
                    <a:lstStyle/>
                    <a:p>
                      <a:endParaRPr lang="nb-NO"/>
                    </a:p>
                  </a:txBody>
                  <a:tcPr/>
                </a:tc>
                <a:tc>
                  <a:txBody>
                    <a:bodyPr/>
                    <a:lstStyle/>
                    <a:p>
                      <a:endParaRPr lang="nb-NO" dirty="0"/>
                    </a:p>
                  </a:txBody>
                  <a:tcPr/>
                </a:tc>
                <a:extLst>
                  <a:ext uri="{0D108BD9-81ED-4DB2-BD59-A6C34878D82A}">
                    <a16:rowId xmlns:a16="http://schemas.microsoft.com/office/drawing/2014/main" val="2730646491"/>
                  </a:ext>
                </a:extLst>
              </a:tr>
              <a:tr h="430036">
                <a:tc>
                  <a:txBody>
                    <a:bodyPr/>
                    <a:lstStyle/>
                    <a:p>
                      <a:r>
                        <a:rPr lang="nb-NO" dirty="0"/>
                        <a:t>Telemark</a:t>
                      </a:r>
                    </a:p>
                  </a:txBody>
                  <a:tcPr/>
                </a:tc>
                <a:tc>
                  <a:txBody>
                    <a:bodyPr/>
                    <a:lstStyle/>
                    <a:p>
                      <a:r>
                        <a:rPr lang="nb-NO" dirty="0"/>
                        <a:t>871 436</a:t>
                      </a:r>
                    </a:p>
                  </a:txBody>
                  <a:tcPr/>
                </a:tc>
                <a:tc>
                  <a:txBody>
                    <a:bodyPr/>
                    <a:lstStyle/>
                    <a:p>
                      <a:endParaRPr lang="nb-NO"/>
                    </a:p>
                  </a:txBody>
                  <a:tcPr/>
                </a:tc>
                <a:tc>
                  <a:txBody>
                    <a:bodyPr/>
                    <a:lstStyle/>
                    <a:p>
                      <a:r>
                        <a:rPr lang="nb-NO" dirty="0"/>
                        <a:t>Vestfold </a:t>
                      </a:r>
                      <a:r>
                        <a:rPr lang="nb-NO"/>
                        <a:t>og Telemark</a:t>
                      </a:r>
                      <a:endParaRPr lang="nb-NO" dirty="0"/>
                    </a:p>
                  </a:txBody>
                  <a:tcPr/>
                </a:tc>
                <a:tc>
                  <a:txBody>
                    <a:bodyPr/>
                    <a:lstStyle/>
                    <a:p>
                      <a:r>
                        <a:rPr lang="nb-NO" dirty="0"/>
                        <a:t>4 826 959</a:t>
                      </a:r>
                    </a:p>
                  </a:txBody>
                  <a:tcPr/>
                </a:tc>
                <a:extLst>
                  <a:ext uri="{0D108BD9-81ED-4DB2-BD59-A6C34878D82A}">
                    <a16:rowId xmlns:a16="http://schemas.microsoft.com/office/drawing/2014/main" val="4232794652"/>
                  </a:ext>
                </a:extLst>
              </a:tr>
              <a:tr h="430036">
                <a:tc>
                  <a:txBody>
                    <a:bodyPr/>
                    <a:lstStyle/>
                    <a:p>
                      <a:r>
                        <a:rPr lang="nb-NO" dirty="0"/>
                        <a:t>Vestfold</a:t>
                      </a:r>
                    </a:p>
                  </a:txBody>
                  <a:tcPr/>
                </a:tc>
                <a:tc>
                  <a:txBody>
                    <a:bodyPr/>
                    <a:lstStyle/>
                    <a:p>
                      <a:r>
                        <a:rPr lang="nb-NO" dirty="0"/>
                        <a:t>3 955 523</a:t>
                      </a:r>
                    </a:p>
                  </a:txBody>
                  <a:tcPr/>
                </a:tc>
                <a:tc>
                  <a:txBody>
                    <a:bodyPr/>
                    <a:lstStyle/>
                    <a:p>
                      <a:endParaRPr lang="nb-NO"/>
                    </a:p>
                  </a:txBody>
                  <a:tcPr/>
                </a:tc>
                <a:tc>
                  <a:txBody>
                    <a:bodyPr/>
                    <a:lstStyle/>
                    <a:p>
                      <a:endParaRPr lang="nb-NO"/>
                    </a:p>
                  </a:txBody>
                  <a:tcPr/>
                </a:tc>
                <a:tc>
                  <a:txBody>
                    <a:bodyPr/>
                    <a:lstStyle/>
                    <a:p>
                      <a:endParaRPr lang="nb-NO" dirty="0"/>
                    </a:p>
                  </a:txBody>
                  <a:tcPr/>
                </a:tc>
                <a:extLst>
                  <a:ext uri="{0D108BD9-81ED-4DB2-BD59-A6C34878D82A}">
                    <a16:rowId xmlns:a16="http://schemas.microsoft.com/office/drawing/2014/main" val="1645429009"/>
                  </a:ext>
                </a:extLst>
              </a:tr>
              <a:tr h="430036">
                <a:tc>
                  <a:txBody>
                    <a:bodyPr/>
                    <a:lstStyle/>
                    <a:p>
                      <a:r>
                        <a:rPr lang="nb-NO" dirty="0"/>
                        <a:t>Buskerud</a:t>
                      </a:r>
                    </a:p>
                  </a:txBody>
                  <a:tcPr/>
                </a:tc>
                <a:tc>
                  <a:txBody>
                    <a:bodyPr/>
                    <a:lstStyle/>
                    <a:p>
                      <a:r>
                        <a:rPr lang="nb-NO" dirty="0"/>
                        <a:t>6 247 654</a:t>
                      </a:r>
                    </a:p>
                  </a:txBody>
                  <a:tcPr/>
                </a:tc>
                <a:tc>
                  <a:txBody>
                    <a:bodyPr/>
                    <a:lstStyle/>
                    <a:p>
                      <a:endParaRPr lang="nb-NO"/>
                    </a:p>
                  </a:txBody>
                  <a:tcPr/>
                </a:tc>
                <a:tc>
                  <a:txBody>
                    <a:bodyPr/>
                    <a:lstStyle/>
                    <a:p>
                      <a:r>
                        <a:rPr lang="nb-NO" dirty="0"/>
                        <a:t>Viken</a:t>
                      </a:r>
                    </a:p>
                  </a:txBody>
                  <a:tcPr/>
                </a:tc>
                <a:tc>
                  <a:txBody>
                    <a:bodyPr/>
                    <a:lstStyle/>
                    <a:p>
                      <a:r>
                        <a:rPr lang="nb-NO" dirty="0"/>
                        <a:t>6 723 981</a:t>
                      </a:r>
                    </a:p>
                  </a:txBody>
                  <a:tcPr/>
                </a:tc>
                <a:extLst>
                  <a:ext uri="{0D108BD9-81ED-4DB2-BD59-A6C34878D82A}">
                    <a16:rowId xmlns:a16="http://schemas.microsoft.com/office/drawing/2014/main" val="890669351"/>
                  </a:ext>
                </a:extLst>
              </a:tr>
              <a:tr h="430036">
                <a:tc>
                  <a:txBody>
                    <a:bodyPr/>
                    <a:lstStyle/>
                    <a:p>
                      <a:r>
                        <a:rPr lang="nb-NO" dirty="0"/>
                        <a:t>Østfold</a:t>
                      </a:r>
                    </a:p>
                  </a:txBody>
                  <a:tcPr/>
                </a:tc>
                <a:tc>
                  <a:txBody>
                    <a:bodyPr/>
                    <a:lstStyle/>
                    <a:p>
                      <a:r>
                        <a:rPr lang="nb-NO" dirty="0"/>
                        <a:t>269 898</a:t>
                      </a:r>
                    </a:p>
                  </a:txBody>
                  <a:tcPr/>
                </a:tc>
                <a:tc>
                  <a:txBody>
                    <a:bodyPr/>
                    <a:lstStyle/>
                    <a:p>
                      <a:endParaRPr lang="nb-NO"/>
                    </a:p>
                  </a:txBody>
                  <a:tcPr/>
                </a:tc>
                <a:tc>
                  <a:txBody>
                    <a:bodyPr/>
                    <a:lstStyle/>
                    <a:p>
                      <a:endParaRPr lang="nb-NO"/>
                    </a:p>
                  </a:txBody>
                  <a:tcPr/>
                </a:tc>
                <a:tc>
                  <a:txBody>
                    <a:bodyPr/>
                    <a:lstStyle/>
                    <a:p>
                      <a:endParaRPr lang="nb-NO"/>
                    </a:p>
                  </a:txBody>
                  <a:tcPr/>
                </a:tc>
                <a:extLst>
                  <a:ext uri="{0D108BD9-81ED-4DB2-BD59-A6C34878D82A}">
                    <a16:rowId xmlns:a16="http://schemas.microsoft.com/office/drawing/2014/main" val="826504666"/>
                  </a:ext>
                </a:extLst>
              </a:tr>
              <a:tr h="430036">
                <a:tc>
                  <a:txBody>
                    <a:bodyPr/>
                    <a:lstStyle/>
                    <a:p>
                      <a:r>
                        <a:rPr lang="nb-NO" dirty="0"/>
                        <a:t>Oslo og Akershus</a:t>
                      </a:r>
                    </a:p>
                  </a:txBody>
                  <a:tcPr/>
                </a:tc>
                <a:tc>
                  <a:txBody>
                    <a:bodyPr/>
                    <a:lstStyle/>
                    <a:p>
                      <a:r>
                        <a:rPr lang="nb-NO" dirty="0"/>
                        <a:t>412 858</a:t>
                      </a:r>
                    </a:p>
                  </a:txBody>
                  <a:tcPr/>
                </a:tc>
                <a:tc>
                  <a:txBody>
                    <a:bodyPr/>
                    <a:lstStyle/>
                    <a:p>
                      <a:endParaRPr lang="nb-NO"/>
                    </a:p>
                  </a:txBody>
                  <a:tcPr/>
                </a:tc>
                <a:tc>
                  <a:txBody>
                    <a:bodyPr/>
                    <a:lstStyle/>
                    <a:p>
                      <a:r>
                        <a:rPr lang="nb-NO" dirty="0"/>
                        <a:t>Oslo</a:t>
                      </a:r>
                    </a:p>
                  </a:txBody>
                  <a:tcPr/>
                </a:tc>
                <a:tc>
                  <a:txBody>
                    <a:bodyPr/>
                    <a:lstStyle/>
                    <a:p>
                      <a:r>
                        <a:rPr lang="nb-NO" dirty="0"/>
                        <a:t>206 429</a:t>
                      </a:r>
                    </a:p>
                  </a:txBody>
                  <a:tcPr/>
                </a:tc>
                <a:extLst>
                  <a:ext uri="{0D108BD9-81ED-4DB2-BD59-A6C34878D82A}">
                    <a16:rowId xmlns:a16="http://schemas.microsoft.com/office/drawing/2014/main" val="2364798209"/>
                  </a:ext>
                </a:extLst>
              </a:tr>
              <a:tr h="774065">
                <a:tc>
                  <a:txBody>
                    <a:bodyPr/>
                    <a:lstStyle/>
                    <a:p>
                      <a:r>
                        <a:rPr lang="nb-NO" dirty="0"/>
                        <a:t>Hedmark og Oppland</a:t>
                      </a:r>
                    </a:p>
                  </a:txBody>
                  <a:tcPr/>
                </a:tc>
                <a:tc>
                  <a:txBody>
                    <a:bodyPr/>
                    <a:lstStyle/>
                    <a:p>
                      <a:r>
                        <a:rPr lang="nb-NO" dirty="0"/>
                        <a:t>374 833</a:t>
                      </a:r>
                    </a:p>
                  </a:txBody>
                  <a:tcPr/>
                </a:tc>
                <a:tc>
                  <a:txBody>
                    <a:bodyPr/>
                    <a:lstStyle/>
                    <a:p>
                      <a:endParaRPr lang="nb-NO" dirty="0"/>
                    </a:p>
                  </a:txBody>
                  <a:tcPr/>
                </a:tc>
                <a:tc>
                  <a:txBody>
                    <a:bodyPr/>
                    <a:lstStyle/>
                    <a:p>
                      <a:r>
                        <a:rPr lang="nb-NO" dirty="0"/>
                        <a:t>Innlandet</a:t>
                      </a:r>
                    </a:p>
                  </a:txBody>
                  <a:tcPr/>
                </a:tc>
                <a:tc>
                  <a:txBody>
                    <a:bodyPr/>
                    <a:lstStyle/>
                    <a:p>
                      <a:r>
                        <a:rPr lang="nb-NO" dirty="0"/>
                        <a:t>374 833</a:t>
                      </a:r>
                    </a:p>
                  </a:txBody>
                  <a:tcPr/>
                </a:tc>
                <a:extLst>
                  <a:ext uri="{0D108BD9-81ED-4DB2-BD59-A6C34878D82A}">
                    <a16:rowId xmlns:a16="http://schemas.microsoft.com/office/drawing/2014/main" val="3535240458"/>
                  </a:ext>
                </a:extLst>
              </a:tr>
            </a:tbl>
          </a:graphicData>
        </a:graphic>
      </p:graphicFrame>
    </p:spTree>
    <p:extLst>
      <p:ext uri="{BB962C8B-B14F-4D97-AF65-F5344CB8AC3E}">
        <p14:creationId xmlns:p14="http://schemas.microsoft.com/office/powerpoint/2010/main" val="19319049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C782E9B-8CA9-492E-9C9D-92A18732187A}"/>
              </a:ext>
            </a:extLst>
          </p:cNvPr>
          <p:cNvSpPr>
            <a:spLocks noGrp="1"/>
          </p:cNvSpPr>
          <p:nvPr>
            <p:ph type="title"/>
          </p:nvPr>
        </p:nvSpPr>
        <p:spPr/>
        <p:txBody>
          <a:bodyPr>
            <a:normAutofit/>
          </a:bodyPr>
          <a:lstStyle/>
          <a:p>
            <a:r>
              <a:rPr lang="nb-NO" sz="5400" dirty="0">
                <a:solidFill>
                  <a:schemeClr val="accent2"/>
                </a:solidFill>
              </a:rPr>
              <a:t>Framgangsmåte og økonomi</a:t>
            </a:r>
            <a:br>
              <a:rPr lang="nb-NO" sz="5400" dirty="0">
                <a:solidFill>
                  <a:schemeClr val="accent2"/>
                </a:solidFill>
              </a:rPr>
            </a:br>
            <a:r>
              <a:rPr lang="nb-NO" sz="5400" dirty="0">
                <a:solidFill>
                  <a:schemeClr val="accent2"/>
                </a:solidFill>
              </a:rPr>
              <a:t>Arbeidsgruppens anbefalinger</a:t>
            </a:r>
          </a:p>
        </p:txBody>
      </p:sp>
      <p:sp>
        <p:nvSpPr>
          <p:cNvPr id="3" name="Plassholder for innhold 2">
            <a:extLst>
              <a:ext uri="{FF2B5EF4-FFF2-40B4-BE49-F238E27FC236}">
                <a16:creationId xmlns:a16="http://schemas.microsoft.com/office/drawing/2014/main" id="{1DEAB813-6A14-4216-B06F-C927A520E85A}"/>
              </a:ext>
            </a:extLst>
          </p:cNvPr>
          <p:cNvSpPr>
            <a:spLocks noGrp="1"/>
          </p:cNvSpPr>
          <p:nvPr>
            <p:ph idx="1"/>
          </p:nvPr>
        </p:nvSpPr>
        <p:spPr/>
        <p:txBody>
          <a:bodyPr>
            <a:normAutofit/>
          </a:bodyPr>
          <a:lstStyle/>
          <a:p>
            <a:pPr>
              <a:buClrTx/>
            </a:pPr>
            <a:r>
              <a:rPr lang="nb-NO" sz="2800" dirty="0"/>
              <a:t>Arbeidsgruppen har vært positive til fusjonsmodellen, men er også åpne for at det finnes andre sammenslåingsmåter (nærliggende: legge begge/alle ned og å opprette et nytt)</a:t>
            </a:r>
          </a:p>
          <a:p>
            <a:pPr>
              <a:buClrTx/>
            </a:pPr>
            <a:r>
              <a:rPr lang="nb-NO" sz="2800" dirty="0"/>
              <a:t>Flertallet i arbeidsgruppa er positive til å slå sammen økonomiene i eventuelle sammenslåinger (jamfør piloten i Agder).</a:t>
            </a:r>
          </a:p>
          <a:p>
            <a:pPr>
              <a:buClrTx/>
            </a:pPr>
            <a:r>
              <a:rPr lang="nb-NO" sz="2800" dirty="0"/>
              <a:t>Buskerud og Vestfold, fylkesavdelingene som har mest egenkapital er mest skeptiske.</a:t>
            </a:r>
          </a:p>
          <a:p>
            <a:pPr>
              <a:buClrTx/>
            </a:pPr>
            <a:r>
              <a:rPr lang="nb-NO" sz="2800" dirty="0"/>
              <a:t>Arbeidsgruppen har mottatt muntlige innspill på at den opparbeidede kapitalen tilhører medlemmene i de respektive fylkesavdelingene.</a:t>
            </a:r>
          </a:p>
          <a:p>
            <a:pPr>
              <a:buClrTx/>
            </a:pPr>
            <a:r>
              <a:rPr lang="nb-NO" sz="2800" dirty="0"/>
              <a:t>Arbeidsgruppen har for lite kunnskap om hva som er «rett» eller «galt» og Buskerud og Vestfold må komme med nærmere informasjon/argumentasjon.</a:t>
            </a:r>
          </a:p>
          <a:p>
            <a:pPr>
              <a:buClrTx/>
            </a:pPr>
            <a:r>
              <a:rPr lang="nb-NO" sz="2800" dirty="0"/>
              <a:t>Det er stor enighet om at alle likvide midler/omløpsmidler over 1. mill. bør plasseres i fond/pengemarked med et langsiktig forvaltningsperspektiv. </a:t>
            </a:r>
          </a:p>
          <a:p>
            <a:pPr>
              <a:buClrTx/>
            </a:pPr>
            <a:endParaRPr lang="nb-NO" dirty="0"/>
          </a:p>
          <a:p>
            <a:pPr>
              <a:buClrTx/>
            </a:pPr>
            <a:endParaRPr lang="nb-NO" dirty="0"/>
          </a:p>
          <a:p>
            <a:pPr>
              <a:buClrTx/>
            </a:pPr>
            <a:endParaRPr lang="nb-NO" dirty="0"/>
          </a:p>
        </p:txBody>
      </p:sp>
    </p:spTree>
    <p:extLst>
      <p:ext uri="{BB962C8B-B14F-4D97-AF65-F5344CB8AC3E}">
        <p14:creationId xmlns:p14="http://schemas.microsoft.com/office/powerpoint/2010/main" val="2489665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AAD45FD-5DAD-4ABA-9811-4EE0F4D0FCF3}"/>
              </a:ext>
            </a:extLst>
          </p:cNvPr>
          <p:cNvSpPr>
            <a:spLocks noGrp="1"/>
          </p:cNvSpPr>
          <p:nvPr>
            <p:ph type="title"/>
          </p:nvPr>
        </p:nvSpPr>
        <p:spPr/>
        <p:txBody>
          <a:bodyPr>
            <a:normAutofit/>
          </a:bodyPr>
          <a:lstStyle/>
          <a:p>
            <a:r>
              <a:rPr lang="nb-NO" sz="5400" dirty="0">
                <a:solidFill>
                  <a:schemeClr val="accent2"/>
                </a:solidFill>
              </a:rPr>
              <a:t>3) Organisasjonsstruktur – hva er diskutert?</a:t>
            </a:r>
          </a:p>
        </p:txBody>
      </p:sp>
      <p:sp>
        <p:nvSpPr>
          <p:cNvPr id="3" name="Plassholder for innhold 2">
            <a:extLst>
              <a:ext uri="{FF2B5EF4-FFF2-40B4-BE49-F238E27FC236}">
                <a16:creationId xmlns:a16="http://schemas.microsoft.com/office/drawing/2014/main" id="{60532B35-472C-4E2D-AD29-8100526E769B}"/>
              </a:ext>
            </a:extLst>
          </p:cNvPr>
          <p:cNvSpPr>
            <a:spLocks noGrp="1"/>
          </p:cNvSpPr>
          <p:nvPr>
            <p:ph idx="1"/>
          </p:nvPr>
        </p:nvSpPr>
        <p:spPr/>
        <p:txBody>
          <a:bodyPr>
            <a:normAutofit fontScale="92500"/>
          </a:bodyPr>
          <a:lstStyle/>
          <a:p>
            <a:pPr>
              <a:buClrTx/>
            </a:pPr>
            <a:r>
              <a:rPr lang="nb-NO" dirty="0"/>
              <a:t>Viktig å se regionreformen i en større kontekst</a:t>
            </a:r>
          </a:p>
          <a:p>
            <a:pPr>
              <a:buClrTx/>
            </a:pPr>
            <a:r>
              <a:rPr lang="nb-NO" dirty="0"/>
              <a:t>Hva kan vi som organisasjon tjene på å gjøre endringer? Hvilke endringer kan gi en positiv organisasjonsutvikling? Hvordan kan vi få et bedre medlemstilbud? Hvordan kan vi tenke nytt?</a:t>
            </a:r>
          </a:p>
          <a:p>
            <a:pPr>
              <a:buClrTx/>
            </a:pPr>
            <a:r>
              <a:rPr lang="nb-NO" dirty="0"/>
              <a:t>Dette er aktuelt også for fylkesavdelinger som allerede har slått seg sammen.</a:t>
            </a:r>
          </a:p>
          <a:p>
            <a:pPr>
              <a:buClrTx/>
            </a:pPr>
            <a:r>
              <a:rPr lang="nb-NO" b="1" dirty="0"/>
              <a:t>Hovedmål med eventuelle sammenslåinger: </a:t>
            </a:r>
            <a:r>
              <a:rPr lang="nb-NO" dirty="0"/>
              <a:t>Sikre mest mulig aktivitet i størst mulig omfang.</a:t>
            </a:r>
          </a:p>
          <a:p>
            <a:pPr>
              <a:buClrTx/>
            </a:pPr>
            <a:r>
              <a:rPr lang="nb-NO" dirty="0"/>
              <a:t>Lokallag vs. arbeidsgrupper (nettverk, ressurspersoner)</a:t>
            </a:r>
          </a:p>
          <a:p>
            <a:pPr>
              <a:buClrTx/>
            </a:pPr>
            <a:endParaRPr lang="nb-NO" dirty="0"/>
          </a:p>
          <a:p>
            <a:pPr marL="0" indent="0">
              <a:buClrTx/>
              <a:buNone/>
            </a:pPr>
            <a:r>
              <a:rPr lang="nb-NO" dirty="0"/>
              <a:t> </a:t>
            </a:r>
          </a:p>
          <a:p>
            <a:pPr marL="0" indent="0">
              <a:buClrTx/>
              <a:buNone/>
            </a:pPr>
            <a:endParaRPr lang="nb-NO" dirty="0"/>
          </a:p>
          <a:p>
            <a:pPr>
              <a:buClrTx/>
            </a:pPr>
            <a:endParaRPr lang="nb-NO" dirty="0"/>
          </a:p>
        </p:txBody>
      </p:sp>
      <p:sp>
        <p:nvSpPr>
          <p:cNvPr id="4" name="Ellipse 3">
            <a:extLst>
              <a:ext uri="{FF2B5EF4-FFF2-40B4-BE49-F238E27FC236}">
                <a16:creationId xmlns:a16="http://schemas.microsoft.com/office/drawing/2014/main" id="{8C6F51C2-724B-4B0F-AE64-1A74CC561266}"/>
              </a:ext>
            </a:extLst>
          </p:cNvPr>
          <p:cNvSpPr/>
          <p:nvPr/>
        </p:nvSpPr>
        <p:spPr>
          <a:xfrm>
            <a:off x="11273884" y="5865541"/>
            <a:ext cx="4817326" cy="21756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a:t>Klarer vi å løfte blikket? Hvilke endringer er ønskelig ?</a:t>
            </a:r>
          </a:p>
        </p:txBody>
      </p:sp>
    </p:spTree>
    <p:extLst>
      <p:ext uri="{BB962C8B-B14F-4D97-AF65-F5344CB8AC3E}">
        <p14:creationId xmlns:p14="http://schemas.microsoft.com/office/powerpoint/2010/main" val="29236123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28710" y="426720"/>
            <a:ext cx="15396992" cy="829056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C2E941F8-FBB7-4532-91CB-3C1B7FF0930F}"/>
              </a:ext>
            </a:extLst>
          </p:cNvPr>
          <p:cNvSpPr>
            <a:spLocks noGrp="1"/>
          </p:cNvSpPr>
          <p:nvPr>
            <p:ph type="title"/>
          </p:nvPr>
        </p:nvSpPr>
        <p:spPr>
          <a:xfrm>
            <a:off x="1117490" y="1285169"/>
            <a:ext cx="4658695" cy="6573661"/>
          </a:xfrm>
        </p:spPr>
        <p:txBody>
          <a:bodyPr>
            <a:normAutofit/>
          </a:bodyPr>
          <a:lstStyle/>
          <a:p>
            <a:pPr algn="r"/>
            <a:r>
              <a:rPr lang="nb-NO" dirty="0"/>
              <a:t>Lokallag</a:t>
            </a:r>
            <a:br>
              <a:rPr lang="nb-NO" dirty="0"/>
            </a:br>
            <a:r>
              <a:rPr lang="nb-NO" sz="4800" dirty="0"/>
              <a:t>Definert av </a:t>
            </a:r>
            <a:r>
              <a:rPr lang="nb-NO" sz="4800" dirty="0" err="1"/>
              <a:t>Bufdir</a:t>
            </a:r>
            <a:r>
              <a:rPr lang="nb-NO" sz="4800" dirty="0"/>
              <a:t> som enheter med årsmøte, egen økonomi og valgt styre (tilsvarende formaliseringsgrad som for fylkeslag) </a:t>
            </a:r>
            <a:endParaRPr lang="nb-NO" dirty="0"/>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05121" y="2743200"/>
            <a:ext cx="0" cy="36576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Plassholder for innhold 2">
            <a:extLst>
              <a:ext uri="{FF2B5EF4-FFF2-40B4-BE49-F238E27FC236}">
                <a16:creationId xmlns:a16="http://schemas.microsoft.com/office/drawing/2014/main" id="{13EC4DE8-27F5-45EA-80C9-EB305687A8B2}"/>
              </a:ext>
            </a:extLst>
          </p:cNvPr>
          <p:cNvSpPr>
            <a:spLocks noGrp="1"/>
          </p:cNvSpPr>
          <p:nvPr>
            <p:ph idx="1"/>
          </p:nvPr>
        </p:nvSpPr>
        <p:spPr>
          <a:xfrm>
            <a:off x="6634060" y="1285169"/>
            <a:ext cx="8502861" cy="6573661"/>
          </a:xfrm>
        </p:spPr>
        <p:txBody>
          <a:bodyPr anchor="ctr">
            <a:normAutofit/>
          </a:bodyPr>
          <a:lstStyle/>
          <a:p>
            <a:r>
              <a:rPr lang="nb-NO" sz="3200" dirty="0"/>
              <a:t>Er CP-foreningen stor nok til å etablere lokallag?</a:t>
            </a:r>
          </a:p>
          <a:p>
            <a:r>
              <a:rPr lang="nb-NO" sz="3200" dirty="0"/>
              <a:t>Er det grunnlag for å etablere lokallag? </a:t>
            </a:r>
          </a:p>
          <a:p>
            <a:pPr marL="0" indent="0">
              <a:buNone/>
            </a:pPr>
            <a:endParaRPr lang="nb-NO" sz="3200" dirty="0"/>
          </a:p>
        </p:txBody>
      </p:sp>
    </p:spTree>
    <p:extLst>
      <p:ext uri="{BB962C8B-B14F-4D97-AF65-F5344CB8AC3E}">
        <p14:creationId xmlns:p14="http://schemas.microsoft.com/office/powerpoint/2010/main" val="2706419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ctrTitle"/>
          </p:nvPr>
        </p:nvSpPr>
        <p:spPr/>
        <p:txBody>
          <a:bodyPr>
            <a:normAutofit/>
          </a:bodyPr>
          <a:lstStyle/>
          <a:p>
            <a:r>
              <a:rPr lang="nb-NO" sz="5400" dirty="0"/>
              <a:t>Regionreform</a:t>
            </a:r>
            <a:br>
              <a:rPr lang="nb-NO" sz="5400" dirty="0"/>
            </a:br>
            <a:r>
              <a:rPr lang="nb-NO" sz="5400" dirty="0"/>
              <a:t>Arbeidsgruppens anbefalinger</a:t>
            </a:r>
          </a:p>
        </p:txBody>
      </p:sp>
      <p:sp>
        <p:nvSpPr>
          <p:cNvPr id="5" name="Undertittel 4"/>
          <p:cNvSpPr>
            <a:spLocks noGrp="1"/>
          </p:cNvSpPr>
          <p:nvPr>
            <p:ph type="subTitle" idx="1"/>
          </p:nvPr>
        </p:nvSpPr>
        <p:spPr/>
        <p:txBody>
          <a:bodyPr/>
          <a:lstStyle/>
          <a:p>
            <a:r>
              <a:rPr lang="nb-NO" dirty="0"/>
              <a:t>Innledning på fylkesledersamlingen 2019</a:t>
            </a:r>
          </a:p>
        </p:txBody>
      </p:sp>
      <p:sp>
        <p:nvSpPr>
          <p:cNvPr id="2" name="Plassholder for tekst 1"/>
          <p:cNvSpPr>
            <a:spLocks noGrp="1"/>
          </p:cNvSpPr>
          <p:nvPr>
            <p:ph type="body" sz="quarter" idx="10"/>
          </p:nvPr>
        </p:nvSpPr>
        <p:spPr/>
        <p:txBody>
          <a:bodyPr/>
          <a:lstStyle/>
          <a:p>
            <a:r>
              <a:rPr lang="nb-NO" dirty="0"/>
              <a:t>2.11.2019 Rådgiver Kristin Benestad</a:t>
            </a:r>
          </a:p>
        </p:txBody>
      </p:sp>
    </p:spTree>
    <p:extLst>
      <p:ext uri="{BB962C8B-B14F-4D97-AF65-F5344CB8AC3E}">
        <p14:creationId xmlns:p14="http://schemas.microsoft.com/office/powerpoint/2010/main" val="15463775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E62E8DA-4393-4DBF-8BB1-405BFD055BD2}"/>
              </a:ext>
            </a:extLst>
          </p:cNvPr>
          <p:cNvSpPr>
            <a:spLocks noGrp="1"/>
          </p:cNvSpPr>
          <p:nvPr>
            <p:ph type="title"/>
          </p:nvPr>
        </p:nvSpPr>
        <p:spPr/>
        <p:txBody>
          <a:bodyPr>
            <a:normAutofit/>
          </a:bodyPr>
          <a:lstStyle/>
          <a:p>
            <a:r>
              <a:rPr lang="nb-NO" sz="5400" dirty="0">
                <a:solidFill>
                  <a:schemeClr val="accent2"/>
                </a:solidFill>
              </a:rPr>
              <a:t>Vedtektsendringer?</a:t>
            </a:r>
          </a:p>
        </p:txBody>
      </p:sp>
      <p:sp>
        <p:nvSpPr>
          <p:cNvPr id="3" name="Plassholder for innhold 2">
            <a:extLst>
              <a:ext uri="{FF2B5EF4-FFF2-40B4-BE49-F238E27FC236}">
                <a16:creationId xmlns:a16="http://schemas.microsoft.com/office/drawing/2014/main" id="{4FBB89E8-79C7-483F-9716-4DD6857E814B}"/>
              </a:ext>
            </a:extLst>
          </p:cNvPr>
          <p:cNvSpPr>
            <a:spLocks noGrp="1"/>
          </p:cNvSpPr>
          <p:nvPr>
            <p:ph sz="half" idx="1"/>
          </p:nvPr>
        </p:nvSpPr>
        <p:spPr/>
        <p:txBody>
          <a:bodyPr>
            <a:noAutofit/>
          </a:bodyPr>
          <a:lstStyle/>
          <a:p>
            <a:pPr marL="0" indent="0">
              <a:buNone/>
            </a:pPr>
            <a:r>
              <a:rPr lang="nb-NO" sz="2800" dirty="0"/>
              <a:t>Dersom det skal være mulig å danne/opprette et lokallag, må vi gjøre omfattende endringer i vedtektene: </a:t>
            </a:r>
          </a:p>
          <a:p>
            <a:pPr marL="0" indent="0">
              <a:buNone/>
            </a:pPr>
            <a:r>
              <a:rPr lang="nb-NO" sz="2800" dirty="0"/>
              <a:t>§ 4 Oppbygning, </a:t>
            </a:r>
            <a:br>
              <a:rPr lang="nb-NO" sz="2800" dirty="0"/>
            </a:br>
            <a:r>
              <a:rPr lang="nb-NO" sz="2800" dirty="0"/>
              <a:t>§ 5 Landsmøte og årsmøtet, </a:t>
            </a:r>
            <a:br>
              <a:rPr lang="nb-NO" sz="2800" dirty="0"/>
            </a:br>
            <a:r>
              <a:rPr lang="nb-NO" sz="2800" dirty="0"/>
              <a:t>§ Ekstraordinært landsmøte og ekstraordinært årsmøte,</a:t>
            </a:r>
            <a:br>
              <a:rPr lang="nb-NO" sz="2800" dirty="0"/>
            </a:br>
            <a:r>
              <a:rPr lang="nb-NO" sz="2800" dirty="0"/>
              <a:t>§ Valgkomite, </a:t>
            </a:r>
            <a:br>
              <a:rPr lang="nb-NO" sz="2800" dirty="0"/>
            </a:br>
            <a:r>
              <a:rPr lang="nb-NO" sz="2800" dirty="0"/>
              <a:t>§ Sentralstyret og fylkesstyret, </a:t>
            </a:r>
            <a:br>
              <a:rPr lang="nb-NO" sz="2800" dirty="0"/>
            </a:br>
            <a:r>
              <a:rPr lang="nb-NO" sz="2800" dirty="0"/>
              <a:t>§ 13 Økonomi, </a:t>
            </a:r>
            <a:br>
              <a:rPr lang="nb-NO" sz="2800" dirty="0"/>
            </a:br>
            <a:r>
              <a:rPr lang="nb-NO" sz="2800" dirty="0"/>
              <a:t>§ 16 Oppløsning,</a:t>
            </a:r>
            <a:br>
              <a:rPr lang="nb-NO" sz="2800" dirty="0"/>
            </a:br>
            <a:br>
              <a:rPr lang="nb-NO" sz="2800" dirty="0"/>
            </a:br>
            <a:endParaRPr lang="nb-NO" sz="2800" dirty="0"/>
          </a:p>
        </p:txBody>
      </p:sp>
      <p:sp>
        <p:nvSpPr>
          <p:cNvPr id="4" name="Plassholder for innhold 3">
            <a:extLst>
              <a:ext uri="{FF2B5EF4-FFF2-40B4-BE49-F238E27FC236}">
                <a16:creationId xmlns:a16="http://schemas.microsoft.com/office/drawing/2014/main" id="{21508E20-47C6-4B75-8B6D-EA895EE27BCB}"/>
              </a:ext>
            </a:extLst>
          </p:cNvPr>
          <p:cNvSpPr>
            <a:spLocks noGrp="1"/>
          </p:cNvSpPr>
          <p:nvPr>
            <p:ph sz="half" idx="2"/>
          </p:nvPr>
        </p:nvSpPr>
        <p:spPr>
          <a:xfrm>
            <a:off x="8513446" y="1237785"/>
            <a:ext cx="6480810" cy="6827223"/>
          </a:xfrm>
        </p:spPr>
        <p:txBody>
          <a:bodyPr>
            <a:normAutofit fontScale="47500" lnSpcReduction="20000"/>
          </a:bodyPr>
          <a:lstStyle/>
          <a:p>
            <a:pPr marL="0" indent="0">
              <a:buNone/>
            </a:pPr>
            <a:br>
              <a:rPr lang="nb-NO" dirty="0"/>
            </a:br>
            <a:r>
              <a:rPr lang="nb-NO" dirty="0"/>
              <a:t>- </a:t>
            </a:r>
            <a:r>
              <a:rPr lang="nb-NO" sz="4200" dirty="0"/>
              <a:t>Bør lokallaget utgjøre en selvstendig, demokratisk enhet (jamfør </a:t>
            </a:r>
            <a:r>
              <a:rPr lang="nb-NO" sz="4200" dirty="0" err="1"/>
              <a:t>Bufdir</a:t>
            </a:r>
            <a:r>
              <a:rPr lang="nb-NO" sz="4200" dirty="0"/>
              <a:t> sin definisjon?</a:t>
            </a:r>
            <a:br>
              <a:rPr lang="nb-NO" sz="4200" dirty="0"/>
            </a:br>
            <a:br>
              <a:rPr lang="nb-NO" sz="4200" dirty="0"/>
            </a:br>
            <a:r>
              <a:rPr lang="nb-NO" sz="4200" dirty="0"/>
              <a:t>-  Hvem skal utgjøre et lokallag? Geografisk definert? </a:t>
            </a:r>
          </a:p>
          <a:p>
            <a:pPr marL="0" indent="0">
              <a:buNone/>
            </a:pPr>
            <a:r>
              <a:rPr lang="nb-NO" sz="4200" dirty="0"/>
              <a:t>- Skal alle som bor i dette geografiske området automatisk bli med i lokallaget?</a:t>
            </a:r>
            <a:br>
              <a:rPr lang="nb-NO" sz="4200" dirty="0"/>
            </a:br>
            <a:br>
              <a:rPr lang="nb-NO" sz="4200" dirty="0"/>
            </a:br>
            <a:r>
              <a:rPr lang="nb-NO" sz="4200" dirty="0"/>
              <a:t>- Bør lokallaget være underordnet fylkesavdelingen? (altså en struktur med tre nivåer/organisasjonsledd)</a:t>
            </a:r>
            <a:br>
              <a:rPr lang="nb-NO" sz="4200" dirty="0"/>
            </a:br>
            <a:br>
              <a:rPr lang="nb-NO" sz="4200" dirty="0"/>
            </a:br>
            <a:r>
              <a:rPr lang="nb-NO" sz="4200" dirty="0"/>
              <a:t>- Bør lokallagets medlemmer også være medlemmer av fylkesavdelingen? (mest praktisk med tanke på representasjon til fylkesårsmøter, landsmøte, få invitasjoner osv.)</a:t>
            </a:r>
            <a:br>
              <a:rPr lang="nb-NO" sz="4200" dirty="0"/>
            </a:br>
            <a:br>
              <a:rPr lang="nb-NO" sz="4200" dirty="0"/>
            </a:br>
            <a:r>
              <a:rPr lang="nb-NO" sz="4200" dirty="0"/>
              <a:t>- Bør fylkesavdelingene ha ansvaret for å opprette og følge opp lokallagene?</a:t>
            </a:r>
            <a:br>
              <a:rPr lang="nb-NO" sz="4200" dirty="0"/>
            </a:br>
            <a:br>
              <a:rPr lang="nb-NO" sz="4200" dirty="0"/>
            </a:br>
            <a:r>
              <a:rPr lang="nb-NO" sz="4200" dirty="0"/>
              <a:t>- Hvilke oppgaver/hovedansvar bør et lokallag ha? </a:t>
            </a:r>
            <a:br>
              <a:rPr lang="nb-NO" sz="4200" dirty="0"/>
            </a:br>
            <a:r>
              <a:rPr lang="nb-NO" sz="4200" dirty="0"/>
              <a:t>(I utgangspunktet kan det være tilnærmet det som er listet opp under fylkesavdelinger).</a:t>
            </a:r>
            <a:br>
              <a:rPr lang="nb-NO" sz="4200" dirty="0"/>
            </a:br>
            <a:br>
              <a:rPr lang="nb-NO" sz="4200" dirty="0"/>
            </a:br>
            <a:r>
              <a:rPr lang="nb-NO" sz="4200" dirty="0"/>
              <a:t>- Hvor mange bør være representert i et lokallagsstyre? </a:t>
            </a:r>
            <a:br>
              <a:rPr lang="nb-NO" sz="4200" dirty="0"/>
            </a:br>
            <a:r>
              <a:rPr lang="nb-NO" sz="4200" dirty="0"/>
              <a:t>(minst 3).</a:t>
            </a:r>
            <a:br>
              <a:rPr lang="nb-NO" sz="4200" dirty="0"/>
            </a:br>
            <a:br>
              <a:rPr lang="nb-NO" sz="4200" dirty="0"/>
            </a:br>
            <a:r>
              <a:rPr lang="nb-NO" sz="4200" dirty="0"/>
              <a:t>- Hvilke krav skal settes til økonomiske forhold (fortrinnsvis regnskap/revisjon)?</a:t>
            </a:r>
          </a:p>
          <a:p>
            <a:pPr marL="0" indent="0">
              <a:buNone/>
            </a:pPr>
            <a:br>
              <a:rPr lang="nb-NO" sz="4200" u="sng" dirty="0"/>
            </a:br>
            <a:endParaRPr lang="nb-NO" sz="4200" dirty="0"/>
          </a:p>
        </p:txBody>
      </p:sp>
    </p:spTree>
    <p:extLst>
      <p:ext uri="{BB962C8B-B14F-4D97-AF65-F5344CB8AC3E}">
        <p14:creationId xmlns:p14="http://schemas.microsoft.com/office/powerpoint/2010/main" val="29149845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C782E9B-8CA9-492E-9C9D-92A18732187A}"/>
              </a:ext>
            </a:extLst>
          </p:cNvPr>
          <p:cNvSpPr>
            <a:spLocks noGrp="1"/>
          </p:cNvSpPr>
          <p:nvPr>
            <p:ph type="title"/>
          </p:nvPr>
        </p:nvSpPr>
        <p:spPr/>
        <p:txBody>
          <a:bodyPr>
            <a:normAutofit/>
          </a:bodyPr>
          <a:lstStyle/>
          <a:p>
            <a:r>
              <a:rPr lang="nb-NO" sz="5400" dirty="0">
                <a:solidFill>
                  <a:schemeClr val="accent2"/>
                </a:solidFill>
              </a:rPr>
              <a:t>Organisasjonsstruktur</a:t>
            </a:r>
            <a:br>
              <a:rPr lang="nb-NO" sz="5400" dirty="0">
                <a:solidFill>
                  <a:schemeClr val="accent2"/>
                </a:solidFill>
              </a:rPr>
            </a:br>
            <a:r>
              <a:rPr lang="nb-NO" sz="5400" dirty="0">
                <a:solidFill>
                  <a:schemeClr val="accent2"/>
                </a:solidFill>
              </a:rPr>
              <a:t>Arbeidsgruppens anbefalinger</a:t>
            </a:r>
          </a:p>
        </p:txBody>
      </p:sp>
      <p:sp>
        <p:nvSpPr>
          <p:cNvPr id="3" name="Plassholder for innhold 2">
            <a:extLst>
              <a:ext uri="{FF2B5EF4-FFF2-40B4-BE49-F238E27FC236}">
                <a16:creationId xmlns:a16="http://schemas.microsoft.com/office/drawing/2014/main" id="{1DEAB813-6A14-4216-B06F-C927A520E85A}"/>
              </a:ext>
            </a:extLst>
          </p:cNvPr>
          <p:cNvSpPr>
            <a:spLocks noGrp="1"/>
          </p:cNvSpPr>
          <p:nvPr>
            <p:ph idx="1"/>
          </p:nvPr>
        </p:nvSpPr>
        <p:spPr/>
        <p:txBody>
          <a:bodyPr>
            <a:normAutofit/>
          </a:bodyPr>
          <a:lstStyle/>
          <a:p>
            <a:pPr>
              <a:buClrTx/>
            </a:pPr>
            <a:r>
              <a:rPr lang="nb-NO" dirty="0"/>
              <a:t>Arbeidsgruppa er enige i at det er for tidlig med lokallag og foreslår å vente med å lage konkrete forslag til vedtekter. </a:t>
            </a:r>
          </a:p>
          <a:p>
            <a:pPr>
              <a:buClrTx/>
            </a:pPr>
            <a:r>
              <a:rPr lang="nb-NO" dirty="0"/>
              <a:t>Pr. dags dato bør man konsentrere seg om å danne gode, aktive og representative fylkesavdelinger – men som kan delegere enkelte oppgaver og ansvar til arbeidsgrupper.</a:t>
            </a:r>
          </a:p>
          <a:p>
            <a:pPr>
              <a:buClrTx/>
            </a:pPr>
            <a:r>
              <a:rPr lang="nb-NO" dirty="0"/>
              <a:t>Dersom man i framtiden ønsker lokallag, bør det være et ledd i en større organisasjonsutviklingsplan.</a:t>
            </a:r>
          </a:p>
          <a:p>
            <a:pPr>
              <a:buClrTx/>
            </a:pPr>
            <a:r>
              <a:rPr lang="nb-NO" dirty="0"/>
              <a:t>Det var også enighet om at dersom man skal innføre lokallag, så betyr det å innføre et tredje nivå i organisasjonsstrukturen, som er underlagt fylkesavdelingen. </a:t>
            </a:r>
          </a:p>
          <a:p>
            <a:pPr>
              <a:buClrTx/>
            </a:pPr>
            <a:endParaRPr lang="nb-NO" dirty="0"/>
          </a:p>
        </p:txBody>
      </p:sp>
    </p:spTree>
    <p:extLst>
      <p:ext uri="{BB962C8B-B14F-4D97-AF65-F5344CB8AC3E}">
        <p14:creationId xmlns:p14="http://schemas.microsoft.com/office/powerpoint/2010/main" val="17970875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69C5696-F6D2-477B-A0AE-0DEA3ACC4341}"/>
              </a:ext>
            </a:extLst>
          </p:cNvPr>
          <p:cNvSpPr>
            <a:spLocks noGrp="1"/>
          </p:cNvSpPr>
          <p:nvPr>
            <p:ph type="title"/>
          </p:nvPr>
        </p:nvSpPr>
        <p:spPr/>
        <p:txBody>
          <a:bodyPr>
            <a:normAutofit/>
          </a:bodyPr>
          <a:lstStyle/>
          <a:p>
            <a:r>
              <a:rPr lang="nb-NO" sz="5400" dirty="0">
                <a:solidFill>
                  <a:schemeClr val="accent2"/>
                </a:solidFill>
              </a:rPr>
              <a:t>Hva menes med arbeidsgruppe, nettverk osv.</a:t>
            </a:r>
          </a:p>
        </p:txBody>
      </p:sp>
      <p:sp>
        <p:nvSpPr>
          <p:cNvPr id="3" name="Plassholder for innhold 2">
            <a:extLst>
              <a:ext uri="{FF2B5EF4-FFF2-40B4-BE49-F238E27FC236}">
                <a16:creationId xmlns:a16="http://schemas.microsoft.com/office/drawing/2014/main" id="{939ACA38-CD30-4EE6-BDE4-85B62FD6ED68}"/>
              </a:ext>
            </a:extLst>
          </p:cNvPr>
          <p:cNvSpPr>
            <a:spLocks noGrp="1"/>
          </p:cNvSpPr>
          <p:nvPr>
            <p:ph idx="1"/>
          </p:nvPr>
        </p:nvSpPr>
        <p:spPr/>
        <p:txBody>
          <a:bodyPr>
            <a:normAutofit fontScale="92500"/>
          </a:bodyPr>
          <a:lstStyle/>
          <a:p>
            <a:pPr>
              <a:buClrTx/>
            </a:pPr>
            <a:r>
              <a:rPr lang="nb-NO" b="1" u="sng" dirty="0"/>
              <a:t>Mulig forslag til definisjon når det gjelder arbeidsgruppe</a:t>
            </a:r>
            <a:br>
              <a:rPr lang="nb-NO" u="sng" dirty="0"/>
            </a:br>
            <a:r>
              <a:rPr lang="nb-NO" dirty="0"/>
              <a:t>Sentralstyret og Fylkesstyret kan sette ned arbeidsgrupper og nettverk som får delegert en bestemt oppgave eller får et definert ansvar. </a:t>
            </a:r>
            <a:br>
              <a:rPr lang="nb-NO" dirty="0"/>
            </a:br>
            <a:r>
              <a:rPr lang="nb-NO" dirty="0"/>
              <a:t>Sentralstyret og fylkesstyret har det formelle ansvaret for utnevning av ansvarspersoner og utforming av oppgaven og økonomi. </a:t>
            </a:r>
            <a:br>
              <a:rPr lang="nb-NO" dirty="0"/>
            </a:br>
            <a:r>
              <a:rPr lang="nb-NO" dirty="0"/>
              <a:t>Arbeidsgruppene eller nettverkene har ansvaret for å rapportere tilbake, i tråd med hva som er avtalt (først og fremst med tanke på føring av regnskap, skrive årsberetning, innrapportere likemannsaktiviteter, innrapportering med tanke på mottatt støtte, skrive innlegg på sosiale medier osv.). </a:t>
            </a:r>
            <a:br>
              <a:rPr lang="nb-NO" dirty="0"/>
            </a:br>
            <a:r>
              <a:rPr lang="nb-NO" dirty="0"/>
              <a:t>Vi kan også, dersom det er ønskelig, å utarbeide tydelige retningslinjer på hva en arbeidsgruppe/nettverk skal være.</a:t>
            </a:r>
          </a:p>
          <a:p>
            <a:pPr marL="0" indent="0">
              <a:buNone/>
            </a:pPr>
            <a:r>
              <a:rPr lang="nb-NO" dirty="0"/>
              <a:t> </a:t>
            </a:r>
          </a:p>
          <a:p>
            <a:pPr marL="0" indent="0">
              <a:buNone/>
            </a:pPr>
            <a:endParaRPr lang="nb-NO" dirty="0"/>
          </a:p>
        </p:txBody>
      </p:sp>
    </p:spTree>
    <p:extLst>
      <p:ext uri="{BB962C8B-B14F-4D97-AF65-F5344CB8AC3E}">
        <p14:creationId xmlns:p14="http://schemas.microsoft.com/office/powerpoint/2010/main" val="27766846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3922" y="0"/>
            <a:ext cx="14545635" cy="9144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6254412" cy="9144000"/>
          </a:xfrm>
          <a:prstGeom prst="rect">
            <a:avLst/>
          </a:prstGeom>
        </p:spPr>
      </p:pic>
      <p:sp>
        <p:nvSpPr>
          <p:cNvPr id="5" name="Tittel 4">
            <a:extLst>
              <a:ext uri="{FF2B5EF4-FFF2-40B4-BE49-F238E27FC236}">
                <a16:creationId xmlns:a16="http://schemas.microsoft.com/office/drawing/2014/main" id="{ED5C5793-588B-4858-8303-E48E9D191698}"/>
              </a:ext>
            </a:extLst>
          </p:cNvPr>
          <p:cNvSpPr>
            <a:spLocks noGrp="1"/>
          </p:cNvSpPr>
          <p:nvPr>
            <p:ph type="title"/>
          </p:nvPr>
        </p:nvSpPr>
        <p:spPr>
          <a:xfrm>
            <a:off x="3552713" y="4572000"/>
            <a:ext cx="8708052" cy="2790118"/>
          </a:xfrm>
        </p:spPr>
        <p:txBody>
          <a:bodyPr vert="horz" lIns="91440" tIns="45720" rIns="91440" bIns="45720" rtlCol="0" anchor="b">
            <a:normAutofit fontScale="90000"/>
          </a:bodyPr>
          <a:lstStyle/>
          <a:p>
            <a:pPr algn="ctr" defTabSz="914400"/>
            <a:r>
              <a:rPr lang="en-US" sz="13800" kern="1200" dirty="0" err="1">
                <a:solidFill>
                  <a:srgbClr val="FFFFFF"/>
                </a:solidFill>
                <a:latin typeface="+mj-lt"/>
                <a:ea typeface="+mj-ea"/>
                <a:cs typeface="+mj-cs"/>
              </a:rPr>
              <a:t>Navnebytte</a:t>
            </a:r>
            <a:r>
              <a:rPr lang="en-US" sz="13800" kern="1200" dirty="0">
                <a:solidFill>
                  <a:srgbClr val="FFFFFF"/>
                </a:solidFill>
                <a:latin typeface="+mj-lt"/>
                <a:ea typeface="+mj-ea"/>
                <a:cs typeface="+mj-cs"/>
              </a:rPr>
              <a:t> </a:t>
            </a:r>
            <a:r>
              <a:rPr lang="en-US" sz="13800" kern="1200" dirty="0" err="1">
                <a:solidFill>
                  <a:srgbClr val="FFFFFF"/>
                </a:solidFill>
                <a:latin typeface="+mj-lt"/>
                <a:ea typeface="+mj-ea"/>
                <a:cs typeface="+mj-cs"/>
              </a:rPr>
              <a:t>i</a:t>
            </a:r>
            <a:r>
              <a:rPr lang="en-US" sz="13800" kern="1200" dirty="0">
                <a:solidFill>
                  <a:srgbClr val="FFFFFF"/>
                </a:solidFill>
                <a:latin typeface="+mj-lt"/>
                <a:ea typeface="+mj-ea"/>
                <a:cs typeface="+mj-cs"/>
              </a:rPr>
              <a:t> de </a:t>
            </a:r>
            <a:r>
              <a:rPr lang="en-US" sz="13800" kern="1200" dirty="0" err="1">
                <a:solidFill>
                  <a:srgbClr val="FFFFFF"/>
                </a:solidFill>
                <a:latin typeface="+mj-lt"/>
                <a:ea typeface="+mj-ea"/>
                <a:cs typeface="+mj-cs"/>
              </a:rPr>
              <a:t>nye</a:t>
            </a:r>
            <a:r>
              <a:rPr lang="en-US" sz="13800" kern="1200" dirty="0">
                <a:solidFill>
                  <a:srgbClr val="FFFFFF"/>
                </a:solidFill>
                <a:latin typeface="+mj-lt"/>
                <a:ea typeface="+mj-ea"/>
                <a:cs typeface="+mj-cs"/>
              </a:rPr>
              <a:t> </a:t>
            </a:r>
            <a:r>
              <a:rPr lang="en-US" sz="13800" kern="1200" dirty="0" err="1">
                <a:solidFill>
                  <a:srgbClr val="FFFFFF"/>
                </a:solidFill>
                <a:latin typeface="+mj-lt"/>
                <a:ea typeface="+mj-ea"/>
                <a:cs typeface="+mj-cs"/>
              </a:rPr>
              <a:t>fylkene</a:t>
            </a:r>
            <a:r>
              <a:rPr lang="en-US" sz="13800" kern="1200" dirty="0">
                <a:solidFill>
                  <a:srgbClr val="FFFFFF"/>
                </a:solidFill>
                <a:latin typeface="+mj-lt"/>
                <a:ea typeface="+mj-ea"/>
                <a:cs typeface="+mj-cs"/>
              </a:rPr>
              <a:t>?</a:t>
            </a:r>
          </a:p>
        </p:txBody>
      </p:sp>
    </p:spTree>
    <p:extLst>
      <p:ext uri="{BB962C8B-B14F-4D97-AF65-F5344CB8AC3E}">
        <p14:creationId xmlns:p14="http://schemas.microsoft.com/office/powerpoint/2010/main" val="28894949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C782E9B-8CA9-492E-9C9D-92A18732187A}"/>
              </a:ext>
            </a:extLst>
          </p:cNvPr>
          <p:cNvSpPr>
            <a:spLocks noGrp="1"/>
          </p:cNvSpPr>
          <p:nvPr>
            <p:ph type="title"/>
          </p:nvPr>
        </p:nvSpPr>
        <p:spPr/>
        <p:txBody>
          <a:bodyPr>
            <a:normAutofit/>
          </a:bodyPr>
          <a:lstStyle/>
          <a:p>
            <a:r>
              <a:rPr lang="nb-NO" sz="5400" dirty="0">
                <a:solidFill>
                  <a:schemeClr val="accent2"/>
                </a:solidFill>
              </a:rPr>
              <a:t>4) Navnebytte</a:t>
            </a:r>
            <a:br>
              <a:rPr lang="nb-NO" sz="5400" dirty="0">
                <a:solidFill>
                  <a:schemeClr val="accent2"/>
                </a:solidFill>
              </a:rPr>
            </a:br>
            <a:r>
              <a:rPr lang="nb-NO" sz="5400" dirty="0">
                <a:solidFill>
                  <a:schemeClr val="accent2"/>
                </a:solidFill>
              </a:rPr>
              <a:t>Arbeidsgruppens anbefalinger</a:t>
            </a:r>
          </a:p>
        </p:txBody>
      </p:sp>
      <p:sp>
        <p:nvSpPr>
          <p:cNvPr id="3" name="Plassholder for innhold 2">
            <a:extLst>
              <a:ext uri="{FF2B5EF4-FFF2-40B4-BE49-F238E27FC236}">
                <a16:creationId xmlns:a16="http://schemas.microsoft.com/office/drawing/2014/main" id="{1DEAB813-6A14-4216-B06F-C927A520E85A}"/>
              </a:ext>
            </a:extLst>
          </p:cNvPr>
          <p:cNvSpPr>
            <a:spLocks noGrp="1"/>
          </p:cNvSpPr>
          <p:nvPr>
            <p:ph idx="1"/>
          </p:nvPr>
        </p:nvSpPr>
        <p:spPr/>
        <p:txBody>
          <a:bodyPr>
            <a:normAutofit/>
          </a:bodyPr>
          <a:lstStyle/>
          <a:p>
            <a:pPr>
              <a:buClrTx/>
            </a:pPr>
            <a:r>
              <a:rPr lang="nb-NO" dirty="0"/>
              <a:t>Arbeidsgruppa var enige om at alle fylkesavdelinger som endres i tråd med regionreformen må bytte navn til det navnet som den politiske og geografiske regionen tilsier, som Agder, </a:t>
            </a:r>
            <a:r>
              <a:rPr lang="nb-NO" dirty="0" err="1"/>
              <a:t>Vestland</a:t>
            </a:r>
            <a:r>
              <a:rPr lang="nb-NO" dirty="0"/>
              <a:t> osv.</a:t>
            </a:r>
          </a:p>
        </p:txBody>
      </p:sp>
    </p:spTree>
    <p:extLst>
      <p:ext uri="{BB962C8B-B14F-4D97-AF65-F5344CB8AC3E}">
        <p14:creationId xmlns:p14="http://schemas.microsoft.com/office/powerpoint/2010/main" val="23472532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C782E9B-8CA9-492E-9C9D-92A18732187A}"/>
              </a:ext>
            </a:extLst>
          </p:cNvPr>
          <p:cNvSpPr>
            <a:spLocks noGrp="1"/>
          </p:cNvSpPr>
          <p:nvPr>
            <p:ph type="title"/>
          </p:nvPr>
        </p:nvSpPr>
        <p:spPr/>
        <p:txBody>
          <a:bodyPr>
            <a:normAutofit/>
          </a:bodyPr>
          <a:lstStyle/>
          <a:p>
            <a:r>
              <a:rPr lang="nb-NO" sz="5400" dirty="0">
                <a:solidFill>
                  <a:schemeClr val="accent2"/>
                </a:solidFill>
              </a:rPr>
              <a:t>4) Landsmøtes sammensetning</a:t>
            </a:r>
            <a:br>
              <a:rPr lang="nb-NO" sz="5400" dirty="0">
                <a:solidFill>
                  <a:schemeClr val="accent2"/>
                </a:solidFill>
              </a:rPr>
            </a:br>
            <a:r>
              <a:rPr lang="nb-NO" sz="5400" dirty="0">
                <a:solidFill>
                  <a:schemeClr val="accent2"/>
                </a:solidFill>
              </a:rPr>
              <a:t>Arbeidsgruppens anbefalinger</a:t>
            </a:r>
          </a:p>
        </p:txBody>
      </p:sp>
      <p:sp>
        <p:nvSpPr>
          <p:cNvPr id="3" name="Plassholder for innhold 2">
            <a:extLst>
              <a:ext uri="{FF2B5EF4-FFF2-40B4-BE49-F238E27FC236}">
                <a16:creationId xmlns:a16="http://schemas.microsoft.com/office/drawing/2014/main" id="{1DEAB813-6A14-4216-B06F-C927A520E85A}"/>
              </a:ext>
            </a:extLst>
          </p:cNvPr>
          <p:cNvSpPr>
            <a:spLocks noGrp="1"/>
          </p:cNvSpPr>
          <p:nvPr>
            <p:ph idx="1"/>
          </p:nvPr>
        </p:nvSpPr>
        <p:spPr/>
        <p:txBody>
          <a:bodyPr>
            <a:normAutofit/>
          </a:bodyPr>
          <a:lstStyle/>
          <a:p>
            <a:pPr>
              <a:buClrTx/>
            </a:pPr>
            <a:r>
              <a:rPr lang="nb-NO" dirty="0"/>
              <a:t>Arbeidsgruppa var enige om at det kan bli behov for å justere antall representanter en fylkesavdeling kan sende til LM.</a:t>
            </a:r>
          </a:p>
          <a:p>
            <a:pPr>
              <a:buClrTx/>
            </a:pPr>
            <a:r>
              <a:rPr lang="nb-NO" dirty="0"/>
              <a:t>Det er ikke problematisk å sikre at noen ikke får </a:t>
            </a:r>
            <a:r>
              <a:rPr lang="nb-NO" i="1" dirty="0"/>
              <a:t>færre </a:t>
            </a:r>
            <a:r>
              <a:rPr lang="nb-NO" dirty="0"/>
              <a:t>representanter ved å slå seg sammen. </a:t>
            </a:r>
            <a:br>
              <a:rPr lang="nb-NO" dirty="0"/>
            </a:br>
            <a:endParaRPr lang="nb-NO" dirty="0"/>
          </a:p>
        </p:txBody>
      </p:sp>
    </p:spTree>
    <p:extLst>
      <p:ext uri="{BB962C8B-B14F-4D97-AF65-F5344CB8AC3E}">
        <p14:creationId xmlns:p14="http://schemas.microsoft.com/office/powerpoint/2010/main" val="1491316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1CCB9B9-2234-456B-9C05-C725C192A20E}"/>
              </a:ext>
            </a:extLst>
          </p:cNvPr>
          <p:cNvSpPr>
            <a:spLocks noGrp="1"/>
          </p:cNvSpPr>
          <p:nvPr>
            <p:ph type="title"/>
          </p:nvPr>
        </p:nvSpPr>
        <p:spPr/>
        <p:txBody>
          <a:bodyPr>
            <a:normAutofit/>
          </a:bodyPr>
          <a:lstStyle/>
          <a:p>
            <a:r>
              <a:rPr lang="nb-NO" sz="5400" dirty="0">
                <a:solidFill>
                  <a:schemeClr val="accent2"/>
                </a:solidFill>
              </a:rPr>
              <a:t>Vedtektsendring?</a:t>
            </a:r>
          </a:p>
        </p:txBody>
      </p:sp>
      <p:sp>
        <p:nvSpPr>
          <p:cNvPr id="3" name="Plassholder for innhold 2">
            <a:extLst>
              <a:ext uri="{FF2B5EF4-FFF2-40B4-BE49-F238E27FC236}">
                <a16:creationId xmlns:a16="http://schemas.microsoft.com/office/drawing/2014/main" id="{C9F87F3F-73BA-4860-87BE-09B2632F265B}"/>
              </a:ext>
            </a:extLst>
          </p:cNvPr>
          <p:cNvSpPr>
            <a:spLocks noGrp="1"/>
          </p:cNvSpPr>
          <p:nvPr>
            <p:ph idx="1"/>
          </p:nvPr>
        </p:nvSpPr>
        <p:spPr>
          <a:xfrm>
            <a:off x="1260157" y="2352906"/>
            <a:ext cx="13861732" cy="6278137"/>
          </a:xfrm>
        </p:spPr>
        <p:txBody>
          <a:bodyPr>
            <a:normAutofit fontScale="92500" lnSpcReduction="10000"/>
          </a:bodyPr>
          <a:lstStyle/>
          <a:p>
            <a:r>
              <a:rPr lang="nb-NO" dirty="0"/>
              <a:t>Fylkesavdeling med inntil 200 medlemmer kan sende 2 delegater</a:t>
            </a:r>
            <a:br>
              <a:rPr lang="nb-NO" dirty="0"/>
            </a:br>
            <a:r>
              <a:rPr lang="nb-NO" dirty="0"/>
              <a:t>Fylkesavdeling med mellom 201 og 300 medlemmer kan sende 3 delegater</a:t>
            </a:r>
          </a:p>
          <a:p>
            <a:r>
              <a:rPr lang="nb-NO" dirty="0"/>
              <a:t>Fylkesavdeling med mellom 301 og 500 medlemmer kan sende 4 delegater</a:t>
            </a:r>
            <a:br>
              <a:rPr lang="nb-NO" dirty="0"/>
            </a:br>
            <a:r>
              <a:rPr lang="nb-NO" dirty="0"/>
              <a:t>Fylkesavdeling med mellom 501 og 700 medlemmer kan sende 5 delegater</a:t>
            </a:r>
          </a:p>
          <a:p>
            <a:r>
              <a:rPr lang="nb-NO" dirty="0"/>
              <a:t>Fylkesavdeling med mer enn 701 medlemmer kan sende 6 delegater» </a:t>
            </a:r>
            <a:br>
              <a:rPr lang="nb-NO" dirty="0"/>
            </a:br>
            <a:r>
              <a:rPr lang="nb-NO" b="1" dirty="0"/>
              <a:t>endres til:</a:t>
            </a:r>
            <a:br>
              <a:rPr lang="nb-NO" dirty="0"/>
            </a:br>
            <a:r>
              <a:rPr lang="nb-NO" dirty="0"/>
              <a:t>At «Alle fylkesavdelinger kan sende delegater til landsmøtet ut fra medlemstall pr. 31.12. foregående år:</a:t>
            </a:r>
          </a:p>
          <a:p>
            <a:r>
              <a:rPr lang="nb-NO" dirty="0"/>
              <a:t>Fylkesavdeling med inntil 200 medlemmer kan sende 2 delegater</a:t>
            </a:r>
            <a:br>
              <a:rPr lang="nb-NO" dirty="0"/>
            </a:br>
            <a:r>
              <a:rPr lang="nb-NO" dirty="0"/>
              <a:t>Fylkesavdeling med mellom 201 og 300 medlemmer kan sende 4 delegater</a:t>
            </a:r>
          </a:p>
          <a:p>
            <a:r>
              <a:rPr lang="nb-NO" dirty="0"/>
              <a:t>Fylkesavdeling med mellom 301 og 500 medlemmer kan sende 5 delegater</a:t>
            </a:r>
            <a:br>
              <a:rPr lang="nb-NO" dirty="0"/>
            </a:br>
            <a:r>
              <a:rPr lang="nb-NO" dirty="0"/>
              <a:t>Fylkesavdeling med mellom 501 og 700 medlemmer kan sende 6 delegater</a:t>
            </a:r>
          </a:p>
          <a:p>
            <a:r>
              <a:rPr lang="nb-NO" dirty="0"/>
              <a:t>Fylkesavdeling med mer enn 701 medlemmer kan sende 8 delegater</a:t>
            </a:r>
          </a:p>
          <a:p>
            <a:endParaRPr lang="nb-NO" dirty="0"/>
          </a:p>
        </p:txBody>
      </p:sp>
    </p:spTree>
    <p:extLst>
      <p:ext uri="{BB962C8B-B14F-4D97-AF65-F5344CB8AC3E}">
        <p14:creationId xmlns:p14="http://schemas.microsoft.com/office/powerpoint/2010/main" val="30760255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2094E48-5765-4D35-B8EB-8AFC8F816837}"/>
              </a:ext>
            </a:extLst>
          </p:cNvPr>
          <p:cNvSpPr>
            <a:spLocks noGrp="1"/>
          </p:cNvSpPr>
          <p:nvPr>
            <p:ph type="title"/>
          </p:nvPr>
        </p:nvSpPr>
        <p:spPr/>
        <p:txBody>
          <a:bodyPr>
            <a:normAutofit/>
          </a:bodyPr>
          <a:lstStyle/>
          <a:p>
            <a:r>
              <a:rPr lang="nb-NO" sz="5400" dirty="0">
                <a:solidFill>
                  <a:schemeClr val="accent2"/>
                </a:solidFill>
              </a:rPr>
              <a:t>Forslag til tema for gruppearbeidet</a:t>
            </a:r>
          </a:p>
        </p:txBody>
      </p:sp>
      <p:sp>
        <p:nvSpPr>
          <p:cNvPr id="3" name="Plassholder for innhold 2">
            <a:extLst>
              <a:ext uri="{FF2B5EF4-FFF2-40B4-BE49-F238E27FC236}">
                <a16:creationId xmlns:a16="http://schemas.microsoft.com/office/drawing/2014/main" id="{CDB8560C-18D3-44DD-9F37-21EAF06E68FD}"/>
              </a:ext>
            </a:extLst>
          </p:cNvPr>
          <p:cNvSpPr>
            <a:spLocks noGrp="1"/>
          </p:cNvSpPr>
          <p:nvPr>
            <p:ph idx="1"/>
          </p:nvPr>
        </p:nvSpPr>
        <p:spPr/>
        <p:txBody>
          <a:bodyPr/>
          <a:lstStyle/>
          <a:p>
            <a:pPr>
              <a:buClrTx/>
            </a:pPr>
            <a:r>
              <a:rPr lang="nb-NO" dirty="0"/>
              <a:t>Hva er de viktigste fordelene og ulempene med å følge den politisk vedtatte regionreformen? I hvilken grad kan endringer føre til en positiv organisasjonsutvikling?</a:t>
            </a:r>
          </a:p>
          <a:p>
            <a:pPr>
              <a:buClrTx/>
            </a:pPr>
            <a:r>
              <a:rPr lang="nb-NO" dirty="0"/>
              <a:t>Hva er deres råd til sentralstyret når det gjelder videre arbeid fram mot landsmøtet?</a:t>
            </a:r>
          </a:p>
          <a:p>
            <a:pPr>
              <a:buClrTx/>
            </a:pPr>
            <a:r>
              <a:rPr lang="nb-NO" dirty="0"/>
              <a:t>Hvilke endringer i vedtektene bør foretas i 2020? </a:t>
            </a:r>
          </a:p>
        </p:txBody>
      </p:sp>
    </p:spTree>
    <p:extLst>
      <p:ext uri="{BB962C8B-B14F-4D97-AF65-F5344CB8AC3E}">
        <p14:creationId xmlns:p14="http://schemas.microsoft.com/office/powerpoint/2010/main" val="8524291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2094E48-5765-4D35-B8EB-8AFC8F816837}"/>
              </a:ext>
            </a:extLst>
          </p:cNvPr>
          <p:cNvSpPr>
            <a:spLocks noGrp="1"/>
          </p:cNvSpPr>
          <p:nvPr>
            <p:ph type="title"/>
          </p:nvPr>
        </p:nvSpPr>
        <p:spPr>
          <a:xfrm>
            <a:off x="1260157" y="180374"/>
            <a:ext cx="13861732" cy="1800285"/>
          </a:xfrm>
        </p:spPr>
        <p:txBody>
          <a:bodyPr>
            <a:normAutofit/>
          </a:bodyPr>
          <a:lstStyle/>
          <a:p>
            <a:r>
              <a:rPr lang="nb-NO" sz="5400" dirty="0">
                <a:solidFill>
                  <a:schemeClr val="accent2"/>
                </a:solidFill>
              </a:rPr>
              <a:t>Forslag til gruppeinndeling </a:t>
            </a:r>
          </a:p>
        </p:txBody>
      </p:sp>
      <p:sp>
        <p:nvSpPr>
          <p:cNvPr id="3" name="Plassholder for innhold 2">
            <a:extLst>
              <a:ext uri="{FF2B5EF4-FFF2-40B4-BE49-F238E27FC236}">
                <a16:creationId xmlns:a16="http://schemas.microsoft.com/office/drawing/2014/main" id="{CDB8560C-18D3-44DD-9F37-21EAF06E68FD}"/>
              </a:ext>
            </a:extLst>
          </p:cNvPr>
          <p:cNvSpPr>
            <a:spLocks noGrp="1"/>
          </p:cNvSpPr>
          <p:nvPr>
            <p:ph idx="1"/>
          </p:nvPr>
        </p:nvSpPr>
        <p:spPr/>
        <p:txBody>
          <a:bodyPr/>
          <a:lstStyle/>
          <a:p>
            <a:pPr marL="0" indent="0">
              <a:buNone/>
            </a:pPr>
            <a:br>
              <a:rPr lang="nb-NO" dirty="0"/>
            </a:br>
            <a:r>
              <a:rPr lang="nb-NO" b="1" dirty="0"/>
              <a:t>Gruppe 1: </a:t>
            </a:r>
            <a:r>
              <a:rPr lang="nb-NO" dirty="0"/>
              <a:t>Tanja S, Ann-Inger, Kristoffer, Marte og Eva</a:t>
            </a:r>
            <a:br>
              <a:rPr lang="nb-NO" dirty="0"/>
            </a:br>
            <a:br>
              <a:rPr lang="nb-NO" dirty="0"/>
            </a:br>
            <a:r>
              <a:rPr lang="nb-NO" b="1" dirty="0"/>
              <a:t>Gruppe 2: </a:t>
            </a:r>
            <a:r>
              <a:rPr lang="nb-NO" dirty="0"/>
              <a:t>Hege, Bente, Jan Rune, Ingvild, Tor-Helge og Helle</a:t>
            </a:r>
          </a:p>
          <a:p>
            <a:pPr marL="0" indent="0">
              <a:buNone/>
            </a:pPr>
            <a:br>
              <a:rPr lang="nb-NO" dirty="0"/>
            </a:br>
            <a:r>
              <a:rPr lang="nb-NO" b="1" dirty="0"/>
              <a:t>Gruppe 3: </a:t>
            </a:r>
            <a:r>
              <a:rPr lang="nb-NO" dirty="0"/>
              <a:t>Ingrid, Katrin, Monica, Tanja L., Kristin og Charlotte.</a:t>
            </a:r>
            <a:br>
              <a:rPr lang="nb-NO" dirty="0"/>
            </a:br>
            <a:endParaRPr lang="nb-NO" dirty="0"/>
          </a:p>
          <a:p>
            <a:pPr marL="0" indent="0">
              <a:buNone/>
            </a:pPr>
            <a:r>
              <a:rPr lang="nb-NO" b="1" dirty="0"/>
              <a:t>Gruppe 4: </a:t>
            </a:r>
            <a:r>
              <a:rPr lang="nb-NO" dirty="0"/>
              <a:t>Øyvind, Andre, Hanne, Sigrun, Margaretha og Marit </a:t>
            </a:r>
          </a:p>
        </p:txBody>
      </p:sp>
    </p:spTree>
    <p:extLst>
      <p:ext uri="{BB962C8B-B14F-4D97-AF65-F5344CB8AC3E}">
        <p14:creationId xmlns:p14="http://schemas.microsoft.com/office/powerpoint/2010/main" val="30417697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7478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B9EB341-B580-46E7-8582-9FAAF2D8EB4F}"/>
              </a:ext>
            </a:extLst>
          </p:cNvPr>
          <p:cNvSpPr>
            <a:spLocks noGrp="1"/>
          </p:cNvSpPr>
          <p:nvPr>
            <p:ph type="title"/>
          </p:nvPr>
        </p:nvSpPr>
        <p:spPr/>
        <p:txBody>
          <a:bodyPr>
            <a:normAutofit/>
          </a:bodyPr>
          <a:lstStyle/>
          <a:p>
            <a:r>
              <a:rPr lang="nb-NO" sz="5400" dirty="0">
                <a:solidFill>
                  <a:schemeClr val="accent2"/>
                </a:solidFill>
              </a:rPr>
              <a:t>Målet med denne innledningen</a:t>
            </a:r>
          </a:p>
        </p:txBody>
      </p:sp>
      <p:sp>
        <p:nvSpPr>
          <p:cNvPr id="3" name="Plassholder for innhold 2">
            <a:extLst>
              <a:ext uri="{FF2B5EF4-FFF2-40B4-BE49-F238E27FC236}">
                <a16:creationId xmlns:a16="http://schemas.microsoft.com/office/drawing/2014/main" id="{1515BB5F-45EE-4C93-82BE-61F76642A740}"/>
              </a:ext>
            </a:extLst>
          </p:cNvPr>
          <p:cNvSpPr>
            <a:spLocks noGrp="1"/>
          </p:cNvSpPr>
          <p:nvPr>
            <p:ph idx="1"/>
          </p:nvPr>
        </p:nvSpPr>
        <p:spPr/>
        <p:txBody>
          <a:bodyPr>
            <a:normAutofit lnSpcReduction="10000"/>
          </a:bodyPr>
          <a:lstStyle/>
          <a:p>
            <a:pPr>
              <a:buClrTx/>
            </a:pPr>
            <a:r>
              <a:rPr lang="nb-NO" dirty="0"/>
              <a:t>Gjennomgå status for arbeidet med regionreform og gjøre arbeidsgruppens anbefalinger kjent for fylkesledersamlingen.</a:t>
            </a:r>
          </a:p>
          <a:p>
            <a:pPr>
              <a:buClrTx/>
            </a:pPr>
            <a:r>
              <a:rPr lang="nb-NO" dirty="0"/>
              <a:t>Legge opp til diskusjoner på fylkesledersamlingen, både i plenum og i grupper.</a:t>
            </a:r>
          </a:p>
          <a:p>
            <a:pPr>
              <a:buClrTx/>
            </a:pPr>
            <a:r>
              <a:rPr lang="nb-NO" dirty="0"/>
              <a:t>Legge til rette for at fylkesledersamlingen kan gi råd til sentralstyret om den videre behandling av denne saken fram mot landsmøte i 2020.</a:t>
            </a:r>
          </a:p>
          <a:p>
            <a:pPr>
              <a:buClrTx/>
            </a:pPr>
            <a:r>
              <a:rPr lang="nb-NO" dirty="0"/>
              <a:t>Det er sentralstyrets ansvar for å følge opp denne saken</a:t>
            </a:r>
            <a:br>
              <a:rPr lang="nb-NO" dirty="0"/>
            </a:br>
            <a:r>
              <a:rPr lang="nb-NO" dirty="0"/>
              <a:t>(innkomne saker, organisatorisk strategi, vedtekter, budsjett osv.)</a:t>
            </a:r>
          </a:p>
          <a:p>
            <a:pPr>
              <a:buClrTx/>
            </a:pPr>
            <a:r>
              <a:rPr lang="nb-NO" dirty="0"/>
              <a:t>Sentralstyret er klare for innspill! </a:t>
            </a:r>
          </a:p>
          <a:p>
            <a:pPr>
              <a:buClrTx/>
            </a:pPr>
            <a:r>
              <a:rPr lang="nb-NO" dirty="0"/>
              <a:t>…Også fra de fylkesavdelingene som ikke er «direkte berørte».</a:t>
            </a:r>
          </a:p>
          <a:p>
            <a:pPr marL="0" indent="0">
              <a:buClrTx/>
              <a:buNone/>
            </a:pPr>
            <a:endParaRPr lang="nb-NO" dirty="0"/>
          </a:p>
          <a:p>
            <a:pPr>
              <a:buClrTx/>
            </a:pPr>
            <a:endParaRPr lang="nb-NO" dirty="0"/>
          </a:p>
        </p:txBody>
      </p:sp>
    </p:spTree>
    <p:extLst>
      <p:ext uri="{BB962C8B-B14F-4D97-AF65-F5344CB8AC3E}">
        <p14:creationId xmlns:p14="http://schemas.microsoft.com/office/powerpoint/2010/main" val="3912190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900A04C-C4BC-47DA-8C06-6B8D954D9817}"/>
              </a:ext>
            </a:extLst>
          </p:cNvPr>
          <p:cNvSpPr>
            <a:spLocks noGrp="1"/>
          </p:cNvSpPr>
          <p:nvPr>
            <p:ph type="title"/>
          </p:nvPr>
        </p:nvSpPr>
        <p:spPr/>
        <p:txBody>
          <a:bodyPr>
            <a:normAutofit/>
          </a:bodyPr>
          <a:lstStyle/>
          <a:p>
            <a:r>
              <a:rPr lang="nb-NO" sz="5400" dirty="0">
                <a:solidFill>
                  <a:schemeClr val="accent2"/>
                </a:solidFill>
              </a:rPr>
              <a:t>Bakgrunn: Ny fylkesinndeling fra 1.1.2020 </a:t>
            </a:r>
          </a:p>
        </p:txBody>
      </p:sp>
      <p:graphicFrame>
        <p:nvGraphicFramePr>
          <p:cNvPr id="4" name="Plassholder for innhold 3">
            <a:extLst>
              <a:ext uri="{FF2B5EF4-FFF2-40B4-BE49-F238E27FC236}">
                <a16:creationId xmlns:a16="http://schemas.microsoft.com/office/drawing/2014/main" id="{1E466D14-AE92-4F7F-B40B-CBF2753C4232}"/>
              </a:ext>
            </a:extLst>
          </p:cNvPr>
          <p:cNvGraphicFramePr>
            <a:graphicFrameLocks noGrp="1"/>
          </p:cNvGraphicFramePr>
          <p:nvPr>
            <p:ph idx="1"/>
            <p:extLst>
              <p:ext uri="{D42A27DB-BD31-4B8C-83A1-F6EECF244321}">
                <p14:modId xmlns:p14="http://schemas.microsoft.com/office/powerpoint/2010/main" val="2036936655"/>
              </p:ext>
            </p:extLst>
          </p:nvPr>
        </p:nvGraphicFramePr>
        <p:xfrm>
          <a:off x="925830" y="2240280"/>
          <a:ext cx="14087951" cy="6214340"/>
        </p:xfrm>
        <a:graphic>
          <a:graphicData uri="http://schemas.openxmlformats.org/drawingml/2006/table">
            <a:tbl>
              <a:tblPr firstRow="1" firstCol="1" bandRow="1">
                <a:tableStyleId>{5C22544A-7EE6-4342-B048-85BDC9FD1C3A}</a:tableStyleId>
              </a:tblPr>
              <a:tblGrid>
                <a:gridCol w="6875350">
                  <a:extLst>
                    <a:ext uri="{9D8B030D-6E8A-4147-A177-3AD203B41FA5}">
                      <a16:colId xmlns:a16="http://schemas.microsoft.com/office/drawing/2014/main" val="1378105174"/>
                    </a:ext>
                  </a:extLst>
                </a:gridCol>
                <a:gridCol w="7212601">
                  <a:extLst>
                    <a:ext uri="{9D8B030D-6E8A-4147-A177-3AD203B41FA5}">
                      <a16:colId xmlns:a16="http://schemas.microsoft.com/office/drawing/2014/main" val="3901536750"/>
                    </a:ext>
                  </a:extLst>
                </a:gridCol>
              </a:tblGrid>
              <a:tr h="292966">
                <a:tc>
                  <a:txBody>
                    <a:bodyPr/>
                    <a:lstStyle/>
                    <a:p>
                      <a:pPr>
                        <a:lnSpc>
                          <a:spcPct val="107000"/>
                        </a:lnSpc>
                        <a:spcAft>
                          <a:spcPts val="0"/>
                        </a:spcAft>
                      </a:pPr>
                      <a:r>
                        <a:rPr lang="nb-NO" sz="1400" dirty="0">
                          <a:effectLst/>
                        </a:rPr>
                        <a:t>Dagens fylkeskommuner  -  19</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b-NO" sz="1400" dirty="0">
                          <a:effectLst/>
                        </a:rPr>
                        <a:t>Nye fylkeskommuner (1.1.20) - 11</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39669467"/>
                  </a:ext>
                </a:extLst>
              </a:tr>
              <a:tr h="292966">
                <a:tc>
                  <a:txBody>
                    <a:bodyPr/>
                    <a:lstStyle/>
                    <a:p>
                      <a:pPr>
                        <a:lnSpc>
                          <a:spcPct val="107000"/>
                        </a:lnSpc>
                        <a:spcAft>
                          <a:spcPts val="0"/>
                        </a:spcAft>
                      </a:pPr>
                      <a:r>
                        <a:rPr lang="nb-NO" sz="1400" dirty="0">
                          <a:effectLst/>
                        </a:rPr>
                        <a:t>Finnmark</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b-NO" sz="1400" dirty="0">
                          <a:effectLst/>
                        </a:rPr>
                        <a:t>Finnmark og Troms (Troms og Finnmark)  - </a:t>
                      </a:r>
                      <a:r>
                        <a:rPr lang="nb-NO" sz="1400" b="1" dirty="0">
                          <a:effectLst/>
                        </a:rPr>
                        <a:t>Ikke sammenslått i dag</a:t>
                      </a:r>
                      <a:endParaRPr lang="nb-NO"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64621771"/>
                  </a:ext>
                </a:extLst>
              </a:tr>
              <a:tr h="292966">
                <a:tc>
                  <a:txBody>
                    <a:bodyPr/>
                    <a:lstStyle/>
                    <a:p>
                      <a:pPr>
                        <a:lnSpc>
                          <a:spcPct val="107000"/>
                        </a:lnSpc>
                        <a:spcAft>
                          <a:spcPts val="0"/>
                        </a:spcAft>
                      </a:pPr>
                      <a:r>
                        <a:rPr lang="nb-NO" sz="1400" dirty="0">
                          <a:effectLst/>
                        </a:rPr>
                        <a:t>Troms</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b-NO" sz="1400" dirty="0">
                          <a:effectLst/>
                        </a:rPr>
                        <a:t> </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71285870"/>
                  </a:ext>
                </a:extLst>
              </a:tr>
              <a:tr h="292966">
                <a:tc>
                  <a:txBody>
                    <a:bodyPr/>
                    <a:lstStyle/>
                    <a:p>
                      <a:pPr>
                        <a:lnSpc>
                          <a:spcPct val="107000"/>
                        </a:lnSpc>
                        <a:spcAft>
                          <a:spcPts val="0"/>
                        </a:spcAft>
                      </a:pPr>
                      <a:r>
                        <a:rPr lang="nb-NO" sz="1400" dirty="0">
                          <a:effectLst/>
                        </a:rPr>
                        <a:t>Nordland</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b-NO" sz="1400" dirty="0">
                          <a:effectLst/>
                        </a:rPr>
                        <a:t>Nordland</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78701562"/>
                  </a:ext>
                </a:extLst>
              </a:tr>
              <a:tr h="601207">
                <a:tc>
                  <a:txBody>
                    <a:bodyPr/>
                    <a:lstStyle/>
                    <a:p>
                      <a:pPr>
                        <a:lnSpc>
                          <a:spcPct val="107000"/>
                        </a:lnSpc>
                        <a:spcAft>
                          <a:spcPts val="0"/>
                        </a:spcAft>
                      </a:pPr>
                      <a:r>
                        <a:rPr lang="nb-NO" sz="1400" dirty="0">
                          <a:effectLst/>
                        </a:rPr>
                        <a:t>Trøndelag (Sør-Trøndelag og Nord-Trøndelag slått sammen 1.1.18)</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b-NO" sz="1400" dirty="0">
                          <a:effectLst/>
                        </a:rPr>
                        <a:t>Trøndelag</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53945340"/>
                  </a:ext>
                </a:extLst>
              </a:tr>
              <a:tr h="345446">
                <a:tc>
                  <a:txBody>
                    <a:bodyPr/>
                    <a:lstStyle/>
                    <a:p>
                      <a:pPr>
                        <a:lnSpc>
                          <a:spcPct val="107000"/>
                        </a:lnSpc>
                        <a:spcAft>
                          <a:spcPts val="0"/>
                        </a:spcAft>
                      </a:pPr>
                      <a:r>
                        <a:rPr lang="nb-NO" sz="1400" dirty="0">
                          <a:effectLst/>
                        </a:rPr>
                        <a:t>Møre og Romsdal</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b-NO" sz="1400" dirty="0">
                          <a:effectLst/>
                        </a:rPr>
                        <a:t>Møre og Romsdal</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89282418"/>
                  </a:ext>
                </a:extLst>
              </a:tr>
              <a:tr h="292966">
                <a:tc>
                  <a:txBody>
                    <a:bodyPr/>
                    <a:lstStyle/>
                    <a:p>
                      <a:pPr>
                        <a:lnSpc>
                          <a:spcPct val="107000"/>
                        </a:lnSpc>
                        <a:spcAft>
                          <a:spcPts val="0"/>
                        </a:spcAft>
                      </a:pPr>
                      <a:r>
                        <a:rPr lang="nb-NO" sz="1400" dirty="0">
                          <a:effectLst/>
                        </a:rPr>
                        <a:t>Sogn og Fjordane</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b-NO" sz="1400" dirty="0">
                          <a:effectLst/>
                        </a:rPr>
                        <a:t>Sogn og Fjordane og Hordaland (</a:t>
                      </a:r>
                      <a:r>
                        <a:rPr lang="nb-NO" sz="1400" dirty="0" err="1">
                          <a:effectLst/>
                        </a:rPr>
                        <a:t>Vestland</a:t>
                      </a:r>
                      <a:r>
                        <a:rPr lang="nb-NO" sz="1400" dirty="0">
                          <a:effectLst/>
                        </a:rPr>
                        <a:t>) – </a:t>
                      </a:r>
                      <a:r>
                        <a:rPr lang="nb-NO" sz="1400" b="1" dirty="0">
                          <a:effectLst/>
                        </a:rPr>
                        <a:t>Sammenslått i dag</a:t>
                      </a:r>
                      <a:endParaRPr lang="nb-NO"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60392095"/>
                  </a:ext>
                </a:extLst>
              </a:tr>
              <a:tr h="292966">
                <a:tc>
                  <a:txBody>
                    <a:bodyPr/>
                    <a:lstStyle/>
                    <a:p>
                      <a:pPr>
                        <a:lnSpc>
                          <a:spcPct val="107000"/>
                        </a:lnSpc>
                        <a:spcAft>
                          <a:spcPts val="0"/>
                        </a:spcAft>
                      </a:pPr>
                      <a:r>
                        <a:rPr lang="nb-NO" sz="1400" dirty="0">
                          <a:effectLst/>
                        </a:rPr>
                        <a:t>Hordaland</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b-NO" sz="1400" dirty="0">
                          <a:effectLst/>
                        </a:rPr>
                        <a:t> </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42600178"/>
                  </a:ext>
                </a:extLst>
              </a:tr>
              <a:tr h="292966">
                <a:tc>
                  <a:txBody>
                    <a:bodyPr/>
                    <a:lstStyle/>
                    <a:p>
                      <a:pPr>
                        <a:lnSpc>
                          <a:spcPct val="107000"/>
                        </a:lnSpc>
                        <a:spcAft>
                          <a:spcPts val="0"/>
                        </a:spcAft>
                      </a:pPr>
                      <a:r>
                        <a:rPr lang="nb-NO" sz="1400" dirty="0">
                          <a:effectLst/>
                        </a:rPr>
                        <a:t>Rogaland</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b-NO" sz="1400" dirty="0">
                          <a:effectLst/>
                        </a:rPr>
                        <a:t>Rogaland</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51817565"/>
                  </a:ext>
                </a:extLst>
              </a:tr>
              <a:tr h="292966">
                <a:tc>
                  <a:txBody>
                    <a:bodyPr/>
                    <a:lstStyle/>
                    <a:p>
                      <a:pPr>
                        <a:lnSpc>
                          <a:spcPct val="107000"/>
                        </a:lnSpc>
                        <a:spcAft>
                          <a:spcPts val="0"/>
                        </a:spcAft>
                      </a:pPr>
                      <a:r>
                        <a:rPr lang="nb-NO" sz="1400" dirty="0">
                          <a:effectLst/>
                        </a:rPr>
                        <a:t>Vest-Agder</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b-NO" sz="1400" dirty="0">
                          <a:effectLst/>
                        </a:rPr>
                        <a:t>Vest-Agder og Aust-Agder (Agder) – </a:t>
                      </a:r>
                      <a:r>
                        <a:rPr lang="nb-NO" sz="1400" b="1" dirty="0">
                          <a:effectLst/>
                        </a:rPr>
                        <a:t>Planer om sammenslåing (Pilot)</a:t>
                      </a:r>
                      <a:endParaRPr lang="nb-NO"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77988482"/>
                  </a:ext>
                </a:extLst>
              </a:tr>
              <a:tr h="292966">
                <a:tc>
                  <a:txBody>
                    <a:bodyPr/>
                    <a:lstStyle/>
                    <a:p>
                      <a:pPr>
                        <a:lnSpc>
                          <a:spcPct val="107000"/>
                        </a:lnSpc>
                        <a:spcAft>
                          <a:spcPts val="0"/>
                        </a:spcAft>
                      </a:pPr>
                      <a:r>
                        <a:rPr lang="nb-NO" sz="1400" dirty="0">
                          <a:effectLst/>
                        </a:rPr>
                        <a:t>Aust-Agder</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b-NO" sz="1400" dirty="0">
                          <a:effectLst/>
                        </a:rPr>
                        <a:t> </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67746072"/>
                  </a:ext>
                </a:extLst>
              </a:tr>
              <a:tr h="601207">
                <a:tc>
                  <a:txBody>
                    <a:bodyPr/>
                    <a:lstStyle/>
                    <a:p>
                      <a:pPr>
                        <a:lnSpc>
                          <a:spcPct val="107000"/>
                        </a:lnSpc>
                        <a:spcAft>
                          <a:spcPts val="0"/>
                        </a:spcAft>
                      </a:pPr>
                      <a:r>
                        <a:rPr lang="nb-NO" sz="1400" dirty="0">
                          <a:effectLst/>
                        </a:rPr>
                        <a:t>Telemark</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b-NO" sz="1400" dirty="0">
                          <a:effectLst/>
                        </a:rPr>
                        <a:t>Telemark og Vestfold (Telemark og Vestfold) </a:t>
                      </a:r>
                      <a:r>
                        <a:rPr lang="nb-NO" sz="1400" b="1" dirty="0">
                          <a:effectLst/>
                        </a:rPr>
                        <a:t>Ikke sammenslått i dag </a:t>
                      </a:r>
                      <a:endParaRPr lang="nb-NO"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92620062"/>
                  </a:ext>
                </a:extLst>
              </a:tr>
              <a:tr h="292966">
                <a:tc>
                  <a:txBody>
                    <a:bodyPr/>
                    <a:lstStyle/>
                    <a:p>
                      <a:pPr>
                        <a:lnSpc>
                          <a:spcPct val="107000"/>
                        </a:lnSpc>
                        <a:spcAft>
                          <a:spcPts val="0"/>
                        </a:spcAft>
                      </a:pPr>
                      <a:r>
                        <a:rPr lang="nb-NO" sz="1400" dirty="0">
                          <a:effectLst/>
                        </a:rPr>
                        <a:t>Vestfold</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b-NO" sz="1400" dirty="0">
                          <a:effectLst/>
                        </a:rPr>
                        <a:t> </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94404309"/>
                  </a:ext>
                </a:extLst>
              </a:tr>
              <a:tr h="292966">
                <a:tc>
                  <a:txBody>
                    <a:bodyPr/>
                    <a:lstStyle/>
                    <a:p>
                      <a:pPr>
                        <a:lnSpc>
                          <a:spcPct val="107000"/>
                        </a:lnSpc>
                        <a:spcAft>
                          <a:spcPts val="0"/>
                        </a:spcAft>
                      </a:pPr>
                      <a:r>
                        <a:rPr lang="nb-NO" sz="1400" dirty="0">
                          <a:effectLst/>
                        </a:rPr>
                        <a:t>Buskerud</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b-NO" sz="1400" dirty="0">
                          <a:effectLst/>
                        </a:rPr>
                        <a:t>Buskerud, Akershus og Østfold (Viken) </a:t>
                      </a:r>
                      <a:r>
                        <a:rPr lang="nb-NO" sz="1400" b="1" dirty="0">
                          <a:effectLst/>
                        </a:rPr>
                        <a:t>Ikke sammenslått i dag</a:t>
                      </a:r>
                      <a:endParaRPr lang="nb-NO"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5919329"/>
                  </a:ext>
                </a:extLst>
              </a:tr>
              <a:tr h="292966">
                <a:tc>
                  <a:txBody>
                    <a:bodyPr/>
                    <a:lstStyle/>
                    <a:p>
                      <a:pPr>
                        <a:lnSpc>
                          <a:spcPct val="107000"/>
                        </a:lnSpc>
                        <a:spcAft>
                          <a:spcPts val="0"/>
                        </a:spcAft>
                      </a:pPr>
                      <a:r>
                        <a:rPr lang="nb-NO" sz="1400" dirty="0">
                          <a:effectLst/>
                        </a:rPr>
                        <a:t>Akershus</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b-NO" sz="1400" dirty="0">
                          <a:effectLst/>
                        </a:rPr>
                        <a:t> </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00622491"/>
                  </a:ext>
                </a:extLst>
              </a:tr>
              <a:tr h="347976">
                <a:tc>
                  <a:txBody>
                    <a:bodyPr/>
                    <a:lstStyle/>
                    <a:p>
                      <a:pPr>
                        <a:lnSpc>
                          <a:spcPct val="107000"/>
                        </a:lnSpc>
                        <a:spcAft>
                          <a:spcPts val="0"/>
                        </a:spcAft>
                      </a:pPr>
                      <a:r>
                        <a:rPr lang="nb-NO" sz="1400" dirty="0">
                          <a:effectLst/>
                        </a:rPr>
                        <a:t>Østfold</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b-NO" sz="1400" dirty="0">
                          <a:effectLst/>
                        </a:rPr>
                        <a:t> </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51331468"/>
                  </a:ext>
                </a:extLst>
              </a:tr>
              <a:tr h="292966">
                <a:tc>
                  <a:txBody>
                    <a:bodyPr/>
                    <a:lstStyle/>
                    <a:p>
                      <a:pPr>
                        <a:lnSpc>
                          <a:spcPct val="107000"/>
                        </a:lnSpc>
                        <a:spcAft>
                          <a:spcPts val="0"/>
                        </a:spcAft>
                      </a:pPr>
                      <a:r>
                        <a:rPr lang="nb-NO" sz="1400" dirty="0">
                          <a:effectLst/>
                        </a:rPr>
                        <a:t>Oslo</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b-NO" sz="1400" dirty="0">
                          <a:effectLst/>
                        </a:rPr>
                        <a:t>Oslo </a:t>
                      </a:r>
                      <a:r>
                        <a:rPr lang="nb-NO" sz="1400" b="1" dirty="0">
                          <a:effectLst/>
                        </a:rPr>
                        <a:t>Sammen med Akershus</a:t>
                      </a:r>
                      <a:endParaRPr lang="nb-NO"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72980542"/>
                  </a:ext>
                </a:extLst>
              </a:tr>
              <a:tr h="0">
                <a:tc>
                  <a:txBody>
                    <a:bodyPr/>
                    <a:lstStyle/>
                    <a:p>
                      <a:pPr>
                        <a:lnSpc>
                          <a:spcPct val="107000"/>
                        </a:lnSpc>
                        <a:spcAft>
                          <a:spcPts val="0"/>
                        </a:spcAft>
                      </a:pPr>
                      <a:r>
                        <a:rPr lang="nb-NO" sz="1400" dirty="0">
                          <a:effectLst/>
                        </a:rPr>
                        <a:t>Hedmark</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b-NO" sz="1400" dirty="0">
                          <a:effectLst/>
                        </a:rPr>
                        <a:t>Hedmark og Oppland (Innlandet) </a:t>
                      </a:r>
                      <a:r>
                        <a:rPr lang="nb-NO" sz="1400" b="1" dirty="0">
                          <a:effectLst/>
                        </a:rPr>
                        <a:t>Sammenslått i dag</a:t>
                      </a:r>
                      <a:endParaRPr lang="nb-NO"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48527149"/>
                  </a:ext>
                </a:extLst>
              </a:tr>
              <a:tr h="292966">
                <a:tc>
                  <a:txBody>
                    <a:bodyPr/>
                    <a:lstStyle/>
                    <a:p>
                      <a:pPr>
                        <a:lnSpc>
                          <a:spcPct val="107000"/>
                        </a:lnSpc>
                        <a:spcAft>
                          <a:spcPts val="0"/>
                        </a:spcAft>
                      </a:pPr>
                      <a:r>
                        <a:rPr lang="nb-NO" sz="1400" dirty="0">
                          <a:effectLst/>
                        </a:rPr>
                        <a:t>Oppland</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b-NO" sz="1400" dirty="0">
                          <a:effectLst/>
                        </a:rPr>
                        <a:t> </a:t>
                      </a:r>
                      <a:endParaRPr lang="nb-NO"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59065193"/>
                  </a:ext>
                </a:extLst>
              </a:tr>
            </a:tbl>
          </a:graphicData>
        </a:graphic>
      </p:graphicFrame>
      <p:sp>
        <p:nvSpPr>
          <p:cNvPr id="5" name="Rectangle 1">
            <a:extLst>
              <a:ext uri="{FF2B5EF4-FFF2-40B4-BE49-F238E27FC236}">
                <a16:creationId xmlns:a16="http://schemas.microsoft.com/office/drawing/2014/main" id="{BDE7E6A9-D8AC-4381-B32E-89E16EC72C11}"/>
              </a:ext>
            </a:extLst>
          </p:cNvPr>
          <p:cNvSpPr>
            <a:spLocks noChangeArrowheads="1"/>
          </p:cNvSpPr>
          <p:nvPr/>
        </p:nvSpPr>
        <p:spPr bwMode="auto">
          <a:xfrm>
            <a:off x="-4302298" y="3991099"/>
            <a:ext cx="26005476" cy="629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nb-NO"/>
          </a:p>
        </p:txBody>
      </p:sp>
    </p:spTree>
    <p:extLst>
      <p:ext uri="{BB962C8B-B14F-4D97-AF65-F5344CB8AC3E}">
        <p14:creationId xmlns:p14="http://schemas.microsoft.com/office/powerpoint/2010/main" val="1538528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ssholder for tekst 4">
            <a:extLst>
              <a:ext uri="{FF2B5EF4-FFF2-40B4-BE49-F238E27FC236}">
                <a16:creationId xmlns:a16="http://schemas.microsoft.com/office/drawing/2014/main" id="{5B77160B-FF90-4396-81A6-3C0C250390D1}"/>
              </a:ext>
            </a:extLst>
          </p:cNvPr>
          <p:cNvSpPr>
            <a:spLocks noGrp="1"/>
          </p:cNvSpPr>
          <p:nvPr>
            <p:ph type="body" idx="1"/>
          </p:nvPr>
        </p:nvSpPr>
        <p:spPr>
          <a:ln w="19050">
            <a:solidFill>
              <a:schemeClr val="tx1"/>
            </a:solidFill>
          </a:ln>
        </p:spPr>
        <p:txBody>
          <a:bodyPr>
            <a:normAutofit fontScale="62500" lnSpcReduction="20000"/>
          </a:bodyPr>
          <a:lstStyle/>
          <a:p>
            <a:br>
              <a:rPr lang="nb-NO" dirty="0"/>
            </a:br>
            <a:r>
              <a:rPr lang="nb-NO" dirty="0"/>
              <a:t>Egen sak til fra sentralstyret om regionreform + punkter i den vedtatt organisatoriske strategien for 2018-2020</a:t>
            </a:r>
          </a:p>
          <a:p>
            <a:pPr marL="457200" indent="-457200">
              <a:buFont typeface="Arial" panose="020B0604020202020204" pitchFamily="34" charset="0"/>
              <a:buChar char="•"/>
            </a:pPr>
            <a:endParaRPr lang="nb-NO" dirty="0"/>
          </a:p>
          <a:p>
            <a:pPr marL="457200" indent="-457200">
              <a:buFont typeface="Arial" panose="020B0604020202020204" pitchFamily="34" charset="0"/>
              <a:buChar char="•"/>
            </a:pPr>
            <a:endParaRPr lang="nb-NO" dirty="0"/>
          </a:p>
          <a:p>
            <a:endParaRPr lang="nb-NO" dirty="0"/>
          </a:p>
        </p:txBody>
      </p:sp>
      <p:sp>
        <p:nvSpPr>
          <p:cNvPr id="4" name="Plassholder for innhold 3"/>
          <p:cNvSpPr>
            <a:spLocks noGrp="1"/>
          </p:cNvSpPr>
          <p:nvPr>
            <p:ph sz="half" idx="2"/>
          </p:nvPr>
        </p:nvSpPr>
        <p:spPr/>
        <p:txBody>
          <a:bodyPr>
            <a:normAutofit/>
          </a:bodyPr>
          <a:lstStyle/>
          <a:p>
            <a:pPr marL="396000" lvl="1" indent="0">
              <a:buNone/>
            </a:pPr>
            <a:endParaRPr lang="nb-NO" b="1" dirty="0"/>
          </a:p>
          <a:p>
            <a:pPr lvl="1">
              <a:buClrTx/>
            </a:pPr>
            <a:r>
              <a:rPr lang="nb-NO" sz="2200" dirty="0"/>
              <a:t>å vurdere en ny geografisk inndeling av fylkesavdelinger som følge av regionsreformen vedtatt av stortinget. </a:t>
            </a:r>
          </a:p>
          <a:p>
            <a:pPr lvl="1">
              <a:buClrTx/>
            </a:pPr>
            <a:r>
              <a:rPr lang="nb-NO" sz="2200" dirty="0"/>
              <a:t>at det i arbeidet med ny fylkesinndeling legges til rette for en åpen og demokratisk prosess, der alle involverte fylkesavdelinger deltar aktivt i beslutningene</a:t>
            </a:r>
          </a:p>
          <a:p>
            <a:pPr lvl="1">
              <a:buClrTx/>
            </a:pPr>
            <a:r>
              <a:rPr lang="nb-NO" sz="2200" dirty="0"/>
              <a:t>at det skal settes ned en arbeidsgruppe som skal jobbe fram forslag mot landsmøte 2020.</a:t>
            </a:r>
          </a:p>
          <a:p>
            <a:pPr lvl="1"/>
            <a:endParaRPr lang="nb-NO" sz="2200" dirty="0"/>
          </a:p>
          <a:p>
            <a:pPr lvl="1"/>
            <a:endParaRPr lang="nb-NO" sz="2200" dirty="0"/>
          </a:p>
          <a:p>
            <a:pPr marL="396000" lvl="1" indent="0">
              <a:buNone/>
            </a:pPr>
            <a:endParaRPr lang="nb-NO" dirty="0"/>
          </a:p>
        </p:txBody>
      </p:sp>
      <p:sp>
        <p:nvSpPr>
          <p:cNvPr id="6" name="Plassholder for tekst 5">
            <a:extLst>
              <a:ext uri="{FF2B5EF4-FFF2-40B4-BE49-F238E27FC236}">
                <a16:creationId xmlns:a16="http://schemas.microsoft.com/office/drawing/2014/main" id="{881C3FA1-ACD2-4DBA-9EE2-BA0F21678B17}"/>
              </a:ext>
            </a:extLst>
          </p:cNvPr>
          <p:cNvSpPr>
            <a:spLocks noGrp="1"/>
          </p:cNvSpPr>
          <p:nvPr>
            <p:ph type="body" sz="quarter" idx="3"/>
          </p:nvPr>
        </p:nvSpPr>
        <p:spPr>
          <a:ln w="19050">
            <a:solidFill>
              <a:schemeClr val="tx1"/>
            </a:solidFill>
          </a:ln>
        </p:spPr>
        <p:txBody>
          <a:bodyPr/>
          <a:lstStyle/>
          <a:p>
            <a:r>
              <a:rPr lang="nb-NO" sz="2800" dirty="0"/>
              <a:t>Arbeidsgruppen består av</a:t>
            </a:r>
            <a:br>
              <a:rPr lang="nb-NO" sz="2800" dirty="0"/>
            </a:br>
            <a:r>
              <a:rPr lang="nb-NO" sz="2800" dirty="0"/>
              <a:t>«alle berørte» parter</a:t>
            </a:r>
          </a:p>
          <a:p>
            <a:endParaRPr lang="nb-NO" dirty="0"/>
          </a:p>
        </p:txBody>
      </p:sp>
      <p:sp>
        <p:nvSpPr>
          <p:cNvPr id="7" name="Plassholder for innhold 6">
            <a:extLst>
              <a:ext uri="{FF2B5EF4-FFF2-40B4-BE49-F238E27FC236}">
                <a16:creationId xmlns:a16="http://schemas.microsoft.com/office/drawing/2014/main" id="{ED5AEBAE-93AF-45FA-A38F-F68D5A20471F}"/>
              </a:ext>
            </a:extLst>
          </p:cNvPr>
          <p:cNvSpPr>
            <a:spLocks noGrp="1"/>
          </p:cNvSpPr>
          <p:nvPr>
            <p:ph sz="quarter" idx="4"/>
          </p:nvPr>
        </p:nvSpPr>
        <p:spPr/>
        <p:txBody>
          <a:bodyPr>
            <a:normAutofit fontScale="77500" lnSpcReduction="20000"/>
          </a:bodyPr>
          <a:lstStyle/>
          <a:p>
            <a:pPr lvl="1"/>
            <a:endParaRPr lang="nb-NO" dirty="0"/>
          </a:p>
          <a:p>
            <a:pPr lvl="1">
              <a:buClrTx/>
            </a:pPr>
            <a:r>
              <a:rPr lang="nb-NO" dirty="0"/>
              <a:t>Sentralstyreleder</a:t>
            </a:r>
          </a:p>
          <a:p>
            <a:pPr lvl="1">
              <a:buClrTx/>
            </a:pPr>
            <a:r>
              <a:rPr lang="nb-NO" dirty="0"/>
              <a:t>Sentralstyremedlem/nestleder </a:t>
            </a:r>
          </a:p>
          <a:p>
            <a:pPr lvl="1">
              <a:buClrTx/>
            </a:pPr>
            <a:r>
              <a:rPr lang="nb-NO" dirty="0"/>
              <a:t>Fylkesleder i Finnmark</a:t>
            </a:r>
          </a:p>
          <a:p>
            <a:pPr lvl="1">
              <a:buClrTx/>
            </a:pPr>
            <a:r>
              <a:rPr lang="nb-NO" dirty="0"/>
              <a:t>Fylkesleder i Troms</a:t>
            </a:r>
          </a:p>
          <a:p>
            <a:pPr lvl="1">
              <a:buClrTx/>
            </a:pPr>
            <a:r>
              <a:rPr lang="nb-NO" dirty="0"/>
              <a:t>Fylkesleder i Vest-Agder</a:t>
            </a:r>
          </a:p>
          <a:p>
            <a:pPr lvl="1">
              <a:buClrTx/>
            </a:pPr>
            <a:r>
              <a:rPr lang="nb-NO" dirty="0"/>
              <a:t>Fylkesleder i Aust-Agder</a:t>
            </a:r>
          </a:p>
          <a:p>
            <a:pPr lvl="1">
              <a:buClrTx/>
            </a:pPr>
            <a:r>
              <a:rPr lang="nb-NO" dirty="0"/>
              <a:t>Fylkesleder i Telemark</a:t>
            </a:r>
          </a:p>
          <a:p>
            <a:pPr lvl="1">
              <a:buClrTx/>
            </a:pPr>
            <a:r>
              <a:rPr lang="nb-NO" dirty="0"/>
              <a:t>Fylkesleder i Vestfold</a:t>
            </a:r>
          </a:p>
          <a:p>
            <a:pPr lvl="1">
              <a:buClrTx/>
            </a:pPr>
            <a:r>
              <a:rPr lang="nb-NO" dirty="0"/>
              <a:t>Fylkesleder i Buskerud</a:t>
            </a:r>
          </a:p>
          <a:p>
            <a:pPr lvl="1">
              <a:buClrTx/>
            </a:pPr>
            <a:r>
              <a:rPr lang="nb-NO" dirty="0"/>
              <a:t>Fylkesleder i Østfold</a:t>
            </a:r>
          </a:p>
          <a:p>
            <a:pPr lvl="1">
              <a:buClrTx/>
            </a:pPr>
            <a:r>
              <a:rPr lang="nb-NO" dirty="0"/>
              <a:t>Fylkesleder i Oslo og Akershus</a:t>
            </a:r>
            <a:br>
              <a:rPr lang="nb-NO" b="1" dirty="0"/>
            </a:br>
            <a:endParaRPr lang="nb-NO" dirty="0"/>
          </a:p>
        </p:txBody>
      </p:sp>
      <p:sp>
        <p:nvSpPr>
          <p:cNvPr id="2" name="Tittel 1"/>
          <p:cNvSpPr>
            <a:spLocks noGrp="1"/>
          </p:cNvSpPr>
          <p:nvPr>
            <p:ph type="title"/>
          </p:nvPr>
        </p:nvSpPr>
        <p:spPr/>
        <p:txBody>
          <a:bodyPr>
            <a:normAutofit/>
          </a:bodyPr>
          <a:lstStyle/>
          <a:p>
            <a:r>
              <a:rPr lang="nb-NO" sz="5400" dirty="0">
                <a:solidFill>
                  <a:schemeClr val="accent2"/>
                </a:solidFill>
              </a:rPr>
              <a:t>LM 2018 – Hva ble vedtatt? </a:t>
            </a:r>
          </a:p>
        </p:txBody>
      </p:sp>
    </p:spTree>
    <p:extLst>
      <p:ext uri="{BB962C8B-B14F-4D97-AF65-F5344CB8AC3E}">
        <p14:creationId xmlns:p14="http://schemas.microsoft.com/office/powerpoint/2010/main" val="3205457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5560256-C399-4FFE-AB48-281309D2AB0B}"/>
              </a:ext>
            </a:extLst>
          </p:cNvPr>
          <p:cNvSpPr>
            <a:spLocks noGrp="1"/>
          </p:cNvSpPr>
          <p:nvPr>
            <p:ph type="title"/>
          </p:nvPr>
        </p:nvSpPr>
        <p:spPr/>
        <p:txBody>
          <a:bodyPr>
            <a:normAutofit/>
          </a:bodyPr>
          <a:lstStyle/>
          <a:p>
            <a:r>
              <a:rPr lang="nb-NO" sz="4800" dirty="0">
                <a:solidFill>
                  <a:schemeClr val="accent2"/>
                </a:solidFill>
              </a:rPr>
              <a:t>Mandat for arbeidsgruppen (LM2018)</a:t>
            </a:r>
          </a:p>
        </p:txBody>
      </p:sp>
      <p:sp>
        <p:nvSpPr>
          <p:cNvPr id="3" name="Plassholder for innhold 2">
            <a:extLst>
              <a:ext uri="{FF2B5EF4-FFF2-40B4-BE49-F238E27FC236}">
                <a16:creationId xmlns:a16="http://schemas.microsoft.com/office/drawing/2014/main" id="{E0840584-554B-4025-BF0E-0D8BFA3788D9}"/>
              </a:ext>
            </a:extLst>
          </p:cNvPr>
          <p:cNvSpPr>
            <a:spLocks noGrp="1"/>
          </p:cNvSpPr>
          <p:nvPr>
            <p:ph idx="1"/>
          </p:nvPr>
        </p:nvSpPr>
        <p:spPr/>
        <p:txBody>
          <a:bodyPr>
            <a:normAutofit fontScale="92500" lnSpcReduction="10000"/>
          </a:bodyPr>
          <a:lstStyle/>
          <a:p>
            <a:pPr marL="0" indent="0">
              <a:buClr>
                <a:schemeClr val="accent2"/>
              </a:buClr>
              <a:buNone/>
            </a:pPr>
            <a:r>
              <a:rPr lang="nb-NO" dirty="0"/>
              <a:t>Arbeidsgruppen skal vurdere hvordan CP-foreningen bør tilpasse seg en ny geografisk fylkesinndeling som følge av regionsreformen. </a:t>
            </a:r>
            <a:br>
              <a:rPr lang="nb-NO" dirty="0"/>
            </a:br>
            <a:br>
              <a:rPr lang="nb-NO" dirty="0"/>
            </a:br>
            <a:r>
              <a:rPr lang="nb-NO" dirty="0"/>
              <a:t>Arbeidsgruppen skal legge fram forslag til hvordan evt. tilpasning til ny fylkesinndeling vil kunne gjennomføres når det gjelder:</a:t>
            </a:r>
            <a:br>
              <a:rPr lang="nb-NO" dirty="0"/>
            </a:br>
            <a:r>
              <a:rPr lang="nb-NO" dirty="0"/>
              <a:t>- ulik økonomi i fylkesavdelingene.</a:t>
            </a:r>
            <a:br>
              <a:rPr lang="nb-NO" dirty="0"/>
            </a:br>
            <a:r>
              <a:rPr lang="nb-NO" dirty="0"/>
              <a:t>- ulik organisasjonskultur og ulike arbeidsformer.</a:t>
            </a:r>
            <a:br>
              <a:rPr lang="nb-NO" dirty="0"/>
            </a:br>
            <a:r>
              <a:rPr lang="nb-NO" dirty="0"/>
              <a:t>- ulikt antall medlemmer og konsekvenser for landsmøtets sammensetning.</a:t>
            </a:r>
          </a:p>
          <a:p>
            <a:pPr marL="0" indent="0">
              <a:buNone/>
            </a:pPr>
            <a:r>
              <a:rPr lang="nb-NO" dirty="0"/>
              <a:t>Arbeidsgruppen skal også vurdere behovet for ny organisasjonsstruktur, ved å åpne for etablering av lokallag, nettverk eller andre lokale grupper.</a:t>
            </a:r>
            <a:br>
              <a:rPr lang="nb-NO" dirty="0"/>
            </a:br>
            <a:br>
              <a:rPr lang="nb-NO" dirty="0"/>
            </a:br>
            <a:r>
              <a:rPr lang="nb-NO" dirty="0"/>
              <a:t>Det skal utarbeides forslag til hvilke endringer dette vil innebære for CP-foreningens vedtekter.</a:t>
            </a:r>
            <a:br>
              <a:rPr lang="nb-NO" dirty="0"/>
            </a:br>
            <a:endParaRPr lang="nb-NO" dirty="0"/>
          </a:p>
        </p:txBody>
      </p:sp>
    </p:spTree>
    <p:extLst>
      <p:ext uri="{BB962C8B-B14F-4D97-AF65-F5344CB8AC3E}">
        <p14:creationId xmlns:p14="http://schemas.microsoft.com/office/powerpoint/2010/main" val="218365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5400" dirty="0">
                <a:solidFill>
                  <a:schemeClr val="accent2"/>
                </a:solidFill>
              </a:rPr>
              <a:t>Møter i arbeidsgruppa</a:t>
            </a:r>
          </a:p>
        </p:txBody>
      </p:sp>
      <p:sp>
        <p:nvSpPr>
          <p:cNvPr id="4" name="Plassholder for innhold 3"/>
          <p:cNvSpPr>
            <a:spLocks noGrp="1"/>
          </p:cNvSpPr>
          <p:nvPr>
            <p:ph idx="1"/>
          </p:nvPr>
        </p:nvSpPr>
        <p:spPr/>
        <p:txBody>
          <a:bodyPr>
            <a:normAutofit/>
          </a:bodyPr>
          <a:lstStyle/>
          <a:p>
            <a:pPr>
              <a:buClrTx/>
            </a:pPr>
            <a:r>
              <a:rPr lang="nb-NO" dirty="0"/>
              <a:t>Arbeidsgruppen har hatt tre møter:</a:t>
            </a:r>
          </a:p>
          <a:p>
            <a:pPr marL="0" indent="0">
              <a:buClrTx/>
              <a:buNone/>
            </a:pPr>
            <a:r>
              <a:rPr lang="nb-NO" dirty="0"/>
              <a:t> 1) lørdag den 2. februar 2019</a:t>
            </a:r>
          </a:p>
          <a:p>
            <a:pPr marL="0" indent="0">
              <a:buClrTx/>
              <a:buNone/>
            </a:pPr>
            <a:r>
              <a:rPr lang="nb-NO" dirty="0"/>
              <a:t> 2) lørdag den 27. april 2019</a:t>
            </a:r>
          </a:p>
          <a:p>
            <a:pPr marL="0" indent="0">
              <a:buClrTx/>
              <a:buNone/>
            </a:pPr>
            <a:r>
              <a:rPr lang="nb-NO" dirty="0"/>
              <a:t> 3) lørdag den 31. august 2019</a:t>
            </a:r>
          </a:p>
          <a:p>
            <a:pPr marL="0" indent="0">
              <a:buClrTx/>
              <a:buNone/>
            </a:pPr>
            <a:endParaRPr lang="nb-NO" dirty="0"/>
          </a:p>
          <a:p>
            <a:pPr marL="0" indent="0">
              <a:buClrTx/>
              <a:buNone/>
            </a:pPr>
            <a:r>
              <a:rPr lang="nb-NO" dirty="0"/>
              <a:t>Alle referater er oversendt sentralstyret og </a:t>
            </a:r>
            <a:r>
              <a:rPr lang="nb-NO" b="1" dirty="0"/>
              <a:t>alle </a:t>
            </a:r>
            <a:r>
              <a:rPr lang="nb-NO" dirty="0"/>
              <a:t>fylkesavdelingene.</a:t>
            </a:r>
            <a:endParaRPr lang="nb-NO" b="1" dirty="0"/>
          </a:p>
          <a:p>
            <a:pPr marL="0" indent="0">
              <a:buClrTx/>
              <a:buNone/>
            </a:pPr>
            <a:endParaRPr lang="nb-NO" dirty="0"/>
          </a:p>
          <a:p>
            <a:pPr marL="0" indent="0">
              <a:buClrTx/>
              <a:buNone/>
            </a:pPr>
            <a:br>
              <a:rPr lang="nb-NO" dirty="0"/>
            </a:br>
            <a:endParaRPr lang="nb-NO" dirty="0"/>
          </a:p>
        </p:txBody>
      </p:sp>
    </p:spTree>
    <p:extLst>
      <p:ext uri="{BB962C8B-B14F-4D97-AF65-F5344CB8AC3E}">
        <p14:creationId xmlns:p14="http://schemas.microsoft.com/office/powerpoint/2010/main" val="3347358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7CEB2D1-0471-4839-82A3-097BC735A9BD}"/>
              </a:ext>
            </a:extLst>
          </p:cNvPr>
          <p:cNvSpPr>
            <a:spLocks noGrp="1"/>
          </p:cNvSpPr>
          <p:nvPr>
            <p:ph type="title"/>
          </p:nvPr>
        </p:nvSpPr>
        <p:spPr/>
        <p:txBody>
          <a:bodyPr>
            <a:normAutofit/>
          </a:bodyPr>
          <a:lstStyle/>
          <a:p>
            <a:r>
              <a:rPr lang="nb-NO" sz="5400" dirty="0">
                <a:solidFill>
                  <a:schemeClr val="accent2"/>
                </a:solidFill>
              </a:rPr>
              <a:t>Viktig for arbeidsgruppen: piloten i Agder – en sammenslåing mellom Aust-Agder og Vest-Agder</a:t>
            </a:r>
          </a:p>
        </p:txBody>
      </p:sp>
      <p:sp>
        <p:nvSpPr>
          <p:cNvPr id="3" name="Plassholder for innhold 2">
            <a:extLst>
              <a:ext uri="{FF2B5EF4-FFF2-40B4-BE49-F238E27FC236}">
                <a16:creationId xmlns:a16="http://schemas.microsoft.com/office/drawing/2014/main" id="{8249FAA2-77C4-42A8-975A-D5852CB92BFE}"/>
              </a:ext>
            </a:extLst>
          </p:cNvPr>
          <p:cNvSpPr>
            <a:spLocks noGrp="1"/>
          </p:cNvSpPr>
          <p:nvPr>
            <p:ph sz="half" idx="1"/>
          </p:nvPr>
        </p:nvSpPr>
        <p:spPr>
          <a:xfrm>
            <a:off x="1092820" y="2308301"/>
            <a:ext cx="6700535" cy="6188927"/>
          </a:xfrm>
        </p:spPr>
        <p:txBody>
          <a:bodyPr>
            <a:normAutofit fontScale="32500" lnSpcReduction="20000"/>
          </a:bodyPr>
          <a:lstStyle/>
          <a:p>
            <a:pPr marL="0" indent="0">
              <a:buClrTx/>
              <a:buNone/>
            </a:pPr>
            <a:endParaRPr lang="nb-NO" sz="6000" b="1" dirty="0"/>
          </a:p>
          <a:p>
            <a:pPr marL="0" indent="0">
              <a:buClrTx/>
              <a:buNone/>
            </a:pPr>
            <a:r>
              <a:rPr lang="nb-NO" sz="6000" b="1" dirty="0"/>
              <a:t>Hva er gjort/gjenstår å gjøre</a:t>
            </a:r>
          </a:p>
          <a:p>
            <a:pPr>
              <a:buClrTx/>
            </a:pPr>
            <a:r>
              <a:rPr lang="nb-NO" sz="6000" dirty="0"/>
              <a:t>Årsmøte 2019: Et interimsstyre (representanter fra begge styrene) har blitt valgt for et år der mandatet er å  planlegge for sammenslåing i 2020.</a:t>
            </a:r>
          </a:p>
          <a:p>
            <a:pPr>
              <a:buClrTx/>
            </a:pPr>
            <a:r>
              <a:rPr lang="nb-NO" sz="6000" dirty="0"/>
              <a:t>Februar 2020: felles årsmøte (Tre årsmøter)</a:t>
            </a:r>
          </a:p>
          <a:p>
            <a:pPr>
              <a:buClrTx/>
            </a:pPr>
            <a:r>
              <a:rPr lang="nb-NO" sz="6000" dirty="0"/>
              <a:t>Planer om å etablere et nytt styre med bred forankring (geografisk, alder og diagnose). Valgkomite tidlig i gang.</a:t>
            </a:r>
          </a:p>
          <a:p>
            <a:pPr>
              <a:buClrTx/>
            </a:pPr>
            <a:r>
              <a:rPr lang="nb-NO" sz="6000" dirty="0"/>
              <a:t>Planer om å beholde (og videreutvikle) alle aktiviteter.</a:t>
            </a:r>
            <a:br>
              <a:rPr lang="nb-NO" sz="6000" dirty="0"/>
            </a:br>
            <a:r>
              <a:rPr lang="nb-NO" sz="6000" dirty="0"/>
              <a:t>Arbeidet med arbeidsplan for 2020 tidlig i gang.</a:t>
            </a:r>
            <a:br>
              <a:rPr lang="nb-NO" sz="6000" dirty="0"/>
            </a:br>
            <a:r>
              <a:rPr lang="nb-NO" sz="6000" dirty="0"/>
              <a:t>Definerte arbeidsgrupper/arbeidsoppgaver framfor lokallag</a:t>
            </a:r>
          </a:p>
          <a:p>
            <a:pPr>
              <a:buClrTx/>
            </a:pPr>
            <a:r>
              <a:rPr lang="nb-NO" sz="6000" dirty="0"/>
              <a:t>Planer om å sette brukermedvirkning og interessepolitikk høyere på dagsorden (Agder FFO)</a:t>
            </a:r>
          </a:p>
          <a:p>
            <a:pPr>
              <a:buClrTx/>
            </a:pPr>
            <a:r>
              <a:rPr lang="nb-NO" sz="6000" dirty="0"/>
              <a:t>Framgangsmåte: Fusjonsmodell og felles økonomi.</a:t>
            </a:r>
          </a:p>
          <a:p>
            <a:pPr>
              <a:buClrTx/>
            </a:pPr>
            <a:r>
              <a:rPr lang="nb-NO" sz="6000" dirty="0"/>
              <a:t>Rapport som legges fram på fylkesledersamlingen</a:t>
            </a:r>
            <a:br>
              <a:rPr lang="nb-NO" sz="6000" dirty="0"/>
            </a:br>
            <a:endParaRPr lang="nb-NO" sz="6000" dirty="0"/>
          </a:p>
          <a:p>
            <a:pPr marL="0" indent="0">
              <a:buClrTx/>
              <a:buNone/>
            </a:pPr>
            <a:endParaRPr lang="nb-NO" sz="3100" dirty="0"/>
          </a:p>
          <a:p>
            <a:pPr>
              <a:buClrTx/>
            </a:pPr>
            <a:endParaRPr lang="nb-NO" sz="2400" dirty="0"/>
          </a:p>
          <a:p>
            <a:pPr>
              <a:buClrTx/>
            </a:pPr>
            <a:endParaRPr lang="nb-NO" sz="2400" dirty="0"/>
          </a:p>
          <a:p>
            <a:pPr marL="0" indent="0">
              <a:buClrTx/>
              <a:buNone/>
            </a:pPr>
            <a:br>
              <a:rPr lang="nb-NO" sz="2400" dirty="0"/>
            </a:br>
            <a:br>
              <a:rPr lang="nb-NO" sz="2400" dirty="0"/>
            </a:br>
            <a:endParaRPr lang="nb-NO" sz="2400" dirty="0"/>
          </a:p>
        </p:txBody>
      </p:sp>
      <p:sp>
        <p:nvSpPr>
          <p:cNvPr id="4" name="Plassholder for innhold 3">
            <a:extLst>
              <a:ext uri="{FF2B5EF4-FFF2-40B4-BE49-F238E27FC236}">
                <a16:creationId xmlns:a16="http://schemas.microsoft.com/office/drawing/2014/main" id="{64BC15E1-6A54-4927-A5E6-CDDA804A6BF8}"/>
              </a:ext>
            </a:extLst>
          </p:cNvPr>
          <p:cNvSpPr>
            <a:spLocks noGrp="1"/>
          </p:cNvSpPr>
          <p:nvPr>
            <p:ph sz="half" idx="2"/>
          </p:nvPr>
        </p:nvSpPr>
        <p:spPr/>
        <p:txBody>
          <a:bodyPr>
            <a:normAutofit fontScale="32500" lnSpcReduction="20000"/>
          </a:bodyPr>
          <a:lstStyle/>
          <a:p>
            <a:pPr marL="0" indent="0">
              <a:buClrTx/>
              <a:buNone/>
            </a:pPr>
            <a:r>
              <a:rPr lang="nb-NO" dirty="0"/>
              <a:t>«</a:t>
            </a:r>
            <a:r>
              <a:rPr lang="nb-NO" sz="7400" b="1" dirty="0"/>
              <a:t>Positive effekter»</a:t>
            </a:r>
          </a:p>
          <a:p>
            <a:pPr>
              <a:buClrTx/>
            </a:pPr>
            <a:r>
              <a:rPr lang="nb-NO" sz="7400" dirty="0"/>
              <a:t>Gitt oss en retning på arbeidet.</a:t>
            </a:r>
          </a:p>
          <a:p>
            <a:pPr>
              <a:buClrTx/>
            </a:pPr>
            <a:r>
              <a:rPr lang="nb-NO" sz="7400" dirty="0"/>
              <a:t>Blitt kjent med fordeler og ulemper (økt forståelse).</a:t>
            </a:r>
          </a:p>
          <a:p>
            <a:pPr>
              <a:buClrTx/>
            </a:pPr>
            <a:r>
              <a:rPr lang="nb-NO" sz="7400" dirty="0"/>
              <a:t>Bidratt til at vi kan lage en «oppskrift» og et «års-hjul».</a:t>
            </a:r>
          </a:p>
          <a:p>
            <a:pPr>
              <a:buClrTx/>
            </a:pPr>
            <a:r>
              <a:rPr lang="nb-NO" sz="7400" dirty="0"/>
              <a:t>Bidratt til motivasjon/positiv energi.</a:t>
            </a:r>
          </a:p>
          <a:p>
            <a:pPr marL="0" indent="0">
              <a:buClrTx/>
              <a:buNone/>
            </a:pPr>
            <a:endParaRPr lang="nb-NO" sz="7400" dirty="0"/>
          </a:p>
          <a:p>
            <a:pPr marL="0" indent="0">
              <a:buNone/>
            </a:pPr>
            <a:r>
              <a:rPr lang="nb-NO" sz="7400" dirty="0"/>
              <a:t> </a:t>
            </a:r>
          </a:p>
        </p:txBody>
      </p:sp>
      <p:sp>
        <p:nvSpPr>
          <p:cNvPr id="5" name="Ellipse 4">
            <a:extLst>
              <a:ext uri="{FF2B5EF4-FFF2-40B4-BE49-F238E27FC236}">
                <a16:creationId xmlns:a16="http://schemas.microsoft.com/office/drawing/2014/main" id="{0452ABC7-EC5A-496C-BE9F-F2756CED579B}"/>
              </a:ext>
            </a:extLst>
          </p:cNvPr>
          <p:cNvSpPr/>
          <p:nvPr/>
        </p:nvSpPr>
        <p:spPr>
          <a:xfrm>
            <a:off x="9099395" y="5430644"/>
            <a:ext cx="3780264" cy="20295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a:t>Nøkkel til suksess?</a:t>
            </a:r>
            <a:br>
              <a:rPr lang="nb-NO" dirty="0"/>
            </a:br>
            <a:r>
              <a:rPr lang="nb-NO" dirty="0"/>
              <a:t>Samarbeid over lang tid? </a:t>
            </a:r>
          </a:p>
        </p:txBody>
      </p:sp>
    </p:spTree>
    <p:extLst>
      <p:ext uri="{BB962C8B-B14F-4D97-AF65-F5344CB8AC3E}">
        <p14:creationId xmlns:p14="http://schemas.microsoft.com/office/powerpoint/2010/main" val="2252918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AFB99F7-EE73-4271-AD6E-0EDC24510115}"/>
              </a:ext>
            </a:extLst>
          </p:cNvPr>
          <p:cNvSpPr>
            <a:spLocks noGrp="1"/>
          </p:cNvSpPr>
          <p:nvPr>
            <p:ph type="title"/>
          </p:nvPr>
        </p:nvSpPr>
        <p:spPr/>
        <p:txBody>
          <a:bodyPr>
            <a:normAutofit/>
          </a:bodyPr>
          <a:lstStyle/>
          <a:p>
            <a:r>
              <a:rPr lang="nb-NO" sz="5400" dirty="0">
                <a:solidFill>
                  <a:schemeClr val="accent2"/>
                </a:solidFill>
              </a:rPr>
              <a:t>Arbeidsgruppens anbefalinger</a:t>
            </a:r>
          </a:p>
        </p:txBody>
      </p:sp>
      <p:sp>
        <p:nvSpPr>
          <p:cNvPr id="3" name="Plassholder for innhold 2">
            <a:extLst>
              <a:ext uri="{FF2B5EF4-FFF2-40B4-BE49-F238E27FC236}">
                <a16:creationId xmlns:a16="http://schemas.microsoft.com/office/drawing/2014/main" id="{FD97B87C-0203-4320-ACE8-07AA2001268B}"/>
              </a:ext>
            </a:extLst>
          </p:cNvPr>
          <p:cNvSpPr>
            <a:spLocks noGrp="1"/>
          </p:cNvSpPr>
          <p:nvPr>
            <p:ph idx="1"/>
          </p:nvPr>
        </p:nvSpPr>
        <p:spPr/>
        <p:txBody>
          <a:bodyPr/>
          <a:lstStyle/>
          <a:p>
            <a:pPr marL="0" indent="0">
              <a:buClrTx/>
              <a:buNone/>
            </a:pPr>
            <a:r>
              <a:rPr lang="nb-NO" dirty="0"/>
              <a:t>1) Grad av frivillighet</a:t>
            </a:r>
          </a:p>
          <a:p>
            <a:pPr marL="0" indent="0">
              <a:buClrTx/>
              <a:buNone/>
            </a:pPr>
            <a:r>
              <a:rPr lang="nb-NO" dirty="0"/>
              <a:t>2) Framgangsmåte/økonomi</a:t>
            </a:r>
          </a:p>
          <a:p>
            <a:pPr marL="0" indent="0">
              <a:buClrTx/>
              <a:buNone/>
            </a:pPr>
            <a:r>
              <a:rPr lang="nb-NO" dirty="0"/>
              <a:t>3) Organisasjonsstruktur</a:t>
            </a:r>
          </a:p>
          <a:p>
            <a:pPr marL="0" indent="0">
              <a:buClrTx/>
              <a:buNone/>
            </a:pPr>
            <a:r>
              <a:rPr lang="nb-NO" dirty="0"/>
              <a:t>4) Navnebytter</a:t>
            </a:r>
          </a:p>
          <a:p>
            <a:pPr marL="0" indent="0">
              <a:buClrTx/>
              <a:buNone/>
            </a:pPr>
            <a:r>
              <a:rPr lang="nb-NO" dirty="0"/>
              <a:t>5) Landsmøterepresentasjon </a:t>
            </a:r>
          </a:p>
          <a:p>
            <a:pPr marL="514350" indent="-514350">
              <a:buAutoNum type="arabicParenR"/>
            </a:pPr>
            <a:endParaRPr lang="nb-NO" dirty="0"/>
          </a:p>
          <a:p>
            <a:pPr marL="514350" indent="-514350">
              <a:buAutoNum type="arabicParenR"/>
            </a:pPr>
            <a:endParaRPr lang="nb-NO" dirty="0"/>
          </a:p>
        </p:txBody>
      </p:sp>
    </p:spTree>
    <p:extLst>
      <p:ext uri="{BB962C8B-B14F-4D97-AF65-F5344CB8AC3E}">
        <p14:creationId xmlns:p14="http://schemas.microsoft.com/office/powerpoint/2010/main" val="1322834357"/>
      </p:ext>
    </p:extLst>
  </p:cSld>
  <p:clrMapOvr>
    <a:masterClrMapping/>
  </p:clrMapOvr>
</p:sld>
</file>

<file path=ppt/theme/theme1.xml><?xml version="1.0" encoding="utf-8"?>
<a:theme xmlns:a="http://schemas.openxmlformats.org/drawingml/2006/main" name="Office-tema">
  <a:themeElements>
    <a:clrScheme name="CP Foreningen">
      <a:dk1>
        <a:sysClr val="windowText" lastClr="000000"/>
      </a:dk1>
      <a:lt1>
        <a:sysClr val="window" lastClr="FFFFFF"/>
      </a:lt1>
      <a:dk2>
        <a:srgbClr val="44546A"/>
      </a:dk2>
      <a:lt2>
        <a:srgbClr val="E7E6E6"/>
      </a:lt2>
      <a:accent1>
        <a:srgbClr val="D33352"/>
      </a:accent1>
      <a:accent2>
        <a:srgbClr val="0970B5"/>
      </a:accent2>
      <a:accent3>
        <a:srgbClr val="575757"/>
      </a:accent3>
      <a:accent4>
        <a:srgbClr val="FFC000"/>
      </a:accent4>
      <a:accent5>
        <a:srgbClr val="4472C4"/>
      </a:accent5>
      <a:accent6>
        <a:srgbClr val="70AD47"/>
      </a:accent6>
      <a:hlink>
        <a:srgbClr val="0563C1"/>
      </a:hlink>
      <a:folHlink>
        <a:srgbClr val="954F72"/>
      </a:folHlink>
    </a:clrScheme>
    <a:fontScheme name="CP Foreningen">
      <a:majorFont>
        <a:latin typeface="Texta Heavy"/>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mal_CPForeningen.potx" id="{1D9952DC-7C98-4F32-AAB5-AF491C57C25E}" vid="{4D0042C1-F576-4E01-878D-DA8685650302}"/>
    </a:ext>
  </a:extLst>
</a:theme>
</file>

<file path=docProps/app.xml><?xml version="1.0" encoding="utf-8"?>
<Properties xmlns="http://schemas.openxmlformats.org/officeDocument/2006/extended-properties" xmlns:vt="http://schemas.openxmlformats.org/officeDocument/2006/docPropsVTypes">
  <TotalTime>358</TotalTime>
  <Words>1700</Words>
  <Application>Microsoft Office PowerPoint</Application>
  <PresentationFormat>Egendefinert</PresentationFormat>
  <Paragraphs>267</Paragraphs>
  <Slides>29</Slides>
  <Notes>0</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29</vt:i4>
      </vt:variant>
    </vt:vector>
  </HeadingPairs>
  <TitlesOfParts>
    <vt:vector size="36" baseType="lpstr">
      <vt:lpstr>Arial</vt:lpstr>
      <vt:lpstr>Calibri</vt:lpstr>
      <vt:lpstr>Georgia</vt:lpstr>
      <vt:lpstr>Texta</vt:lpstr>
      <vt:lpstr>Texta Heavy</vt:lpstr>
      <vt:lpstr>Texta Medium</vt:lpstr>
      <vt:lpstr>Office-tema</vt:lpstr>
      <vt:lpstr>Velkommen til fylkesledersamling</vt:lpstr>
      <vt:lpstr>Regionreform Arbeidsgruppens anbefalinger</vt:lpstr>
      <vt:lpstr>Målet med denne innledningen</vt:lpstr>
      <vt:lpstr>Bakgrunn: Ny fylkesinndeling fra 1.1.2020 </vt:lpstr>
      <vt:lpstr>LM 2018 – Hva ble vedtatt? </vt:lpstr>
      <vt:lpstr>Mandat for arbeidsgruppen (LM2018)</vt:lpstr>
      <vt:lpstr>Møter i arbeidsgruppa</vt:lpstr>
      <vt:lpstr>Viktig for arbeidsgruppen: piloten i Agder – en sammenslåing mellom Aust-Agder og Vest-Agder</vt:lpstr>
      <vt:lpstr>Arbeidsgruppens anbefalinger</vt:lpstr>
      <vt:lpstr>1) Grad av frivillighet. Hva innebærer «tvang»?</vt:lpstr>
      <vt:lpstr>Vedtekts-endringer i 2020? </vt:lpstr>
      <vt:lpstr>Grad av frivillighet – Hva har vi diskutert? </vt:lpstr>
      <vt:lpstr>Grad av frivillighet.  Arbeidsgruppens anbefalinger</vt:lpstr>
      <vt:lpstr>Framgangsmåte/økonomi – Hva har vi diskutert? </vt:lpstr>
      <vt:lpstr>Fusjonsmodellen</vt:lpstr>
      <vt:lpstr>Ulik økonomi i fylkesavdelingene </vt:lpstr>
      <vt:lpstr>Framgangsmåte og økonomi Arbeidsgruppens anbefalinger</vt:lpstr>
      <vt:lpstr>3) Organisasjonsstruktur – hva er diskutert?</vt:lpstr>
      <vt:lpstr>Lokallag Definert av Bufdir som enheter med årsmøte, egen økonomi og valgt styre (tilsvarende formaliseringsgrad som for fylkeslag) </vt:lpstr>
      <vt:lpstr>Vedtektsendringer?</vt:lpstr>
      <vt:lpstr>Organisasjonsstruktur Arbeidsgruppens anbefalinger</vt:lpstr>
      <vt:lpstr>Hva menes med arbeidsgruppe, nettverk osv.</vt:lpstr>
      <vt:lpstr>Navnebytte i de nye fylkene?</vt:lpstr>
      <vt:lpstr>4) Navnebytte Arbeidsgruppens anbefalinger</vt:lpstr>
      <vt:lpstr>4) Landsmøtes sammensetning Arbeidsgruppens anbefalinger</vt:lpstr>
      <vt:lpstr>Vedtektsendring?</vt:lpstr>
      <vt:lpstr>Forslag til tema for gruppearbeidet</vt:lpstr>
      <vt:lpstr>Forslag til gruppeinndeling </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Velkommen til møte om regionreform</dc:title>
  <dc:creator>Eva Buschmann</dc:creator>
  <cp:lastModifiedBy>Kristin Benestad</cp:lastModifiedBy>
  <cp:revision>46</cp:revision>
  <dcterms:created xsi:type="dcterms:W3CDTF">2019-08-31T07:26:02Z</dcterms:created>
  <dcterms:modified xsi:type="dcterms:W3CDTF">2019-10-31T11:38:25Z</dcterms:modified>
</cp:coreProperties>
</file>