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sd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82" r:id="rId3"/>
    <p:sldId id="284" r:id="rId4"/>
    <p:sldId id="287" r:id="rId5"/>
    <p:sldId id="285" r:id="rId6"/>
    <p:sldId id="303" r:id="rId7"/>
    <p:sldId id="288" r:id="rId8"/>
    <p:sldId id="286" r:id="rId9"/>
    <p:sldId id="304" r:id="rId10"/>
    <p:sldId id="292" r:id="rId11"/>
    <p:sldId id="299" r:id="rId12"/>
    <p:sldId id="259" r:id="rId13"/>
    <p:sldId id="295" r:id="rId14"/>
    <p:sldId id="275" r:id="rId15"/>
    <p:sldId id="291" r:id="rId16"/>
    <p:sldId id="290" r:id="rId17"/>
    <p:sldId id="301" r:id="rId18"/>
    <p:sldId id="293" r:id="rId19"/>
    <p:sldId id="296" r:id="rId20"/>
    <p:sldId id="294" r:id="rId21"/>
    <p:sldId id="297" r:id="rId22"/>
    <p:sldId id="283" r:id="rId23"/>
    <p:sldId id="261" r:id="rId24"/>
    <p:sldId id="281" r:id="rId25"/>
    <p:sldId id="302" r:id="rId26"/>
    <p:sldId id="265" r:id="rId27"/>
  </p:sldIdLst>
  <p:sldSz cx="16254413" cy="9144000"/>
  <p:notesSz cx="6858000" cy="9144000"/>
  <p:defaultTextStyle>
    <a:defPPr>
      <a:defRPr lang="nb-NO"/>
    </a:defPPr>
    <a:lvl1pPr marL="0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 snapToGrid="0">
      <p:cViewPr varScale="1">
        <p:scale>
          <a:sx n="49" d="100"/>
          <a:sy n="49" d="100"/>
        </p:scale>
        <p:origin x="716" y="60"/>
      </p:cViewPr>
      <p:guideLst>
        <p:guide orient="horz" pos="2880"/>
        <p:guide pos="51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4589E-D90F-4DE4-8452-BC36DE023B20}" type="datetimeFigureOut">
              <a:rPr lang="nb-NO" smtClean="0"/>
              <a:t>03.11.2019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21FB8-9897-4A3D-8B06-4D7733715B6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155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21FB8-9897-4A3D-8B06-4D7733715B6E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042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</a:t>
            </a:r>
            <a:r>
              <a:rPr lang="nb-NO" baseline="0" dirty="0" smtClean="0"/>
              <a:t> når normalt ut til 2000, men gjennomsnittet øker.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21FB8-9897-4A3D-8B06-4D7733715B6E}" type="slidenum">
              <a:rPr lang="nb-NO" smtClean="0"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605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52256" y="1955800"/>
            <a:ext cx="12601575" cy="2532618"/>
          </a:xfrm>
        </p:spPr>
        <p:txBody>
          <a:bodyPr anchor="b">
            <a:normAutofit/>
          </a:bodyPr>
          <a:lstStyle>
            <a:lvl1pPr algn="l">
              <a:defRPr sz="91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52256" y="4928426"/>
            <a:ext cx="12601575" cy="1587881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30400" y="8064501"/>
            <a:ext cx="7670800" cy="4699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</a:lstStyle>
          <a:p>
            <a:pPr lvl="0"/>
            <a:r>
              <a:rPr lang="nb-NO" dirty="0" err="1"/>
              <a:t>dd.mm.yyyy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8306" cy="15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19609" y="2592324"/>
            <a:ext cx="6480810" cy="9901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4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119609" y="3581400"/>
            <a:ext cx="6480810" cy="44836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461058" y="2592324"/>
            <a:ext cx="6480810" cy="989075"/>
          </a:xfrm>
        </p:spPr>
        <p:txBody>
          <a:bodyPr anchor="t" anchorCtr="0">
            <a:noAutofit/>
          </a:bodyPr>
          <a:lstStyle>
            <a:lvl1pPr marL="0" indent="0">
              <a:buNone/>
              <a:defRPr sz="34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461058" y="3581399"/>
            <a:ext cx="6480810" cy="448360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03.11.2019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29" y="3969078"/>
            <a:ext cx="5860755" cy="51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20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29" y="3969078"/>
            <a:ext cx="5860755" cy="51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5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03.11.2019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03.11.2019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52256" y="1955800"/>
            <a:ext cx="12601575" cy="2532618"/>
          </a:xfrm>
        </p:spPr>
        <p:txBody>
          <a:bodyPr anchor="b">
            <a:normAutofit/>
          </a:bodyPr>
          <a:lstStyle>
            <a:lvl1pPr algn="l">
              <a:defRPr sz="91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52256" y="4928426"/>
            <a:ext cx="12601575" cy="1587881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30400" y="8064501"/>
            <a:ext cx="7670800" cy="4699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</a:lstStyle>
          <a:p>
            <a:pPr lvl="0"/>
            <a:r>
              <a:rPr lang="nb-NO" dirty="0" err="1"/>
              <a:t>dd.mm.yyyy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8306" cy="15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3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03.11.2019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1160379"/>
            <a:ext cx="14019431" cy="941137"/>
          </a:xfrm>
        </p:spPr>
        <p:txBody>
          <a:bodyPr anchor="t" anchorCtr="0">
            <a:normAutofit/>
          </a:bodyPr>
          <a:lstStyle>
            <a:lvl1pPr>
              <a:defRPr sz="73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2393299"/>
            <a:ext cx="14019431" cy="1248259"/>
          </a:xfrm>
        </p:spPr>
        <p:txBody>
          <a:bodyPr>
            <a:normAutofit/>
          </a:bodyPr>
          <a:lstStyle>
            <a:lvl1pPr marL="0" indent="0">
              <a:buNone/>
              <a:defRPr sz="43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2pPr>
            <a:lvl3pPr marL="12190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6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15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23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31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03.11.2019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288036"/>
            <a:ext cx="6480810" cy="180028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03.11.2019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461058" y="1260157"/>
            <a:ext cx="6480810" cy="66104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720000" rIns="0" bIns="0" anchor="t" anchorCtr="1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1918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6254413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440000" rIns="0" bIns="0" anchor="t" anchorCtr="1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0004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l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157" y="5670710"/>
            <a:ext cx="13321666" cy="617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exta" panose="02000000000000000000" pitchFamily="50" charset="0"/>
              </a:defRPr>
            </a:lvl1pPr>
          </a:lstStyle>
          <a:p>
            <a:pPr lvl="0"/>
            <a:r>
              <a:rPr lang="nb-NO" dirty="0"/>
              <a:t>Kilde til sitat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60157" y="1224153"/>
            <a:ext cx="13321666" cy="3924490"/>
          </a:xfrm>
        </p:spPr>
        <p:txBody>
          <a:bodyPr>
            <a:normAutofit/>
          </a:bodyPr>
          <a:lstStyle>
            <a:lvl1pPr marL="540000" indent="-540000">
              <a:buClrTx/>
              <a:buFont typeface="Arial" panose="020B0604020202020204" pitchFamily="34" charset="0"/>
              <a:buChar char="•"/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Sett inn sitat</a:t>
            </a:r>
          </a:p>
        </p:txBody>
      </p:sp>
    </p:spTree>
    <p:extLst>
      <p:ext uri="{BB962C8B-B14F-4D97-AF65-F5344CB8AC3E}">
        <p14:creationId xmlns:p14="http://schemas.microsoft.com/office/powerpoint/2010/main" val="43414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li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157" y="5670710"/>
            <a:ext cx="13321666" cy="617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exta" panose="02000000000000000000" pitchFamily="50" charset="0"/>
              </a:defRPr>
            </a:lvl1pPr>
          </a:lstStyle>
          <a:p>
            <a:pPr lvl="0"/>
            <a:r>
              <a:rPr lang="nb-NO" dirty="0"/>
              <a:t>Kilde til sitat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60157" y="1224153"/>
            <a:ext cx="13321666" cy="3924490"/>
          </a:xfrm>
        </p:spPr>
        <p:txBody>
          <a:bodyPr>
            <a:normAutofit/>
          </a:bodyPr>
          <a:lstStyle>
            <a:lvl1pPr marL="540000" indent="-540000">
              <a:buClrTx/>
              <a:buFont typeface="Arial" panose="020B0604020202020204" pitchFamily="34" charset="0"/>
              <a:buChar char="•"/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Sett inn sitat</a:t>
            </a:r>
          </a:p>
        </p:txBody>
      </p:sp>
    </p:spTree>
    <p:extLst>
      <p:ext uri="{BB962C8B-B14F-4D97-AF65-F5344CB8AC3E}">
        <p14:creationId xmlns:p14="http://schemas.microsoft.com/office/powerpoint/2010/main" val="356145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461058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03.11.2019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157" y="288036"/>
            <a:ext cx="13861732" cy="180028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2590799"/>
            <a:ext cx="13861732" cy="54726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17491" y="8595439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03.11.2019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65334" y="8595439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25214" y="8595439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52" r:id="rId9"/>
    <p:sldLayoutId id="2147483653" r:id="rId10"/>
    <p:sldLayoutId id="2147483665" r:id="rId11"/>
    <p:sldLayoutId id="2147483666" r:id="rId12"/>
    <p:sldLayoutId id="2147483654" r:id="rId13"/>
    <p:sldLayoutId id="2147483655" r:id="rId14"/>
  </p:sldLayoutIdLst>
  <p:txStyles>
    <p:titleStyle>
      <a:lvl1pPr algn="l" defTabSz="1219078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96000" indent="-396000" algn="l" defTabSz="1219078" rtl="0" eaLnBrk="1" latinLnBrk="0" hangingPunct="1">
        <a:lnSpc>
          <a:spcPct val="90000"/>
        </a:lnSpc>
        <a:spcBef>
          <a:spcPts val="1333"/>
        </a:spcBef>
        <a:buClr>
          <a:schemeClr val="accent1"/>
        </a:buClr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sd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sd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52256" y="1955799"/>
            <a:ext cx="12601575" cy="4154055"/>
          </a:xfrm>
        </p:spPr>
        <p:txBody>
          <a:bodyPr>
            <a:normAutofit/>
          </a:bodyPr>
          <a:lstStyle/>
          <a:p>
            <a:pPr algn="ctr"/>
            <a:r>
              <a:rPr lang="nb-NO" sz="5400" dirty="0">
                <a:latin typeface="Calibri" panose="020F0502020204030204" pitchFamily="34" charset="0"/>
                <a:cs typeface="Calibri" panose="020F0502020204030204" pitchFamily="34" charset="0"/>
              </a:rPr>
              <a:t>Dagens informasjonspraksis: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8900" b="1" dirty="0">
                <a:latin typeface="Calibri" panose="020F0502020204030204" pitchFamily="34" charset="0"/>
                <a:cs typeface="Calibri" panose="020F0502020204030204" pitchFamily="34" charset="0"/>
              </a:rPr>
              <a:t>Hvordan kommuniserer vi ut til våre medlemmer?</a:t>
            </a:r>
            <a:endParaRPr lang="nb-NO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b-NO" dirty="0"/>
              <a:t>Fylkesledersamling - Søndag 03.11.19		</a:t>
            </a:r>
          </a:p>
        </p:txBody>
      </p:sp>
    </p:spTree>
    <p:extLst>
      <p:ext uri="{BB962C8B-B14F-4D97-AF65-F5344CB8AC3E}">
        <p14:creationId xmlns:p14="http://schemas.microsoft.com/office/powerpoint/2010/main" val="40008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BD1D1C4-C7CE-CC40-9A1C-3281E90D09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0157" y="1025611"/>
            <a:ext cx="13321666" cy="7508788"/>
          </a:xfrm>
        </p:spPr>
        <p:txBody>
          <a:bodyPr/>
          <a:lstStyle/>
          <a:p>
            <a:pPr marL="0" indent="0">
              <a:buNone/>
            </a:pPr>
            <a:r>
              <a:rPr lang="nb-NO" sz="5400" b="1" dirty="0">
                <a:latin typeface="Calibri" panose="020F0502020204030204" pitchFamily="34" charset="0"/>
                <a:cs typeface="Calibri" panose="020F0502020204030204" pitchFamily="34" charset="0"/>
              </a:rPr>
              <a:t>Publiseringskalender</a:t>
            </a:r>
            <a:endParaRPr lang="nb-NO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b="1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353179-30AD-9A43-9C5C-EAE711F63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2149763"/>
            <a:ext cx="13913940" cy="53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C62B0B-21AD-FA45-AA04-47720C477C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5400" b="1" dirty="0">
                <a:latin typeface="Calibri" panose="020F0502020204030204" pitchFamily="34" charset="0"/>
                <a:cs typeface="Calibri" panose="020F0502020204030204" pitchFamily="34" charset="0"/>
              </a:rPr>
              <a:t>Måleplan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149E1E4-254F-9D4F-9DA2-33D987320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2590800"/>
            <a:ext cx="13763684" cy="46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B4063177-C382-4B67-8032-03B0F69767C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60157" y="2434281"/>
            <a:ext cx="12836842" cy="5795319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nb-NO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3 477 000 nordmenn har en Facebookprofil</a:t>
            </a:r>
          </a:p>
          <a:p>
            <a:pPr>
              <a:buClr>
                <a:schemeClr val="bg1"/>
              </a:buClr>
            </a:pPr>
            <a:r>
              <a:rPr lang="nb-NO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 prosent av brukerne er innom </a:t>
            </a:r>
            <a:r>
              <a:rPr lang="nb-NO" sz="4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 </a:t>
            </a:r>
            <a:r>
              <a:rPr lang="nb-NO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hver dag</a:t>
            </a:r>
          </a:p>
          <a:p>
            <a:pPr>
              <a:buClr>
                <a:schemeClr val="bg1"/>
              </a:buClr>
            </a:pPr>
            <a:r>
              <a:rPr lang="nb-NO" sz="4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når </a:t>
            </a:r>
            <a:r>
              <a:rPr lang="nb-NO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 med informasjon til nesten alle aldersgrupper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1260157" y="877329"/>
            <a:ext cx="11973929" cy="1025611"/>
          </a:xfrm>
        </p:spPr>
        <p:txBody>
          <a:bodyPr>
            <a:noAutofit/>
          </a:bodyPr>
          <a:lstStyle/>
          <a:p>
            <a:r>
              <a:rPr lang="nb-NO" sz="6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sz="6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Hvorfor </a:t>
            </a:r>
            <a:r>
              <a:rPr lang="nb-NO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Facebook så viktig for oss?</a:t>
            </a:r>
          </a:p>
        </p:txBody>
      </p:sp>
    </p:spTree>
    <p:extLst>
      <p:ext uri="{BB962C8B-B14F-4D97-AF65-F5344CB8AC3E}">
        <p14:creationId xmlns:p14="http://schemas.microsoft.com/office/powerpoint/2010/main" val="5221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2B0B5EE-4D3D-9840-B6F6-654EB6BD9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327760"/>
            <a:ext cx="15004473" cy="84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260157" y="845127"/>
            <a:ext cx="13321666" cy="7139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5400" b="1" dirty="0">
                <a:latin typeface="Calibri" panose="020F0502020204030204" pitchFamily="34" charset="0"/>
                <a:cs typeface="Calibri" panose="020F0502020204030204" pitchFamily="34" charset="0"/>
              </a:rPr>
              <a:t>Facebook brukes til:</a:t>
            </a:r>
          </a:p>
          <a:p>
            <a:pPr marL="0" indent="0">
              <a:buNone/>
            </a:pPr>
            <a:endParaRPr lang="nb-NO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nb-NO" sz="4000" dirty="0">
                <a:latin typeface="Calibri" panose="020F0502020204030204" pitchFamily="34" charset="0"/>
                <a:cs typeface="Calibri" panose="020F0502020204030204" pitchFamily="34" charset="0"/>
              </a:rPr>
              <a:t>Dele informasjon om kommende arrangementer (lokalt og nasjonalt) i regi av CP-foreningen</a:t>
            </a:r>
          </a:p>
          <a:p>
            <a:pPr lvl="0"/>
            <a:r>
              <a:rPr lang="nb-NO" sz="4000" dirty="0">
                <a:latin typeface="Calibri" panose="020F0502020204030204" pitchFamily="34" charset="0"/>
                <a:cs typeface="Calibri" panose="020F0502020204030204" pitchFamily="34" charset="0"/>
              </a:rPr>
              <a:t>Dele bilder fra og informasjon om aktiviteter som har vært Dette har god reklameverdi og kan få flere til å delta på senere aktiviteter</a:t>
            </a:r>
          </a:p>
          <a:p>
            <a:pPr lvl="0"/>
            <a:r>
              <a:rPr lang="nb-NO" sz="4000" dirty="0">
                <a:latin typeface="Calibri" panose="020F0502020204030204" pitchFamily="34" charset="0"/>
                <a:cs typeface="Calibri" panose="020F0502020204030204" pitchFamily="34" charset="0"/>
              </a:rPr>
              <a:t>Dele informasjon om </a:t>
            </a:r>
            <a:r>
              <a:rPr lang="nb-NO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CP-diagnosen, f.eks. forskning</a:t>
            </a:r>
            <a:endParaRPr lang="nb-NO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nb-NO" sz="4000" dirty="0">
                <a:latin typeface="Calibri" panose="020F0502020204030204" pitchFamily="34" charset="0"/>
                <a:cs typeface="Calibri" panose="020F0502020204030204" pitchFamily="34" charset="0"/>
              </a:rPr>
              <a:t>Dele saker fra media som har relevans for personer med CP og deres </a:t>
            </a:r>
            <a:r>
              <a:rPr lang="nb-NO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pårørende</a:t>
            </a:r>
            <a:endParaRPr lang="nb-NO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nb-NO" sz="4000" dirty="0">
                <a:latin typeface="Calibri" panose="020F0502020204030204" pitchFamily="34" charset="0"/>
                <a:cs typeface="Calibri" panose="020F0502020204030204" pitchFamily="34" charset="0"/>
              </a:rPr>
              <a:t>Komme i direkte kontakt med medlemmene</a:t>
            </a:r>
          </a:p>
        </p:txBody>
      </p:sp>
    </p:spTree>
    <p:extLst>
      <p:ext uri="{BB962C8B-B14F-4D97-AF65-F5344CB8AC3E}">
        <p14:creationId xmlns:p14="http://schemas.microsoft.com/office/powerpoint/2010/main" val="9216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48F961B-D941-D242-BC5A-F20A1982F3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0157" y="858982"/>
            <a:ext cx="13321666" cy="74398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5800" b="1" dirty="0">
                <a:latin typeface="Calibri" panose="020F0502020204030204" pitchFamily="34" charset="0"/>
                <a:cs typeface="Calibri" panose="020F0502020204030204" pitchFamily="34" charset="0"/>
              </a:rPr>
              <a:t>Hvordan </a:t>
            </a:r>
            <a:r>
              <a:rPr lang="nb-NO" sz="5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jobber vi med</a:t>
            </a:r>
            <a:r>
              <a:rPr lang="nb-NO" sz="5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5800" b="1" dirty="0">
                <a:latin typeface="Calibri" panose="020F0502020204030204" pitchFamily="34" charset="0"/>
                <a:cs typeface="Calibri" panose="020F0502020204030204" pitchFamily="34" charset="0"/>
              </a:rPr>
              <a:t>Facebook?</a:t>
            </a:r>
          </a:p>
          <a:p>
            <a:pPr marL="0" indent="0">
              <a:buNone/>
            </a:pPr>
            <a:endParaRPr lang="nb-NO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4300" dirty="0">
                <a:latin typeface="Calibri" panose="020F0502020204030204" pitchFamily="34" charset="0"/>
                <a:cs typeface="Calibri" panose="020F0502020204030204" pitchFamily="34" charset="0"/>
              </a:rPr>
              <a:t>Mål om minst to innlegg i uken for å skape trafikk og holde på følgerne. Vi er heldige og har generelt mye engasjement</a:t>
            </a:r>
          </a:p>
          <a:p>
            <a:r>
              <a:rPr lang="nb-NO" sz="4300" dirty="0" smtClean="0">
                <a:latin typeface="Calibri" panose="020F0502020204030204" pitchFamily="34" charset="0"/>
                <a:cs typeface="Calibri" panose="020F0502020204030204" pitchFamily="34" charset="0"/>
              </a:rPr>
              <a:t>Håndtering av</a:t>
            </a:r>
            <a:r>
              <a:rPr lang="nb-NO" sz="4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4300" dirty="0">
                <a:latin typeface="Calibri" panose="020F0502020204030204" pitchFamily="34" charset="0"/>
                <a:cs typeface="Calibri" panose="020F0502020204030204" pitchFamily="34" charset="0"/>
              </a:rPr>
              <a:t>henvendelser fra eksterne aktører: Dette er CP-foreningens informasjonskanal – ikke en side hvor vi skal hjelpe ulike hjelpemiddelaktører eller andre tjenestetilbydere med markedsføring av sine produkter, dele utallige spørreundersøkelser osv.</a:t>
            </a:r>
          </a:p>
          <a:p>
            <a:r>
              <a:rPr lang="nb-NO" sz="4300" dirty="0">
                <a:latin typeface="Calibri" panose="020F0502020204030204" pitchFamily="34" charset="0"/>
                <a:cs typeface="Calibri" panose="020F0502020204030204" pitchFamily="34" charset="0"/>
              </a:rPr>
              <a:t>Variasjon er essensielt – politikk og medlemshistorier, bilder og videoer</a:t>
            </a:r>
          </a:p>
          <a:p>
            <a:r>
              <a:rPr lang="nb-NO" sz="4300" dirty="0">
                <a:latin typeface="Calibri" panose="020F0502020204030204" pitchFamily="34" charset="0"/>
                <a:cs typeface="Calibri" panose="020F0502020204030204" pitchFamily="34" charset="0"/>
              </a:rPr>
              <a:t>Svar på henvendelser fra medlemmer innen rimelig </a:t>
            </a:r>
            <a:r>
              <a:rPr lang="nb-NO" sz="4300" dirty="0" smtClean="0">
                <a:latin typeface="Calibri" panose="020F0502020204030204" pitchFamily="34" charset="0"/>
                <a:cs typeface="Calibri" panose="020F0502020204030204" pitchFamily="34" charset="0"/>
              </a:rPr>
              <a:t>tid og bruke fornavn i kommunikasjonen</a:t>
            </a:r>
          </a:p>
          <a:p>
            <a:r>
              <a:rPr lang="nb-NO" sz="43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Planlagt: Målrettet </a:t>
            </a:r>
            <a:r>
              <a:rPr lang="nb-NO" sz="4300" dirty="0" smtClean="0">
                <a:latin typeface="Calibri" panose="020F0502020204030204" pitchFamily="34" charset="0"/>
                <a:cs typeface="Calibri" panose="020F0502020204030204" pitchFamily="34" charset="0"/>
              </a:rPr>
              <a:t>annonsering for å nå flere potensielle medlemmer</a:t>
            </a:r>
            <a:endParaRPr lang="nb-NO" sz="4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07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5A1B27A-7ADC-DC47-B9CB-E8FEE89CE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1814" y="443345"/>
            <a:ext cx="13321666" cy="789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5400" b="1" dirty="0">
                <a:latin typeface="Calibri" panose="020F0502020204030204" pitchFamily="34" charset="0"/>
                <a:cs typeface="Calibri" panose="020F0502020204030204" pitchFamily="34" charset="0"/>
              </a:rPr>
              <a:t>Eksempler på innhold som engasjerer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FCEA8F1-BF9E-654E-BF85-E4BAB3CD4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14" y="1681632"/>
            <a:ext cx="5400762" cy="712986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6BA4EEF-D3D4-D04C-964F-A78ACEB85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538" y="1500849"/>
            <a:ext cx="5507717" cy="731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5655000-1E02-DF4F-A1EB-FDA421E5C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5" y="0"/>
            <a:ext cx="5241453" cy="9144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EAFDF93-9C77-6345-A601-25408FF2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07" y="0"/>
            <a:ext cx="5207289" cy="9144000"/>
          </a:xfrm>
          <a:prstGeom prst="rect">
            <a:avLst/>
          </a:prstGeom>
        </p:spPr>
      </p:pic>
      <p:sp>
        <p:nvSpPr>
          <p:cNvPr id="12" name="Oppoverbøyd pil 11">
            <a:extLst>
              <a:ext uri="{FF2B5EF4-FFF2-40B4-BE49-F238E27FC236}">
                <a16:creationId xmlns:a16="http://schemas.microsoft.com/office/drawing/2014/main" id="{BA38B379-9711-2742-A4E6-FECC02CBBE20}"/>
              </a:ext>
            </a:extLst>
          </p:cNvPr>
          <p:cNvSpPr/>
          <p:nvPr/>
        </p:nvSpPr>
        <p:spPr>
          <a:xfrm rot="16200000" flipH="1" flipV="1">
            <a:off x="7506453" y="6715232"/>
            <a:ext cx="1634841" cy="2266733"/>
          </a:xfrm>
          <a:prstGeom prst="bentUpArrow">
            <a:avLst>
              <a:gd name="adj1" fmla="val 25000"/>
              <a:gd name="adj2" fmla="val 24153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98703B3C-3E61-1742-B2C4-1F492456FEEF}"/>
              </a:ext>
            </a:extLst>
          </p:cNvPr>
          <p:cNvSpPr txBox="1"/>
          <p:nvPr/>
        </p:nvSpPr>
        <p:spPr>
          <a:xfrm>
            <a:off x="7817156" y="7031178"/>
            <a:ext cx="2516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 rekord. </a:t>
            </a:r>
            <a:endParaRPr lang="nb-NO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Hurra</a:t>
            </a: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898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F5BFC9-5535-144D-B76B-DC130470D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0157" y="1224152"/>
            <a:ext cx="13321666" cy="7116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Hvordan jobber </a:t>
            </a:r>
            <a:r>
              <a:rPr lang="nb-NO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 med </a:t>
            </a:r>
            <a:r>
              <a:rPr lang="nb-NO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Instagram?</a:t>
            </a:r>
            <a:endParaRPr lang="nb-NO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bg1"/>
              </a:buClr>
            </a:pPr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Primært for å nå en yngre </a:t>
            </a:r>
            <a:r>
              <a:rPr lang="nb-N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målgruppe</a:t>
            </a:r>
          </a:p>
          <a:p>
            <a:pPr>
              <a:buClr>
                <a:schemeClr val="bg1"/>
              </a:buClr>
            </a:pPr>
            <a:r>
              <a:rPr lang="nb-N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Mål om ett innlegg i uka</a:t>
            </a:r>
            <a:endParaRPr lang="nb-NO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bg1"/>
              </a:buClr>
            </a:pPr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Tenke på </a:t>
            </a:r>
            <a:r>
              <a:rPr lang="nb-N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helheten - bilder </a:t>
            </a:r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fra ulike </a:t>
            </a:r>
            <a:r>
              <a:rPr lang="nb-N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settinger</a:t>
            </a:r>
            <a:endParaRPr lang="nb-NO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bg1"/>
              </a:buClr>
            </a:pPr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Være aktiv og </a:t>
            </a:r>
            <a:r>
              <a:rPr lang="nb-N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legge </a:t>
            </a:r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igjen hyggelige spor</a:t>
            </a:r>
          </a:p>
          <a:p>
            <a:pPr>
              <a:buClr>
                <a:schemeClr val="bg1"/>
              </a:buClr>
            </a:pPr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Relevante emojis og hashtags (instagram er en søkemotor)</a:t>
            </a:r>
          </a:p>
          <a:p>
            <a:pPr>
              <a:buClr>
                <a:schemeClr val="bg1"/>
              </a:buClr>
            </a:pPr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Følgerne liker å føle seg spesielle – svare på kommentarer, dele </a:t>
            </a:r>
            <a:r>
              <a:rPr lang="nb-N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innhold i story </a:t>
            </a:r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osv.</a:t>
            </a:r>
          </a:p>
          <a:p>
            <a:pPr>
              <a:buClr>
                <a:schemeClr val="bg1"/>
              </a:buClr>
            </a:pPr>
            <a:r>
              <a:rPr lang="nb-N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Tenke mediesamspill</a:t>
            </a:r>
            <a:endParaRPr lang="nb-NO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8A09151-EA6E-BC4F-9546-93E6DEDE5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319967"/>
            <a:ext cx="14923630" cy="83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198C54-FB15-1741-9F6E-E4B24C910E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0157" y="1224153"/>
            <a:ext cx="13321666" cy="6659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5400" b="1" dirty="0">
                <a:latin typeface="Calibri" panose="020F0502020204030204" pitchFamily="34" charset="0"/>
                <a:cs typeface="Calibri" panose="020F0502020204030204" pitchFamily="34" charset="0"/>
              </a:rPr>
              <a:t>Hvilke digitale kanaler har vi?</a:t>
            </a:r>
          </a:p>
          <a:p>
            <a:pPr marL="0" indent="0">
              <a:buNone/>
            </a:pP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Nettside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Nyhetsbrev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Sosiale 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medier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bg1"/>
              </a:buClr>
            </a:pP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 </a:t>
            </a:r>
          </a:p>
          <a:p>
            <a:pPr lvl="1">
              <a:buClr>
                <a:schemeClr val="bg1"/>
              </a:buClr>
            </a:pP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Instagram </a:t>
            </a:r>
          </a:p>
          <a:p>
            <a:pPr lvl="1">
              <a:buClr>
                <a:schemeClr val="bg1"/>
              </a:buClr>
            </a:pP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Twitter</a:t>
            </a:r>
          </a:p>
        </p:txBody>
      </p:sp>
    </p:spTree>
    <p:extLst>
      <p:ext uri="{BB962C8B-B14F-4D97-AF65-F5344CB8AC3E}">
        <p14:creationId xmlns:p14="http://schemas.microsoft.com/office/powerpoint/2010/main" val="19899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D7170D-6D9F-F44F-A0B9-A7630061C4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0157" y="1224153"/>
            <a:ext cx="13321666" cy="6977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Hvordan jobber vi med Twitter?</a:t>
            </a:r>
            <a:endParaRPr lang="nb-NO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bg1"/>
              </a:buClr>
            </a:pPr>
            <a:r>
              <a:rPr lang="nb-N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å markere oss i interessepolitiske saker</a:t>
            </a:r>
          </a:p>
          <a:p>
            <a:pPr>
              <a:buClr>
                <a:schemeClr val="bg1"/>
              </a:buClr>
            </a:pPr>
            <a:r>
              <a:rPr lang="nb-N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Nå politikere og andre samfunnsaktører</a:t>
            </a:r>
            <a:endParaRPr lang="nb-NO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bg1"/>
              </a:buClr>
            </a:pPr>
            <a:r>
              <a:rPr lang="nb-N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Informere om egne arrangementer</a:t>
            </a:r>
            <a:endParaRPr lang="nb-NO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bg1"/>
              </a:buClr>
            </a:pPr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Bruke nøkkelord for å finne </a:t>
            </a:r>
            <a:r>
              <a:rPr lang="nb-N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følgere</a:t>
            </a:r>
          </a:p>
          <a:p>
            <a:pPr>
              <a:buClr>
                <a:schemeClr val="bg1"/>
              </a:buClr>
            </a:pPr>
            <a:r>
              <a:rPr lang="nb-NO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Vi jobber for å lage en strategi</a:t>
            </a:r>
            <a:endParaRPr lang="nb-NO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bg1"/>
              </a:buClr>
            </a:pP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33181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E439515-0F1E-3049-A1D6-69923A9D4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3" y="307607"/>
            <a:ext cx="15162285" cy="85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283EAA-A400-9142-AFD3-120262FD3C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5800" b="1" dirty="0">
                <a:latin typeface="Calibri" panose="020F0502020204030204" pitchFamily="34" charset="0"/>
                <a:cs typeface="Calibri" panose="020F0502020204030204" pitchFamily="34" charset="0"/>
              </a:rPr>
              <a:t>Fylkesavdelingene har ansvar for følgende:</a:t>
            </a:r>
            <a:endParaRPr lang="nb-NO" sz="5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5200" dirty="0">
                <a:latin typeface="Calibri" panose="020F0502020204030204" pitchFamily="34" charset="0"/>
                <a:cs typeface="Calibri" panose="020F0502020204030204" pitchFamily="34" charset="0"/>
              </a:rPr>
              <a:t>Oppdatere fylkessiden på www.cp.no</a:t>
            </a:r>
          </a:p>
          <a:p>
            <a:pPr marL="571500" indent="-571500"/>
            <a:r>
              <a:rPr lang="nb-NO" sz="5200" dirty="0">
                <a:latin typeface="Calibri" panose="020F0502020204030204" pitchFamily="34" charset="0"/>
                <a:cs typeface="Calibri" panose="020F0502020204030204" pitchFamily="34" charset="0"/>
              </a:rPr>
              <a:t>Publisere innlegg/oppdateringer på fylkesavdelingens </a:t>
            </a:r>
            <a:r>
              <a:rPr lang="nb-NO" sz="52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Facebookside</a:t>
            </a:r>
            <a:endParaRPr lang="nb-NO" sz="5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/>
            <a:r>
              <a:rPr lang="nb-NO" sz="5200" dirty="0">
                <a:latin typeface="Calibri" panose="020F0502020204030204" pitchFamily="34" charset="0"/>
                <a:cs typeface="Calibri" panose="020F0502020204030204" pitchFamily="34" charset="0"/>
              </a:rPr>
              <a:t>Dialog med redaktør i sekretariatet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00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C50EF960-71BB-AB4A-BC1B-AACFC3B727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0157" y="766120"/>
            <a:ext cx="13321666" cy="7518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5800" b="1" dirty="0" smtClean="0">
                <a:latin typeface="Texta Medium"/>
                <a:cs typeface="Calibri" panose="020F0502020204030204" pitchFamily="34" charset="0"/>
              </a:rPr>
              <a:t>Tips og triks til en god fylkesside</a:t>
            </a:r>
          </a:p>
          <a:p>
            <a:pPr marL="0" indent="0">
              <a:buNone/>
            </a:pPr>
            <a:endParaRPr lang="nb-NO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Sjekk </a:t>
            </a:r>
            <a:r>
              <a:rPr lang="nb-NO" sz="4000" dirty="0">
                <a:latin typeface="Calibri" panose="020F0502020204030204" pitchFamily="34" charset="0"/>
                <a:cs typeface="Calibri" panose="020F0502020204030204" pitchFamily="34" charset="0"/>
              </a:rPr>
              <a:t>at all tekst og informasjon på fylkessiden til en hver tid er oppdatert og </a:t>
            </a:r>
            <a:r>
              <a:rPr lang="nb-NO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riktig. Er informasjonen om styret riktig?</a:t>
            </a:r>
            <a:endParaRPr lang="nb-NO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4000" dirty="0">
                <a:latin typeface="Calibri" panose="020F0502020204030204" pitchFamily="34" charset="0"/>
                <a:cs typeface="Calibri" panose="020F0502020204030204" pitchFamily="34" charset="0"/>
              </a:rPr>
              <a:t>Bruk kun bilder som dere selv har rettigheter til å bruke og hvor alle som er avbildet har gitt tillatelse til </a:t>
            </a:r>
            <a:r>
              <a:rPr lang="nb-NO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bildebruken</a:t>
            </a:r>
            <a:endParaRPr lang="nb-NO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Oppdatere </a:t>
            </a:r>
            <a:r>
              <a:rPr lang="nb-NO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dokumentboksen, og sjekk </a:t>
            </a:r>
            <a:r>
              <a:rPr lang="nb-NO" sz="4000" dirty="0">
                <a:latin typeface="Calibri" panose="020F0502020204030204" pitchFamily="34" charset="0"/>
                <a:cs typeface="Calibri" panose="020F0502020204030204" pitchFamily="34" charset="0"/>
              </a:rPr>
              <a:t>at linker i dokumentboksen </a:t>
            </a:r>
            <a:r>
              <a:rPr lang="nb-NO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fungerer</a:t>
            </a:r>
            <a:endParaRPr lang="nb-NO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Link </a:t>
            </a:r>
            <a:r>
              <a:rPr lang="nb-NO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gjerne til fylkesavdelingens kanaler i sosiale </a:t>
            </a:r>
            <a:r>
              <a:rPr lang="nb-NO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medier</a:t>
            </a:r>
          </a:p>
          <a:p>
            <a:r>
              <a:rPr lang="nb-NO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Oppdater arrangementer jevnlig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10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F9CFBA66-569C-E548-9EA9-CB6487B2CB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3827" y="469558"/>
            <a:ext cx="13617996" cy="7954006"/>
          </a:xfrm>
        </p:spPr>
        <p:txBody>
          <a:bodyPr/>
          <a:lstStyle/>
          <a:p>
            <a:pPr marL="0" indent="0">
              <a:buNone/>
            </a:pPr>
            <a:r>
              <a:rPr lang="nb-NO" sz="5400" b="1" dirty="0">
                <a:latin typeface="Calibri" panose="020F0502020204030204" pitchFamily="34" charset="0"/>
                <a:cs typeface="Calibri" panose="020F0502020204030204" pitchFamily="34" charset="0"/>
              </a:rPr>
              <a:t>Eksempler fra </a:t>
            </a:r>
            <a:r>
              <a:rPr lang="nb-NO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fylkesavdelingene</a:t>
            </a:r>
            <a:endParaRPr lang="nb-NO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3" y="1849383"/>
            <a:ext cx="7422613" cy="665619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1429393"/>
            <a:ext cx="8086725" cy="74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sz="8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Noen tanker eller innspill?</a:t>
            </a:r>
            <a:endParaRPr lang="nb-NO"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2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6123A83-BB1E-344F-BD69-9D59ECF7C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0157" y="1224152"/>
            <a:ext cx="13321666" cy="7005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5400" b="1" dirty="0">
                <a:latin typeface="Calibri" panose="020F0502020204030204" pitchFamily="34" charset="0"/>
                <a:cs typeface="Calibri" panose="020F0502020204030204" pitchFamily="34" charset="0"/>
              </a:rPr>
              <a:t>Nettsiden vår: </a:t>
            </a:r>
            <a:r>
              <a:rPr lang="nb-NO" sz="5400" b="1" u="sng" dirty="0">
                <a:latin typeface="Calibri" panose="020F0502020204030204" pitchFamily="34" charset="0"/>
                <a:cs typeface="Calibri" panose="020F0502020204030204" pitchFamily="34" charset="0"/>
              </a:rPr>
              <a:t>www.cp.no</a:t>
            </a:r>
          </a:p>
          <a:p>
            <a:pPr marL="0" indent="0">
              <a:buNone/>
            </a:pPr>
            <a:endParaRPr lang="nb-NO" sz="5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5400" dirty="0">
                <a:latin typeface="Calibri" panose="020F0502020204030204" pitchFamily="34" charset="0"/>
                <a:cs typeface="Calibri" panose="020F0502020204030204" pitchFamily="34" charset="0"/>
              </a:rPr>
              <a:t>Informasjon om CP-diagnosen</a:t>
            </a:r>
          </a:p>
          <a:p>
            <a:r>
              <a:rPr lang="nb-NO" sz="5400" dirty="0">
                <a:latin typeface="Calibri" panose="020F0502020204030204" pitchFamily="34" charset="0"/>
                <a:cs typeface="Calibri" panose="020F0502020204030204" pitchFamily="34" charset="0"/>
              </a:rPr>
              <a:t>Tilbud til våre medlemmer</a:t>
            </a:r>
          </a:p>
          <a:p>
            <a:r>
              <a:rPr lang="nb-NO" sz="5400" dirty="0">
                <a:latin typeface="Calibri" panose="020F0502020204030204" pitchFamily="34" charset="0"/>
                <a:cs typeface="Calibri" panose="020F0502020204030204" pitchFamily="34" charset="0"/>
              </a:rPr>
              <a:t>Hvem er CP-foreningen og hva jobber vi med?</a:t>
            </a:r>
          </a:p>
        </p:txBody>
      </p:sp>
    </p:spTree>
    <p:extLst>
      <p:ext uri="{BB962C8B-B14F-4D97-AF65-F5344CB8AC3E}">
        <p14:creationId xmlns:p14="http://schemas.microsoft.com/office/powerpoint/2010/main" val="38336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AF002C-E3AB-7B49-8322-074E44943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0157" y="1224153"/>
            <a:ext cx="13321666" cy="7088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5400" b="1" dirty="0">
                <a:latin typeface="Calibri" panose="020F0502020204030204" pitchFamily="34" charset="0"/>
                <a:cs typeface="Calibri" panose="020F0502020204030204" pitchFamily="34" charset="0"/>
              </a:rPr>
              <a:t>På tide med en oppdatering?</a:t>
            </a:r>
          </a:p>
          <a:p>
            <a:pPr marL="0" indent="0">
              <a:buNone/>
            </a:pPr>
            <a:endParaRPr lang="nb-NO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4800" dirty="0">
                <a:latin typeface="Calibri" panose="020F0502020204030204" pitchFamily="34" charset="0"/>
                <a:cs typeface="Calibri" panose="020F0502020204030204" pitchFamily="34" charset="0"/>
              </a:rPr>
              <a:t>Trendene endrer seg </a:t>
            </a:r>
            <a:r>
              <a:rPr lang="nb-NO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raskt</a:t>
            </a:r>
            <a:endParaRPr lang="nb-NO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4800" dirty="0">
                <a:latin typeface="Calibri" panose="020F0502020204030204" pitchFamily="34" charset="0"/>
                <a:cs typeface="Calibri" panose="020F0502020204030204" pitchFamily="34" charset="0"/>
              </a:rPr>
              <a:t>Vi trenger en </a:t>
            </a:r>
            <a:r>
              <a:rPr lang="nb-NO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mer levende </a:t>
            </a:r>
            <a:r>
              <a:rPr lang="nb-NO" sz="4800" dirty="0">
                <a:latin typeface="Calibri" panose="020F0502020204030204" pitchFamily="34" charset="0"/>
                <a:cs typeface="Calibri" panose="020F0502020204030204" pitchFamily="34" charset="0"/>
              </a:rPr>
              <a:t>side</a:t>
            </a:r>
          </a:p>
          <a:p>
            <a:r>
              <a:rPr lang="nb-NO" sz="4800" dirty="0">
                <a:latin typeface="Calibri" panose="020F0502020204030204" pitchFamily="34" charset="0"/>
                <a:cs typeface="Calibri" panose="020F0502020204030204" pitchFamily="34" charset="0"/>
              </a:rPr>
              <a:t>Fremme likemenn og likemannsarbeidet som gjøres</a:t>
            </a:r>
          </a:p>
          <a:p>
            <a:r>
              <a:rPr lang="nb-NO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Interaktivitet. En </a:t>
            </a:r>
            <a:r>
              <a:rPr lang="nb-NO" sz="4800" dirty="0">
                <a:latin typeface="Calibri" panose="020F0502020204030204" pitchFamily="34" charset="0"/>
                <a:cs typeface="Calibri" panose="020F0502020204030204" pitchFamily="34" charset="0"/>
              </a:rPr>
              <a:t>enkel chatløsning?</a:t>
            </a:r>
          </a:p>
        </p:txBody>
      </p:sp>
    </p:spTree>
    <p:extLst>
      <p:ext uri="{BB962C8B-B14F-4D97-AF65-F5344CB8AC3E}">
        <p14:creationId xmlns:p14="http://schemas.microsoft.com/office/powerpoint/2010/main" val="32771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D76ED9-914F-D344-8D3A-6D1458AE73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0157" y="1224153"/>
            <a:ext cx="13321666" cy="6991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5800" b="1" dirty="0">
                <a:latin typeface="Calibri" panose="020F0502020204030204" pitchFamily="34" charset="0"/>
                <a:cs typeface="Calibri" panose="020F0502020204030204" pitchFamily="34" charset="0"/>
              </a:rPr>
              <a:t>Nyhetsbrevet</a:t>
            </a:r>
          </a:p>
          <a:p>
            <a:pPr marL="0" indent="0">
              <a:buNone/>
            </a:pPr>
            <a:endParaRPr lang="nb-NO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Erstatter </a:t>
            </a:r>
            <a:r>
              <a:rPr lang="nb-NO" sz="4800" dirty="0">
                <a:latin typeface="Calibri" panose="020F0502020204030204" pitchFamily="34" charset="0"/>
                <a:cs typeface="Calibri" panose="020F0502020204030204" pitchFamily="34" charset="0"/>
              </a:rPr>
              <a:t>nyhetssaker på </a:t>
            </a:r>
            <a:r>
              <a:rPr lang="nb-NO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nettsiden – fra sommeren 2018</a:t>
            </a:r>
            <a:endParaRPr lang="nb-NO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320 </a:t>
            </a:r>
            <a:r>
              <a:rPr lang="nb-NO" sz="4800" dirty="0">
                <a:latin typeface="Calibri" panose="020F0502020204030204" pitchFamily="34" charset="0"/>
                <a:cs typeface="Calibri" panose="020F0502020204030204" pitchFamily="34" charset="0"/>
              </a:rPr>
              <a:t>abonnenter (tall fra 31.10.19), antallet øker sakte men sikkert for hver </a:t>
            </a:r>
            <a:r>
              <a:rPr lang="nb-NO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måned</a:t>
            </a:r>
            <a:endParaRPr lang="nb-NO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Målgruppen er bred: alle </a:t>
            </a:r>
            <a:r>
              <a:rPr lang="nb-NO" sz="4800" dirty="0">
                <a:latin typeface="Calibri" panose="020F0502020204030204" pitchFamily="34" charset="0"/>
                <a:cs typeface="Calibri" panose="020F0502020204030204" pitchFamily="34" charset="0"/>
              </a:rPr>
              <a:t>som har </a:t>
            </a:r>
            <a:r>
              <a:rPr lang="nb-NO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CP</a:t>
            </a:r>
            <a:r>
              <a:rPr lang="nb-NO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og deres familie, </a:t>
            </a:r>
            <a:r>
              <a:rPr lang="nb-NO" sz="4800" dirty="0">
                <a:latin typeface="Calibri" panose="020F0502020204030204" pitchFamily="34" charset="0"/>
                <a:cs typeface="Calibri" panose="020F0502020204030204" pitchFamily="34" charset="0"/>
              </a:rPr>
              <a:t>fagfolk og andre som er interessert</a:t>
            </a:r>
          </a:p>
          <a:p>
            <a:r>
              <a:rPr lang="nb-NO" sz="4800" dirty="0">
                <a:latin typeface="Calibri" panose="020F0502020204030204" pitchFamily="34" charset="0"/>
                <a:cs typeface="Calibri" panose="020F0502020204030204" pitchFamily="34" charset="0"/>
              </a:rPr>
              <a:t>Inneholder 4-6 korte nyhetssaker fra </a:t>
            </a:r>
            <a:r>
              <a:rPr lang="nb-NO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foreningen</a:t>
            </a:r>
          </a:p>
          <a:p>
            <a:r>
              <a:rPr lang="nb-NO" sz="4800" dirty="0">
                <a:latin typeface="Calibri" panose="020F0502020204030204" pitchFamily="34" charset="0"/>
                <a:cs typeface="Calibri" panose="020F0502020204030204" pitchFamily="34" charset="0"/>
              </a:rPr>
              <a:t>Mål om 20% økning i abonnenter for </a:t>
            </a:r>
            <a:r>
              <a:rPr lang="nb-NO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  <a:p>
            <a:r>
              <a:rPr lang="nb-NO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Integrert på Facebook (egen fane)</a:t>
            </a:r>
            <a:endParaRPr lang="nb-NO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4800" dirty="0">
                <a:latin typeface="Calibri" panose="020F0502020204030204" pitchFamily="34" charset="0"/>
                <a:cs typeface="Calibri" panose="020F0502020204030204" pitchFamily="34" charset="0"/>
              </a:rPr>
              <a:t>Mer brukervennlig design fra august </a:t>
            </a:r>
            <a:r>
              <a:rPr lang="nb-NO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9293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2" y="477883"/>
            <a:ext cx="14662857" cy="6895793"/>
          </a:xfrm>
          <a:prstGeom prst="rect">
            <a:avLst/>
          </a:prstGeom>
        </p:spPr>
      </p:pic>
      <p:sp>
        <p:nvSpPr>
          <p:cNvPr id="5" name="Pil opp 4"/>
          <p:cNvSpPr/>
          <p:nvPr/>
        </p:nvSpPr>
        <p:spPr>
          <a:xfrm>
            <a:off x="1711234" y="7595745"/>
            <a:ext cx="470263" cy="712233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1294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87BB1A6-FE7F-AD4D-816B-1C132035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157" y="288036"/>
            <a:ext cx="13861732" cy="1055855"/>
          </a:xfrm>
        </p:spPr>
        <p:txBody>
          <a:bodyPr>
            <a:normAutofit/>
          </a:bodyPr>
          <a:lstStyle/>
          <a:p>
            <a:r>
              <a:rPr lang="nb-NO" sz="5400" b="1" dirty="0">
                <a:solidFill>
                  <a:schemeClr val="accent2"/>
                </a:solidFill>
              </a:rPr>
              <a:t>Nyhetsbrevet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B66BE98-554B-0445-A7E6-010B31CD5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157" y="1607127"/>
            <a:ext cx="6480810" cy="6457881"/>
          </a:xfrm>
        </p:spPr>
        <p:txBody>
          <a:bodyPr/>
          <a:lstStyle/>
          <a:p>
            <a:pPr marL="0" indent="0">
              <a:buNone/>
            </a:pPr>
            <a:endParaRPr lang="nb-NO" dirty="0">
              <a:latin typeface="+mj-lt"/>
            </a:endParaRPr>
          </a:p>
          <a:p>
            <a:pPr marL="0" indent="0">
              <a:buNone/>
            </a:pPr>
            <a:endParaRPr lang="nb-NO" dirty="0">
              <a:latin typeface="+mj-lt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A8C9938-1576-F547-8A9B-8135CCB50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48" y="0"/>
            <a:ext cx="5145141" cy="9144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2ED3210-F791-3741-A965-D1BEA58F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0" y="2462951"/>
            <a:ext cx="5502203" cy="5865293"/>
          </a:xfrm>
          <a:prstGeom prst="rect">
            <a:avLst/>
          </a:prstGeom>
        </p:spPr>
      </p:pic>
      <p:sp>
        <p:nvSpPr>
          <p:cNvPr id="14" name="Pil høyre 13">
            <a:extLst>
              <a:ext uri="{FF2B5EF4-FFF2-40B4-BE49-F238E27FC236}">
                <a16:creationId xmlns:a16="http://schemas.microsoft.com/office/drawing/2014/main" id="{BF913FEC-F814-BA4E-9596-9360C2474617}"/>
              </a:ext>
            </a:extLst>
          </p:cNvPr>
          <p:cNvSpPr/>
          <p:nvPr/>
        </p:nvSpPr>
        <p:spPr>
          <a:xfrm>
            <a:off x="7412182" y="6927273"/>
            <a:ext cx="1967345" cy="96981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Pil venstre 14">
            <a:extLst>
              <a:ext uri="{FF2B5EF4-FFF2-40B4-BE49-F238E27FC236}">
                <a16:creationId xmlns:a16="http://schemas.microsoft.com/office/drawing/2014/main" id="{8DEF745C-106D-B749-A7D3-42D67E49B8AB}"/>
              </a:ext>
            </a:extLst>
          </p:cNvPr>
          <p:cNvSpPr/>
          <p:nvPr/>
        </p:nvSpPr>
        <p:spPr>
          <a:xfrm>
            <a:off x="7170944" y="2563091"/>
            <a:ext cx="1967344" cy="92825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5C5CE9B-48A8-7949-B533-9B89136FE3A2}"/>
              </a:ext>
            </a:extLst>
          </p:cNvPr>
          <p:cNvSpPr txBox="1"/>
          <p:nvPr/>
        </p:nvSpPr>
        <p:spPr>
          <a:xfrm>
            <a:off x="7855527" y="2216727"/>
            <a:ext cx="1282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Før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0E8E247-32C2-1643-9E38-8CCE45E43591}"/>
              </a:ext>
            </a:extLst>
          </p:cNvPr>
          <p:cNvSpPr txBox="1"/>
          <p:nvPr/>
        </p:nvSpPr>
        <p:spPr>
          <a:xfrm>
            <a:off x="7809246" y="6696440"/>
            <a:ext cx="931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Nå</a:t>
            </a:r>
          </a:p>
        </p:txBody>
      </p:sp>
    </p:spTree>
    <p:extLst>
      <p:ext uri="{BB962C8B-B14F-4D97-AF65-F5344CB8AC3E}">
        <p14:creationId xmlns:p14="http://schemas.microsoft.com/office/powerpoint/2010/main" val="30077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38AF94-6AA1-2442-8F69-6BAC0E7EE3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0157" y="1224153"/>
            <a:ext cx="13321666" cy="67283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7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Hvordan jobber vi med sosiale </a:t>
            </a:r>
            <a:r>
              <a:rPr lang="nb-NO" sz="7700" b="1" dirty="0">
                <a:latin typeface="Calibri" panose="020F0502020204030204" pitchFamily="34" charset="0"/>
                <a:cs typeface="Calibri" panose="020F0502020204030204" pitchFamily="34" charset="0"/>
              </a:rPr>
              <a:t>medier?</a:t>
            </a:r>
          </a:p>
          <a:p>
            <a:pPr marL="0" indent="0">
              <a:buNone/>
            </a:pPr>
            <a:endParaRPr lang="nb-NO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5200" dirty="0">
                <a:latin typeface="Calibri" panose="020F0502020204030204" pitchFamily="34" charset="0"/>
                <a:cs typeface="Calibri" panose="020F0502020204030204" pitchFamily="34" charset="0"/>
              </a:rPr>
              <a:t>Kvalitet i få kanaler fremfor dårlig kvalitet i mange kanaler – bedre å være helt tilstede få steder, enn delvis tilstede mange steder</a:t>
            </a:r>
          </a:p>
          <a:p>
            <a:r>
              <a:rPr lang="nb-NO" sz="5200" dirty="0">
                <a:latin typeface="Calibri" panose="020F0502020204030204" pitchFamily="34" charset="0"/>
                <a:cs typeface="Calibri" panose="020F0502020204030204" pitchFamily="34" charset="0"/>
              </a:rPr>
              <a:t>Kontinuitet er avgjørende. Skaper en forutsigbarhet og forventning hos følgerne</a:t>
            </a:r>
          </a:p>
          <a:p>
            <a:r>
              <a:rPr lang="nb-NO" sz="5200" dirty="0">
                <a:latin typeface="Calibri" panose="020F0502020204030204" pitchFamily="34" charset="0"/>
                <a:cs typeface="Calibri" panose="020F0502020204030204" pitchFamily="34" charset="0"/>
              </a:rPr>
              <a:t>Godt visuelt </a:t>
            </a:r>
            <a:r>
              <a:rPr lang="nb-NO" sz="5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innhold, ikke bare poste for å poste</a:t>
            </a:r>
            <a:endParaRPr lang="nb-NO" sz="5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5200" dirty="0">
                <a:latin typeface="Calibri" panose="020F0502020204030204" pitchFamily="34" charset="0"/>
                <a:cs typeface="Calibri" panose="020F0502020204030204" pitchFamily="34" charset="0"/>
              </a:rPr>
              <a:t>Kanaltilpasset </a:t>
            </a:r>
            <a:r>
              <a:rPr lang="nb-NO" sz="5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innhold, ulike «normer»</a:t>
            </a:r>
            <a:endParaRPr lang="nb-NO" sz="5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5200" dirty="0" smtClean="0">
                <a:latin typeface="Calibri" panose="020F0502020204030204" pitchFamily="34" charset="0"/>
                <a:cs typeface="Calibri" panose="020F0502020204030204" pitchFamily="34" charset="0"/>
              </a:rPr>
              <a:t>«Sosial </a:t>
            </a:r>
            <a:r>
              <a:rPr lang="nb-NO" sz="5200" dirty="0">
                <a:latin typeface="Calibri" panose="020F0502020204030204" pitchFamily="34" charset="0"/>
                <a:cs typeface="Calibri" panose="020F0502020204030204" pitchFamily="34" charset="0"/>
              </a:rPr>
              <a:t>lytting» – hva er følgerne interessert i?</a:t>
            </a:r>
          </a:p>
          <a:p>
            <a:r>
              <a:rPr lang="nb-NO" sz="5200" dirty="0" smtClean="0">
                <a:latin typeface="Calibri" panose="020F0502020204030204" pitchFamily="34" charset="0"/>
                <a:cs typeface="Calibri" panose="020F0502020204030204" pitchFamily="34" charset="0"/>
              </a:rPr>
              <a:t>Vender blikket </a:t>
            </a:r>
            <a:r>
              <a:rPr lang="nb-NO" sz="5200" dirty="0">
                <a:latin typeface="Calibri" panose="020F0502020204030204" pitchFamily="34" charset="0"/>
                <a:cs typeface="Calibri" panose="020F0502020204030204" pitchFamily="34" charset="0"/>
              </a:rPr>
              <a:t>mot andre organisasjoner – hva funker for andre, lignende aktører?</a:t>
            </a:r>
          </a:p>
          <a:p>
            <a:endParaRPr lang="nb-NO" sz="4700" dirty="0"/>
          </a:p>
        </p:txBody>
      </p:sp>
    </p:spTree>
    <p:extLst>
      <p:ext uri="{BB962C8B-B14F-4D97-AF65-F5344CB8AC3E}">
        <p14:creationId xmlns:p14="http://schemas.microsoft.com/office/powerpoint/2010/main" val="18049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260157" y="1224153"/>
            <a:ext cx="13321666" cy="7423458"/>
          </a:xfrm>
        </p:spPr>
        <p:txBody>
          <a:bodyPr/>
          <a:lstStyle/>
          <a:p>
            <a:r>
              <a:rPr lang="nb-NO" sz="3600" dirty="0">
                <a:latin typeface="Calibri" panose="020F0502020204030204" pitchFamily="34" charset="0"/>
                <a:cs typeface="Calibri" panose="020F0502020204030204" pitchFamily="34" charset="0"/>
              </a:rPr>
              <a:t>For oss er det kanskje spesielt viktig å være menneskelige og ekte i vår </a:t>
            </a:r>
            <a:r>
              <a:rPr lang="nb-NO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formidling</a:t>
            </a:r>
          </a:p>
          <a:p>
            <a:r>
              <a:rPr lang="nb-NO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Folkelig språk. «Vi», «du, «dere» i stedet for «CP-foreningen», «medlemmene»</a:t>
            </a:r>
          </a:p>
          <a:p>
            <a:r>
              <a:rPr lang="nb-NO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Alt som publiseres må være korrekt (troverdighet)</a:t>
            </a:r>
          </a:p>
          <a:p>
            <a:r>
              <a:rPr lang="nb-NO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Vi er ikke rådgivere på Facebook. Informerer om post@cp.no og rådgivningstelefonen</a:t>
            </a:r>
          </a:p>
          <a:p>
            <a:r>
              <a:rPr lang="nb-NO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Rettigheter. Tillatelse fra personer på bildene vi publiserer og fotograf</a:t>
            </a:r>
          </a:p>
          <a:p>
            <a:r>
              <a:rPr lang="nb-NO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Ingen sensitiv informasjon om CP-foreningen, medlemmer osv.</a:t>
            </a:r>
            <a:endParaRPr lang="nb-NO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3600" dirty="0">
                <a:latin typeface="Calibri" panose="020F0502020204030204" pitchFamily="34" charset="0"/>
                <a:cs typeface="Calibri" panose="020F0502020204030204" pitchFamily="34" charset="0"/>
              </a:rPr>
              <a:t>Måler resultater og lærer av innsikten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6123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P Forenin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33352"/>
      </a:accent1>
      <a:accent2>
        <a:srgbClr val="0970B5"/>
      </a:accent2>
      <a:accent3>
        <a:srgbClr val="575757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P Foreningen">
      <a:majorFont>
        <a:latin typeface="Texta Heavy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CPForeningen.potx" id="{1D9952DC-7C98-4F32-AAB5-AF491C57C25E}" vid="{4D0042C1-F576-4E01-878D-DA86856503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PPTmal_CPForeningen</Template>
  <TotalTime>1471</TotalTime>
  <Words>726</Words>
  <Application>Microsoft Office PowerPoint</Application>
  <PresentationFormat>Egendefinert</PresentationFormat>
  <Paragraphs>105</Paragraphs>
  <Slides>26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3" baseType="lpstr">
      <vt:lpstr>Arial</vt:lpstr>
      <vt:lpstr>Calibri</vt:lpstr>
      <vt:lpstr>Georgia</vt:lpstr>
      <vt:lpstr>Texta</vt:lpstr>
      <vt:lpstr>Texta Heavy</vt:lpstr>
      <vt:lpstr>Texta Medium</vt:lpstr>
      <vt:lpstr>Office-tema</vt:lpstr>
      <vt:lpstr>Dagens informasjonspraksis: Hvordan kommuniserer vi ut til våre medlemmer?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Nyhetsbrevet</vt:lpstr>
      <vt:lpstr>PowerPoint-presentasjon</vt:lpstr>
      <vt:lpstr>PowerPoint-presentasjon</vt:lpstr>
      <vt:lpstr>PowerPoint-presentasjon</vt:lpstr>
      <vt:lpstr>PowerPoint-presentasjon</vt:lpstr>
      <vt:lpstr> Hvorfor er Facebook så viktig for oss?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gjør en nettansvarlig i CP-foreningen?</dc:title>
  <dc:creator>Heidi Østhus Erikssen</dc:creator>
  <cp:lastModifiedBy>Charlotte Åsland Larsen</cp:lastModifiedBy>
  <cp:revision>78</cp:revision>
  <dcterms:created xsi:type="dcterms:W3CDTF">2019-04-01T07:49:02Z</dcterms:created>
  <dcterms:modified xsi:type="dcterms:W3CDTF">2019-11-03T07:10:57Z</dcterms:modified>
</cp:coreProperties>
</file>