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2" r:id="rId4"/>
    <p:sldId id="268" r:id="rId5"/>
    <p:sldId id="269" r:id="rId6"/>
    <p:sldId id="270" r:id="rId7"/>
    <p:sldId id="271" r:id="rId8"/>
    <p:sldId id="273" r:id="rId9"/>
    <p:sldId id="275" r:id="rId10"/>
    <p:sldId id="274" r:id="rId11"/>
    <p:sldId id="282" r:id="rId12"/>
    <p:sldId id="284" r:id="rId13"/>
    <p:sldId id="260" r:id="rId14"/>
    <p:sldId id="286" r:id="rId15"/>
    <p:sldId id="1185" r:id="rId16"/>
    <p:sldId id="1184" r:id="rId17"/>
    <p:sldId id="265" r:id="rId18"/>
  </p:sldIdLst>
  <p:sldSz cx="16254413" cy="9144000"/>
  <p:notesSz cx="6858000" cy="9144000"/>
  <p:defaultTextStyle>
    <a:defPPr>
      <a:defRPr lang="nb-NO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820" y="88"/>
      </p:cViewPr>
      <p:guideLst>
        <p:guide orient="horz" pos="2880"/>
        <p:guide pos="5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7CF66-D559-45B6-8369-3E98B31D2450}" type="datetimeFigureOut">
              <a:rPr lang="nb-NO" smtClean="0"/>
              <a:t>03.11.2019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DB889-FC5D-4B13-BDBF-5069BAF6F7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812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forsøk på å beskrive oppnevningsprosessen,</a:t>
            </a:r>
            <a:r>
              <a:rPr lang="nb-NO" baseline="0" dirty="0"/>
              <a:t> </a:t>
            </a:r>
            <a:r>
              <a:rPr lang="nb-NO" baseline="0" dirty="0" err="1"/>
              <a:t>jfr</a:t>
            </a:r>
            <a:r>
              <a:rPr lang="nb-NO" baseline="0" dirty="0"/>
              <a:t> heftet. </a:t>
            </a:r>
          </a:p>
          <a:p>
            <a:r>
              <a:rPr lang="nb-NO" baseline="0" dirty="0"/>
              <a:t>Stemmer dette med praksis, slik deltakerne kjenner den?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0EFF-117C-4DF9-AA50-18E182CBD56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749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Hvordan jobber organisasjonene med å nominere deltakere</a:t>
            </a:r>
            <a:r>
              <a:rPr lang="nb-NO" baseline="0" dirty="0"/>
              <a:t> til brukermedvirkning?</a:t>
            </a:r>
          </a:p>
          <a:p>
            <a:r>
              <a:rPr lang="nb-NO" baseline="0" dirty="0"/>
              <a:t>Hvordan vurderes egnethet?</a:t>
            </a:r>
          </a:p>
          <a:p>
            <a:r>
              <a:rPr lang="nb-NO" baseline="0" dirty="0"/>
              <a:t>Hvor lenge kan representantene fungere?</a:t>
            </a:r>
          </a:p>
          <a:p>
            <a:r>
              <a:rPr lang="nb-NO" baseline="0" dirty="0"/>
              <a:t>Finnes det noen brukerbank som deltakerne kjenner til?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0EFF-117C-4DF9-AA50-18E182CBD56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83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heftet er dette oppsummert</a:t>
            </a:r>
            <a:r>
              <a:rPr lang="nb-NO" baseline="0" dirty="0"/>
              <a:t> slik: </a:t>
            </a:r>
          </a:p>
          <a:p>
            <a:pPr lvl="0"/>
            <a:r>
              <a:rPr lang="nb-NO" dirty="0"/>
              <a:t>Motivasjon</a:t>
            </a:r>
          </a:p>
          <a:p>
            <a:pPr lvl="0"/>
            <a:r>
              <a:rPr lang="nb-NO" dirty="0"/>
              <a:t>Oppdragets innhold og ansvar</a:t>
            </a:r>
          </a:p>
          <a:p>
            <a:pPr lvl="0"/>
            <a:r>
              <a:rPr lang="nb-NO" dirty="0"/>
              <a:t>Evne og vilje til å fylle rollen som representant</a:t>
            </a:r>
          </a:p>
          <a:p>
            <a:pPr lvl="0"/>
            <a:r>
              <a:rPr lang="nb-NO" dirty="0"/>
              <a:t>Tid og kapasitet til å utføre oppdraget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0EFF-117C-4DF9-AA50-18E182CBD56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505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har vi tenkt på at det er et bestemt antall som skal oppnevnes,</a:t>
            </a:r>
            <a:r>
              <a:rPr lang="nb-NO" baseline="0" dirty="0"/>
              <a:t> fra ulike brukermiljøer eller ulike paraplyorganisasjoner. Det skal ikke være for stort antall, og det kan være trangt om plassene.</a:t>
            </a:r>
          </a:p>
          <a:p>
            <a:endParaRPr lang="nb-NO" baseline="0" dirty="0"/>
          </a:p>
          <a:p>
            <a:r>
              <a:rPr lang="nb-NO" baseline="0" dirty="0"/>
              <a:t>Kjønn kan ha betydning, fordi man ønsker en fordeling av kvinner og menn. Kan bety at når man innstiller bør man tenke på det. </a:t>
            </a:r>
          </a:p>
          <a:p>
            <a:endParaRPr lang="nb-NO" baseline="0" dirty="0"/>
          </a:p>
          <a:p>
            <a:r>
              <a:rPr lang="nb-NO" baseline="0" dirty="0"/>
              <a:t>Det kan være andre kategorier som avgjør, eksempel etnisitet, diagnosegruppe, aldergruppe etc. </a:t>
            </a:r>
          </a:p>
          <a:p>
            <a:endParaRPr lang="nb-NO" baseline="0" dirty="0"/>
          </a:p>
          <a:p>
            <a:r>
              <a:rPr lang="nb-NO" baseline="0" dirty="0"/>
              <a:t>Inviter gjerne deltakere til å reflektere rundt disse forholdene, ut fra deres erfaring. Noter momenter på </a:t>
            </a:r>
            <a:r>
              <a:rPr lang="nb-NO" baseline="0" dirty="0" err="1"/>
              <a:t>flipover</a:t>
            </a:r>
            <a:r>
              <a:rPr lang="nb-NO" baseline="0" dirty="0"/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0EFF-117C-4DF9-AA50-18E182CBD56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69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ikke en uttømmende</a:t>
            </a:r>
            <a:r>
              <a:rPr lang="nb-NO" baseline="0" dirty="0"/>
              <a:t> liste, deltakerne har kanskje gode tips?</a:t>
            </a:r>
          </a:p>
          <a:p>
            <a:r>
              <a:rPr lang="nb-NO" baseline="0" dirty="0"/>
              <a:t>Ikke glem det å delta i organisasjonene, her plukkes opp mange saker ved å samtale med folk og delta i møter, kurs, seminarer </a:t>
            </a:r>
            <a:r>
              <a:rPr lang="nb-NO" baseline="0" dirty="0" err="1"/>
              <a:t>etc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0EFF-117C-4DF9-AA50-18E182CBD56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167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0EFF-117C-4DF9-AA50-18E182CBD56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13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DB889-FC5D-4B13-BDBF-5069BAF6F713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94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9609" y="2592324"/>
            <a:ext cx="6480810" cy="9901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19609" y="3581400"/>
            <a:ext cx="6480810" cy="44836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461058" y="2592324"/>
            <a:ext cx="6480810" cy="989075"/>
          </a:xfrm>
        </p:spPr>
        <p:txBody>
          <a:bodyPr anchor="t" anchorCtr="0">
            <a:no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461058" y="3581399"/>
            <a:ext cx="6480810" cy="44836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2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5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innhold og s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C6DF2-CA12-4E3F-8CA0-6F8BCA249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198" y="2608827"/>
            <a:ext cx="6720184" cy="5074068"/>
          </a:xfrm>
          <a:solidFill>
            <a:schemeClr val="accent1"/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b="1" i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32" y="759375"/>
            <a:ext cx="13950350" cy="140346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B395-91F4-4E61-828A-EDE00913DA0B}" type="datetime1">
              <a:rPr lang="nb-NO" smtClean="0"/>
              <a:t>03.11.2019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88CF1F-E29F-4916-AE22-EF6A56959F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14143711" y="3033335"/>
            <a:ext cx="563662" cy="51946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16A88CB7-1D6F-4A76-B6DB-6BD9CA3211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52033" y="2621937"/>
            <a:ext cx="6720181" cy="506095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4421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160379"/>
            <a:ext cx="14019431" cy="941137"/>
          </a:xfrm>
        </p:spPr>
        <p:txBody>
          <a:bodyPr anchor="t" anchorCtr="0">
            <a:normAutofit/>
          </a:bodyPr>
          <a:lstStyle>
            <a:lvl1pPr>
              <a:defRPr sz="73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393299"/>
            <a:ext cx="14019431" cy="1248259"/>
          </a:xfrm>
        </p:spPr>
        <p:txBody>
          <a:bodyPr>
            <a:normAutofit/>
          </a:bodyPr>
          <a:lstStyle>
            <a:lvl1pPr marL="0" indent="0">
              <a:buNone/>
              <a:defRPr sz="43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03.11.2019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6480810" cy="180028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461058" y="1260157"/>
            <a:ext cx="6480810" cy="66104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72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1918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6254413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0004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4341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35614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61058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13861732" cy="180028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590799"/>
            <a:ext cx="13861732" cy="54726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7491" y="8595439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03.11.2019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65334" y="8595439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25214" y="8595439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52" r:id="rId9"/>
    <p:sldLayoutId id="2147483653" r:id="rId10"/>
    <p:sldLayoutId id="2147483665" r:id="rId11"/>
    <p:sldLayoutId id="2147483666" r:id="rId12"/>
    <p:sldLayoutId id="2147483654" r:id="rId13"/>
    <p:sldLayoutId id="2147483655" r:id="rId14"/>
    <p:sldLayoutId id="2147483667" r:id="rId15"/>
  </p:sldLayoutIdLst>
  <p:txStyles>
    <p:titleStyle>
      <a:lvl1pPr algn="l" defTabSz="1219078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96000" indent="-396000" algn="l" defTabSz="1219078" rtl="0" eaLnBrk="1" latinLnBrk="0" hangingPunct="1">
        <a:lnSpc>
          <a:spcPct val="90000"/>
        </a:lnSpc>
        <a:spcBef>
          <a:spcPts val="1333"/>
        </a:spcBef>
        <a:buClr>
          <a:schemeClr val="accent1"/>
        </a:buClr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bufdir.no/nn/Statistikk_og_analyse/Kommunemonitor_nedsatt_funksjonsevne/#/187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fo.no/arrangementer/digital-grunnopplaring-for-brukerrepresentanter-pa-systemniva/" TargetMode="External"/><Relationship Id="rId2" Type="http://schemas.openxmlformats.org/officeDocument/2006/relationships/hyperlink" Target="https://funkis.no/node/271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ovdata.no/dokument/SF/forskrift/2019-06-17-727" TargetMode="External"/><Relationship Id="rId4" Type="http://schemas.openxmlformats.org/officeDocument/2006/relationships/hyperlink" Target="https://bufdir.no/Nedsatt_funksjonsevne/ra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Brukermedvirkning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Strategiske grep og kompetansebygging – hvordan arbeider fylkesavdelingene?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Fylkesledersamling 3. november 2019</a:t>
            </a:r>
          </a:p>
        </p:txBody>
      </p:sp>
    </p:spTree>
    <p:extLst>
      <p:ext uri="{BB962C8B-B14F-4D97-AF65-F5344CB8AC3E}">
        <p14:creationId xmlns:p14="http://schemas.microsoft.com/office/powerpoint/2010/main" val="400081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CA82D78-C708-49AA-9C68-5C26900117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01D0002-8EB6-4F69-B0FC-D05C24D60E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b-NO" sz="16600" dirty="0"/>
              <a:t>Oppfølging og rapportering</a:t>
            </a:r>
          </a:p>
        </p:txBody>
      </p:sp>
    </p:spTree>
    <p:extLst>
      <p:ext uri="{BB962C8B-B14F-4D97-AF65-F5344CB8AC3E}">
        <p14:creationId xmlns:p14="http://schemas.microsoft.com/office/powerpoint/2010/main" val="347689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" y="1007927"/>
            <a:ext cx="16254413" cy="1253422"/>
          </a:xfrm>
          <a:prstGeom prst="rect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kan forvente av oppdragsgiver: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491" y="2434376"/>
            <a:ext cx="14019431" cy="6128321"/>
          </a:xfrm>
        </p:spPr>
        <p:txBody>
          <a:bodyPr>
            <a:normAutofit/>
          </a:bodyPr>
          <a:lstStyle/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Mandat for arbeidet</a:t>
            </a:r>
          </a:p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Praktisk tilrettelegging for å sikre tilgjengelighet dersom det er behov for det</a:t>
            </a:r>
          </a:p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Likeverdig møte </a:t>
            </a:r>
          </a:p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Opplæring om etaten, foretaket eller virksomheten der brukermedvirkningen finner sted</a:t>
            </a:r>
          </a:p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Rutiner for å foreslå saker til drøfting</a:t>
            </a:r>
          </a:p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Saksliste i god tid og saksdokumenter for større saker </a:t>
            </a:r>
          </a:p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Interesse og vilje til å ta innspill til følge</a:t>
            </a:r>
          </a:p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Rapportering om resultat av arbeidet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81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" y="487233"/>
            <a:ext cx="16254413" cy="1749049"/>
          </a:xfrm>
          <a:prstGeom prst="rect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190" y="435997"/>
            <a:ext cx="13861732" cy="1800285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organisasjonsleddet som har innstilt deg, kan du forvente: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491" y="2859001"/>
            <a:ext cx="14019431" cy="5801217"/>
          </a:xfrm>
        </p:spPr>
        <p:txBody>
          <a:bodyPr>
            <a:normAutofit/>
          </a:bodyPr>
          <a:lstStyle/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Vilje til å utvikle saker og dokumentasjon i samarbeid med brukerrepresentanten</a:t>
            </a:r>
          </a:p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Faglige råd der brukerorganisasjonen har mulighet for å gi slike</a:t>
            </a:r>
          </a:p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Rutiner for rapportering til organisasjonsleddet som har innstilt brukerrepresentanten</a:t>
            </a:r>
          </a:p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Informasjon som er viktig for brukerrepresentantens arbeid</a:t>
            </a:r>
          </a:p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Veiledning i utføringen av oppdraget og kontakter for hjelp og råd </a:t>
            </a:r>
          </a:p>
          <a:p>
            <a:pPr lvl="0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Opplæring i regi av brukerorganisasjon, paraplyorganisasjon eller andre</a:t>
            </a: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Invitasjon til erfaringsutveksling og nettverksbygging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830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3D4DAC4-8355-4160-A606-41D8A5868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6630"/>
            <a:ext cx="16254413" cy="107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69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9CF05E4-1466-40CB-8F41-C3849977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8000" dirty="0">
                <a:solidFill>
                  <a:srgbClr val="0970B5"/>
                </a:solidFill>
              </a:rPr>
              <a:t>Råd for funksjonshemmede </a:t>
            </a:r>
            <a:br>
              <a:rPr lang="nb-NO" sz="8000" dirty="0">
                <a:solidFill>
                  <a:srgbClr val="0970B5"/>
                </a:solidFill>
              </a:rPr>
            </a:br>
            <a:r>
              <a:rPr lang="nb-NO" sz="8000" dirty="0">
                <a:solidFill>
                  <a:srgbClr val="0970B5"/>
                </a:solidFill>
              </a:rPr>
              <a:t>– 139 svar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D08D259-2F54-4216-8BD6-5C2304C5A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2544" y="2265527"/>
            <a:ext cx="6814661" cy="6590437"/>
          </a:xfrm>
          <a:solidFill>
            <a:srgbClr val="0970B5"/>
          </a:solidFill>
        </p:spPr>
        <p:txBody>
          <a:bodyPr>
            <a:normAutofit/>
          </a:bodyPr>
          <a:lstStyle/>
          <a:p>
            <a:endParaRPr lang="nb-NO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nb-NO" dirty="0">
                <a:solidFill>
                  <a:schemeClr val="bg1"/>
                </a:solidFill>
              </a:rPr>
              <a:t>Mennesker med funksjonsnedsettelse skal bli hørt i saker som angår dem. For å sikre dette er det </a:t>
            </a:r>
            <a:r>
              <a:rPr lang="nb-NO" b="1" dirty="0">
                <a:solidFill>
                  <a:schemeClr val="bg1"/>
                </a:solidFill>
              </a:rPr>
              <a:t>lovpålagt for kommunene å ha kommunale råd for mennesker med funksjonsnedsettelse</a:t>
            </a:r>
            <a:r>
              <a:rPr lang="nb-NO" dirty="0">
                <a:solidFill>
                  <a:schemeClr val="bg1"/>
                </a:solidFill>
              </a:rPr>
              <a:t>. </a:t>
            </a:r>
          </a:p>
          <a:p>
            <a:pPr>
              <a:buClr>
                <a:schemeClr val="bg1"/>
              </a:buClr>
            </a:pPr>
            <a:r>
              <a:rPr lang="nb-NO" dirty="0">
                <a:solidFill>
                  <a:schemeClr val="bg1"/>
                </a:solidFill>
              </a:rPr>
              <a:t>Men få kommuner har rutiner som sikrer involvering av rådene, viser en undersøkelse FFO har gjort.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72EDAB6-7552-4BBF-A9CA-274E1DF907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0970B5"/>
              </a:buClr>
            </a:pPr>
            <a:r>
              <a:rPr lang="nb-NO" dirty="0"/>
              <a:t>23 prosent oppgir at de «sjelden eller aldri» blir bedt om å gi innspill i aktuelle saker. Særlig gjelder det saker om tjenestene og tjenesteinnholdet i kommunene</a:t>
            </a:r>
          </a:p>
          <a:p>
            <a:pPr>
              <a:buClr>
                <a:srgbClr val="0970B5"/>
              </a:buClr>
            </a:pPr>
            <a:r>
              <a:rPr lang="nb-NO" dirty="0"/>
              <a:t>60 prosent svarer «nei» på spørsmålet om de har fått tilbud om opplæring av sin kommune</a:t>
            </a:r>
          </a:p>
        </p:txBody>
      </p:sp>
    </p:spTree>
    <p:extLst>
      <p:ext uri="{BB962C8B-B14F-4D97-AF65-F5344CB8AC3E}">
        <p14:creationId xmlns:p14="http://schemas.microsoft.com/office/powerpoint/2010/main" val="3713995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FB6DDFB-15DB-4BE3-8149-5361DFC2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93" y="941695"/>
            <a:ext cx="13861732" cy="1800285"/>
          </a:xfrm>
        </p:spPr>
        <p:txBody>
          <a:bodyPr>
            <a:noAutofit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sz="8000" dirty="0">
                <a:solidFill>
                  <a:srgbClr val="0970B5"/>
                </a:solidFill>
              </a:rPr>
              <a:t>Anbefalinger til rådene</a:t>
            </a:r>
            <a:br>
              <a:rPr lang="nb-NO" sz="8000" dirty="0">
                <a:solidFill>
                  <a:srgbClr val="0970B5"/>
                </a:solidFill>
              </a:rPr>
            </a:br>
            <a:endParaRPr lang="nb-NO" sz="8000" dirty="0">
              <a:solidFill>
                <a:srgbClr val="0970B5"/>
              </a:solidFill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8A8504F-CF9B-4DE6-8522-FC653F65B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157" y="2265528"/>
            <a:ext cx="13861732" cy="6701051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970B5"/>
              </a:buClr>
              <a:buFont typeface="Wingdings" panose="05000000000000000000" pitchFamily="2" charset="2"/>
              <a:buChar char="§"/>
            </a:pPr>
            <a:r>
              <a:rPr lang="nb-NO" sz="4600" dirty="0">
                <a:solidFill>
                  <a:srgbClr val="0970B5"/>
                </a:solidFill>
              </a:rPr>
              <a:t>Være proaktive</a:t>
            </a:r>
            <a:br>
              <a:rPr lang="nb-NO" sz="4600" dirty="0"/>
            </a:br>
            <a:r>
              <a:rPr lang="nb-NO" sz="4600" dirty="0"/>
              <a:t>Det er helt tydelig at rådene må være proaktive for å få saker til behandling. De må følge med og be om å få aktuelle saker oversendt, og purre på kommunene for at de skal forbedre sine rutiner for tidlig involvering av rådet. </a:t>
            </a:r>
          </a:p>
          <a:p>
            <a:pPr>
              <a:buClr>
                <a:srgbClr val="0970B5"/>
              </a:buClr>
              <a:buFont typeface="Wingdings" panose="05000000000000000000" pitchFamily="2" charset="2"/>
              <a:buChar char="§"/>
            </a:pPr>
            <a:r>
              <a:rPr lang="nb-NO" sz="4600" dirty="0">
                <a:solidFill>
                  <a:srgbClr val="0970B5"/>
                </a:solidFill>
              </a:rPr>
              <a:t>Sørg for opplæring</a:t>
            </a:r>
            <a:br>
              <a:rPr lang="nb-NO" sz="4600" dirty="0"/>
            </a:br>
            <a:r>
              <a:rPr lang="nb-NO" sz="4600" dirty="0"/>
              <a:t>Ofte tilbyr ikke kommunene opplæring i rådsarbeid, men når de gjør det: ta imot tilbudet. Flere frivillige organisasjoner, blant annet FFO, tilbyr opplæring i brukermedvirkning. Dette kan være et godt alternativ.</a:t>
            </a:r>
          </a:p>
          <a:p>
            <a:pPr>
              <a:buClr>
                <a:srgbClr val="0970B5"/>
              </a:buClr>
              <a:buFont typeface="Wingdings" panose="05000000000000000000" pitchFamily="2" charset="2"/>
              <a:buChar char="§"/>
            </a:pPr>
            <a:r>
              <a:rPr lang="nb-NO" sz="4600" dirty="0">
                <a:solidFill>
                  <a:srgbClr val="0970B5"/>
                </a:solidFill>
              </a:rPr>
              <a:t>Åpne for et bredere spekter av saker</a:t>
            </a:r>
            <a:br>
              <a:rPr lang="nb-NO" sz="4600" dirty="0"/>
            </a:br>
            <a:r>
              <a:rPr lang="nb-NO" sz="4600" dirty="0"/>
              <a:t>Undersøkelsen viser at rådene jobber godt med universell utforming og tilgjengelighet, mens tjenestetilbudet og innholdet i tjenestene sjelden er tema for rådene. Her kan rådene gjøre mye for å styrke sin egen rolle og påvirke områder av betydning for livet og livskvaliteten til mennesker med nedsatt funksjonsevne.</a:t>
            </a:r>
          </a:p>
          <a:p>
            <a:endParaRPr lang="nb-NO" sz="4900" dirty="0"/>
          </a:p>
        </p:txBody>
      </p:sp>
    </p:spTree>
    <p:extLst>
      <p:ext uri="{BB962C8B-B14F-4D97-AF65-F5344CB8AC3E}">
        <p14:creationId xmlns:p14="http://schemas.microsoft.com/office/powerpoint/2010/main" val="1373815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DCB47C0-8730-405D-AD6C-207CEF23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32" y="759375"/>
            <a:ext cx="13950349" cy="1403461"/>
          </a:xfrm>
        </p:spPr>
        <p:txBody>
          <a:bodyPr/>
          <a:lstStyle/>
          <a:p>
            <a:r>
              <a:rPr lang="nb-NO" dirty="0">
                <a:solidFill>
                  <a:srgbClr val="0970B5"/>
                </a:solidFill>
              </a:rPr>
              <a:t>Kommunemonitor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1E3B633-4D17-4EDE-8FE7-05E7AEB9B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63" b="10587"/>
          <a:stretch/>
        </p:blipFill>
        <p:spPr>
          <a:xfrm>
            <a:off x="0" y="2265527"/>
            <a:ext cx="16377313" cy="638857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C6CA114-252F-471E-A0AD-4E91B6E04338}"/>
              </a:ext>
            </a:extLst>
          </p:cNvPr>
          <p:cNvSpPr txBox="1"/>
          <p:nvPr/>
        </p:nvSpPr>
        <p:spPr>
          <a:xfrm>
            <a:off x="1152032" y="7784460"/>
            <a:ext cx="9362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Kommunemonitor nedsatt funksjonsevne </a:t>
            </a:r>
            <a:r>
              <a:rPr lang="nb-NO" dirty="0">
                <a:hlinkClick r:id="rId4"/>
              </a:rPr>
              <a:t>https://bufdir.no/nn/Statistikk_og_analyse/Kommunemonitor_nedsatt_funksjonsevne/#/1870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401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20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0970B5"/>
                </a:solidFill>
              </a:rPr>
              <a:t>Strategiske grep i fylkesavdelingene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970B5"/>
              </a:buClr>
            </a:pPr>
            <a:r>
              <a:rPr lang="nb-NO" dirty="0"/>
              <a:t>Rekruttering av brukerrepresentanter</a:t>
            </a:r>
          </a:p>
          <a:p>
            <a:pPr>
              <a:buClr>
                <a:srgbClr val="0970B5"/>
              </a:buClr>
            </a:pPr>
            <a:r>
              <a:rPr lang="nb-NO" dirty="0"/>
              <a:t>Opplæring i rollen som brukerrepresentant</a:t>
            </a:r>
          </a:p>
          <a:p>
            <a:pPr>
              <a:buClr>
                <a:srgbClr val="0970B5"/>
              </a:buClr>
            </a:pPr>
            <a:r>
              <a:rPr lang="nb-NO" dirty="0"/>
              <a:t>Oppfølging og rapportering</a:t>
            </a:r>
          </a:p>
        </p:txBody>
      </p:sp>
    </p:spTree>
    <p:extLst>
      <p:ext uri="{BB962C8B-B14F-4D97-AF65-F5344CB8AC3E}">
        <p14:creationId xmlns:p14="http://schemas.microsoft.com/office/powerpoint/2010/main" val="33473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CA82D78-C708-49AA-9C68-5C26900117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01D0002-8EB6-4F69-B0FC-D05C24D60E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16600" dirty="0"/>
              <a:t>Rekruttering</a:t>
            </a:r>
          </a:p>
        </p:txBody>
      </p:sp>
    </p:spTree>
    <p:extLst>
      <p:ext uri="{BB962C8B-B14F-4D97-AF65-F5344CB8AC3E}">
        <p14:creationId xmlns:p14="http://schemas.microsoft.com/office/powerpoint/2010/main" val="256009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" y="704423"/>
            <a:ext cx="16254413" cy="1253422"/>
          </a:xfrm>
          <a:prstGeom prst="rect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4553" y="0"/>
            <a:ext cx="13861732" cy="1800285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Oppnevning av brukerrepresentant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491" y="2434376"/>
            <a:ext cx="14019431" cy="2424199"/>
          </a:xfrm>
        </p:spPr>
        <p:txBody>
          <a:bodyPr/>
          <a:lstStyle/>
          <a:p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Skjer gjennom en prosess bestående av </a:t>
            </a:r>
          </a:p>
          <a:p>
            <a:pPr lvl="1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Nominasjon</a:t>
            </a:r>
          </a:p>
          <a:p>
            <a:pPr lvl="1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Innstilling</a:t>
            </a:r>
          </a:p>
          <a:p>
            <a:pPr lvl="1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Oppnevning</a:t>
            </a:r>
          </a:p>
          <a:p>
            <a:endParaRPr lang="nb-NO" dirty="0"/>
          </a:p>
        </p:txBody>
      </p:sp>
      <p:sp>
        <p:nvSpPr>
          <p:cNvPr id="5" name="Ellipse 4" descr="Brukerorganisasjonen vurderer først hvem som har tillit og er egnet&#10;" title="Nominering"/>
          <p:cNvSpPr/>
          <p:nvPr/>
        </p:nvSpPr>
        <p:spPr>
          <a:xfrm>
            <a:off x="109181" y="4829765"/>
            <a:ext cx="5306521" cy="4101508"/>
          </a:xfrm>
          <a:prstGeom prst="ellipse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NOMINERING</a:t>
            </a:r>
          </a:p>
          <a:p>
            <a:pPr algn="ctr"/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Brukerorganisasjon vurderer hvem som har tillit og er egnet</a:t>
            </a:r>
          </a:p>
        </p:txBody>
      </p:sp>
      <p:sp>
        <p:nvSpPr>
          <p:cNvPr id="8" name="Ellipse 7" descr="Brukerorganisasjon eller paraplyorganisasjon ut fra oppdragsgivers bestilling&#10;" title="Innstilling"/>
          <p:cNvSpPr/>
          <p:nvPr/>
        </p:nvSpPr>
        <p:spPr>
          <a:xfrm>
            <a:off x="5677469" y="4829765"/>
            <a:ext cx="5299688" cy="4130318"/>
          </a:xfrm>
          <a:prstGeom prst="ellipse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INNSTILLING</a:t>
            </a:r>
          </a:p>
          <a:p>
            <a:pPr algn="ctr"/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Brukerorganisasjon eller FFO ut fra oppdragsgivers bestilling</a:t>
            </a:r>
          </a:p>
        </p:txBody>
      </p:sp>
      <p:sp>
        <p:nvSpPr>
          <p:cNvPr id="9" name="Ellipse 8" descr="Oppdragsgiver: &#10;NAV, helseforetak, institusjon, kommune, fylkeskommune, statlig etat eller sektor i kommunen&#10;" title="Oppnevning"/>
          <p:cNvSpPr/>
          <p:nvPr/>
        </p:nvSpPr>
        <p:spPr>
          <a:xfrm>
            <a:off x="10977157" y="4858575"/>
            <a:ext cx="5024764" cy="4130318"/>
          </a:xfrm>
          <a:prstGeom prst="ellipse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666" b="1" dirty="0">
                <a:latin typeface="Arial" panose="020B0604020202020204" pitchFamily="34" charset="0"/>
                <a:cs typeface="Arial" panose="020B0604020202020204" pitchFamily="34" charset="0"/>
              </a:rPr>
              <a:t>OPPNEVNING</a:t>
            </a:r>
          </a:p>
          <a:p>
            <a:pPr algn="ctr"/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Oppdragsgiver: </a:t>
            </a:r>
          </a:p>
          <a:p>
            <a:pPr algn="ctr"/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NAV, helseforetak, kommune, fylkeskommune</a:t>
            </a:r>
          </a:p>
        </p:txBody>
      </p:sp>
    </p:spTree>
    <p:extLst>
      <p:ext uri="{BB962C8B-B14F-4D97-AF65-F5344CB8AC3E}">
        <p14:creationId xmlns:p14="http://schemas.microsoft.com/office/powerpoint/2010/main" val="169423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" y="1127503"/>
            <a:ext cx="16254413" cy="1253422"/>
          </a:xfrm>
          <a:prstGeom prst="rect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4266" y="381846"/>
            <a:ext cx="13861732" cy="1800285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Brukerorganisasjonen nominerer</a:t>
            </a:r>
          </a:p>
        </p:txBody>
      </p:sp>
      <p:sp>
        <p:nvSpPr>
          <p:cNvPr id="11" name="Plassholder for innhold 2"/>
          <p:cNvSpPr txBox="1">
            <a:spLocks/>
          </p:cNvSpPr>
          <p:nvPr/>
        </p:nvSpPr>
        <p:spPr>
          <a:xfrm>
            <a:off x="4057330" y="7615553"/>
            <a:ext cx="8716077" cy="1308411"/>
          </a:xfrm>
          <a:prstGeom prst="rect">
            <a:avLst/>
          </a:prstGeom>
        </p:spPr>
        <p:txBody>
          <a:bodyPr vert="horz" lIns="121908" tIns="60954" rIns="121908" bIns="60954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8799" dirty="0">
                <a:latin typeface="Arial" panose="020B0604020202020204" pitchFamily="34" charset="0"/>
                <a:cs typeface="Arial" panose="020B0604020202020204" pitchFamily="34" charset="0"/>
              </a:rPr>
              <a:t>Hvem er best egnet for oppgaven?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D11CDB9-62AE-44A2-B9B4-F850F887D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330" y="2472004"/>
            <a:ext cx="72390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2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" y="704423"/>
            <a:ext cx="16254413" cy="1253422"/>
          </a:xfrm>
          <a:prstGeom prst="rect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9339" y="0"/>
            <a:ext cx="13861732" cy="1800285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Innstilling ut fra representativitet</a:t>
            </a:r>
          </a:p>
        </p:txBody>
      </p:sp>
      <p:sp>
        <p:nvSpPr>
          <p:cNvPr id="5" name="Ellipse 4" descr="Motivasjon&#10;" title="Motivasjon"/>
          <p:cNvSpPr/>
          <p:nvPr/>
        </p:nvSpPr>
        <p:spPr>
          <a:xfrm>
            <a:off x="696037" y="4258131"/>
            <a:ext cx="3464224" cy="3084364"/>
          </a:xfrm>
          <a:prstGeom prst="ellipse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Motivasjon</a:t>
            </a:r>
          </a:p>
        </p:txBody>
      </p:sp>
      <p:sp>
        <p:nvSpPr>
          <p:cNvPr id="6" name="Avrundet rektangel 5" descr="Organisasjon eller paraply&#10;Nasjonalt / Lokalt&#10;" title="Organisasjon eller paraply"/>
          <p:cNvSpPr/>
          <p:nvPr/>
        </p:nvSpPr>
        <p:spPr>
          <a:xfrm>
            <a:off x="5386473" y="3148094"/>
            <a:ext cx="4803543" cy="1552104"/>
          </a:xfrm>
          <a:prstGeom prst="roundRect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Organisasjon eller paraply</a:t>
            </a:r>
          </a:p>
          <a:p>
            <a:pPr algn="ctr"/>
            <a:r>
              <a:rPr lang="nb-NO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Nasjonalt / Lokalt</a:t>
            </a:r>
          </a:p>
        </p:txBody>
      </p:sp>
      <p:sp>
        <p:nvSpPr>
          <p:cNvPr id="7" name="Ellipse 6" descr="Oppdrag&#10;" title="Oppdrag"/>
          <p:cNvSpPr/>
          <p:nvPr/>
        </p:nvSpPr>
        <p:spPr>
          <a:xfrm>
            <a:off x="4533944" y="6638373"/>
            <a:ext cx="2380244" cy="2380244"/>
          </a:xfrm>
          <a:prstGeom prst="ellipse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Oppdrag</a:t>
            </a:r>
          </a:p>
        </p:txBody>
      </p:sp>
      <p:sp>
        <p:nvSpPr>
          <p:cNvPr id="8" name="Ellipse 7" descr="Evne og vilje&#10;" title="Evne og vilje"/>
          <p:cNvSpPr/>
          <p:nvPr/>
        </p:nvSpPr>
        <p:spPr>
          <a:xfrm>
            <a:off x="8999893" y="6638372"/>
            <a:ext cx="2380244" cy="2380244"/>
          </a:xfrm>
          <a:prstGeom prst="ellipse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Evne og vilje</a:t>
            </a:r>
          </a:p>
        </p:txBody>
      </p:sp>
      <p:sp>
        <p:nvSpPr>
          <p:cNvPr id="9" name="Ellipse 8" descr="Kapasitet&#10;" title="Kapasitet"/>
          <p:cNvSpPr/>
          <p:nvPr/>
        </p:nvSpPr>
        <p:spPr>
          <a:xfrm>
            <a:off x="11919772" y="4076179"/>
            <a:ext cx="3109876" cy="2979714"/>
          </a:xfrm>
          <a:prstGeom prst="ellipse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Kapasitet</a:t>
            </a:r>
          </a:p>
        </p:txBody>
      </p:sp>
      <p:cxnSp>
        <p:nvCxnSpPr>
          <p:cNvPr id="11" name="Vinkel 10"/>
          <p:cNvCxnSpPr/>
          <p:nvPr/>
        </p:nvCxnSpPr>
        <p:spPr>
          <a:xfrm>
            <a:off x="10563699" y="4100715"/>
            <a:ext cx="1328252" cy="69141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inkel 12"/>
          <p:cNvCxnSpPr/>
          <p:nvPr/>
        </p:nvCxnSpPr>
        <p:spPr>
          <a:xfrm rot="10800000" flipV="1">
            <a:off x="3650226" y="4076179"/>
            <a:ext cx="1444442" cy="62401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 flipH="1">
            <a:off x="6459309" y="5113309"/>
            <a:ext cx="454878" cy="1346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>
            <a:off x="8999893" y="5113309"/>
            <a:ext cx="807340" cy="1346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33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" y="989561"/>
            <a:ext cx="16254413" cy="1253422"/>
          </a:xfrm>
          <a:prstGeom prst="rect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Oppnevning av oppdragsgiver</a:t>
            </a:r>
          </a:p>
        </p:txBody>
      </p:sp>
      <p:sp>
        <p:nvSpPr>
          <p:cNvPr id="6" name="Ellipse 5" descr="ANTALL&#10;" title="ANTALL"/>
          <p:cNvSpPr/>
          <p:nvPr/>
        </p:nvSpPr>
        <p:spPr>
          <a:xfrm>
            <a:off x="3026475" y="3207224"/>
            <a:ext cx="3319734" cy="3270723"/>
          </a:xfrm>
          <a:prstGeom prst="ellipse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ANTALL</a:t>
            </a:r>
          </a:p>
        </p:txBody>
      </p:sp>
      <p:sp>
        <p:nvSpPr>
          <p:cNvPr id="7" name="Ellipse 6" descr="KJØNN&#10;" title="KJØNN"/>
          <p:cNvSpPr/>
          <p:nvPr/>
        </p:nvSpPr>
        <p:spPr>
          <a:xfrm>
            <a:off x="6533607" y="3207224"/>
            <a:ext cx="3507132" cy="3270723"/>
          </a:xfrm>
          <a:prstGeom prst="ellipse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KJØNN</a:t>
            </a:r>
          </a:p>
        </p:txBody>
      </p:sp>
      <p:sp>
        <p:nvSpPr>
          <p:cNvPr id="8" name="Ellipse 7" descr="KATEGORI&#10;" title="KATEGORI"/>
          <p:cNvSpPr/>
          <p:nvPr/>
        </p:nvSpPr>
        <p:spPr>
          <a:xfrm>
            <a:off x="10228137" y="3207224"/>
            <a:ext cx="3507132" cy="3270723"/>
          </a:xfrm>
          <a:prstGeom prst="ellipse">
            <a:avLst/>
          </a:prstGeom>
          <a:solidFill>
            <a:srgbClr val="0970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</a:p>
        </p:txBody>
      </p:sp>
      <p:sp>
        <p:nvSpPr>
          <p:cNvPr id="9" name="Pil høyre 8" descr="Illustrasjons pil" title="Illustrasjons pil"/>
          <p:cNvSpPr/>
          <p:nvPr/>
        </p:nvSpPr>
        <p:spPr>
          <a:xfrm>
            <a:off x="3657242" y="6787270"/>
            <a:ext cx="8388005" cy="1037128"/>
          </a:xfrm>
          <a:prstGeom prst="rightArrow">
            <a:avLst/>
          </a:prstGeom>
          <a:gradFill flip="none" rotWithShape="1">
            <a:gsLst>
              <a:gs pos="0">
                <a:srgbClr val="0970B5"/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/>
          </a:p>
        </p:txBody>
      </p:sp>
    </p:spTree>
    <p:extLst>
      <p:ext uri="{BB962C8B-B14F-4D97-AF65-F5344CB8AC3E}">
        <p14:creationId xmlns:p14="http://schemas.microsoft.com/office/powerpoint/2010/main" val="49308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CA82D78-C708-49AA-9C68-5C26900117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01D0002-8EB6-4F69-B0FC-D05C24D60E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16600" dirty="0"/>
              <a:t>Opplæring</a:t>
            </a:r>
          </a:p>
        </p:txBody>
      </p:sp>
    </p:spTree>
    <p:extLst>
      <p:ext uri="{BB962C8B-B14F-4D97-AF65-F5344CB8AC3E}">
        <p14:creationId xmlns:p14="http://schemas.microsoft.com/office/powerpoint/2010/main" val="368983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CD67ACD-7B6E-410F-BDE0-3232C888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970B5"/>
                </a:solidFill>
              </a:rPr>
              <a:t>Hvor finnes opplæringstilbud?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5B06484-D4CC-4F67-BD69-4687B23F6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Funkis, grunnopplæring: </a:t>
            </a:r>
            <a:r>
              <a:rPr lang="nb-NO" dirty="0">
                <a:hlinkClick r:id="rId2"/>
              </a:rPr>
              <a:t>https://funkis.no/node/271 </a:t>
            </a:r>
            <a:endParaRPr lang="nb-NO" dirty="0"/>
          </a:p>
          <a:p>
            <a:r>
              <a:rPr lang="nb-NO" dirty="0"/>
              <a:t>FFO, helseforetakenes digitale opplæringsmodul: </a:t>
            </a:r>
            <a:r>
              <a:rPr lang="nb-NO" dirty="0">
                <a:hlinkClick r:id="rId3"/>
              </a:rPr>
              <a:t>https://ffo.no/arrangementer/digital-grunnopplaring-for-brukerrepresentanter-pa-systemniva/ </a:t>
            </a:r>
            <a:endParaRPr lang="nb-NO" dirty="0"/>
          </a:p>
          <a:p>
            <a:r>
              <a:rPr lang="nb-NO" dirty="0"/>
              <a:t>Veileder for rådene for personer med funksjonsnedsettelse:    </a:t>
            </a:r>
            <a:r>
              <a:rPr lang="nb-NO" dirty="0">
                <a:hlinkClick r:id="rId4"/>
              </a:rPr>
              <a:t>https://bufdir.no/Nedsatt_funksjonsevne/rad/ </a:t>
            </a:r>
            <a:endParaRPr lang="nb-NO" dirty="0"/>
          </a:p>
          <a:p>
            <a:r>
              <a:rPr lang="nb-NO" dirty="0"/>
              <a:t>Forskrift om kommunale og fylkeskommunale råd for eldre, personer med funksjonsnedsettelse og ungdom (forskrift om medvirkningsordninger) </a:t>
            </a:r>
            <a:r>
              <a:rPr lang="nb-NO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b-NO" dirty="0">
                <a:hlinkClick r:id="rId5"/>
              </a:rPr>
              <a:t>https://lovdata.no/dokument/SF/forskrift/2019-06-17-727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3660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P Foren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3352"/>
      </a:accent1>
      <a:accent2>
        <a:srgbClr val="0970B5"/>
      </a:accent2>
      <a:accent3>
        <a:srgbClr val="57575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P Foreningen">
      <a:majorFont>
        <a:latin typeface="Texta Heavy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CPForeningen.potx" id="{1D9952DC-7C98-4F32-AAB5-AF491C57C25E}" vid="{4D0042C1-F576-4E01-878D-DA86856503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P Forenin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33352"/>
    </a:accent1>
    <a:accent2>
      <a:srgbClr val="0970B5"/>
    </a:accent2>
    <a:accent3>
      <a:srgbClr val="575757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680</Words>
  <Application>Microsoft Office PowerPoint</Application>
  <PresentationFormat>Egendefinert</PresentationFormat>
  <Paragraphs>96</Paragraphs>
  <Slides>17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5" baseType="lpstr">
      <vt:lpstr>Arial</vt:lpstr>
      <vt:lpstr>Calibri</vt:lpstr>
      <vt:lpstr>Georgia</vt:lpstr>
      <vt:lpstr>Texta</vt:lpstr>
      <vt:lpstr>Texta Heavy</vt:lpstr>
      <vt:lpstr>Texta Medium</vt:lpstr>
      <vt:lpstr>Wingdings</vt:lpstr>
      <vt:lpstr>Office-tema</vt:lpstr>
      <vt:lpstr>Brukermedvirkning</vt:lpstr>
      <vt:lpstr>Strategiske grep i fylkesavdelingene</vt:lpstr>
      <vt:lpstr>PowerPoint-presentasjon</vt:lpstr>
      <vt:lpstr>Oppnevning av brukerrepresentant</vt:lpstr>
      <vt:lpstr>Brukerorganisasjonen nominerer</vt:lpstr>
      <vt:lpstr>Innstilling ut fra representativitet</vt:lpstr>
      <vt:lpstr>Oppnevning av oppdragsgiver</vt:lpstr>
      <vt:lpstr>PowerPoint-presentasjon</vt:lpstr>
      <vt:lpstr>Hvor finnes opplæringstilbud?</vt:lpstr>
      <vt:lpstr>PowerPoint-presentasjon</vt:lpstr>
      <vt:lpstr>Du kan forvente av oppdragsgiver:</vt:lpstr>
      <vt:lpstr>Fra organisasjonsleddet som har innstilt deg, kan du forvente:</vt:lpstr>
      <vt:lpstr>PowerPoint-presentasjon</vt:lpstr>
      <vt:lpstr>Råd for funksjonshemmede  – 139 svar</vt:lpstr>
      <vt:lpstr>          Anbefalinger til rådene </vt:lpstr>
      <vt:lpstr>Kommunemonitor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Brukermedvirkning</dc:title>
  <dc:creator>Eva Buschmann</dc:creator>
  <cp:lastModifiedBy>Eva Buschmann</cp:lastModifiedBy>
  <cp:revision>14</cp:revision>
  <dcterms:created xsi:type="dcterms:W3CDTF">2019-11-03T04:10:28Z</dcterms:created>
  <dcterms:modified xsi:type="dcterms:W3CDTF">2019-11-03T06:24:09Z</dcterms:modified>
</cp:coreProperties>
</file>