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7" r:id="rId2"/>
  </p:sldMasterIdLst>
  <p:notesMasterIdLst>
    <p:notesMasterId r:id="rId23"/>
  </p:notesMasterIdLst>
  <p:sldIdLst>
    <p:sldId id="322" r:id="rId3"/>
    <p:sldId id="334" r:id="rId4"/>
    <p:sldId id="335" r:id="rId5"/>
    <p:sldId id="336" r:id="rId6"/>
    <p:sldId id="337" r:id="rId7"/>
    <p:sldId id="339" r:id="rId8"/>
    <p:sldId id="342" r:id="rId9"/>
    <p:sldId id="343" r:id="rId10"/>
    <p:sldId id="344" r:id="rId11"/>
    <p:sldId id="345" r:id="rId12"/>
    <p:sldId id="340" r:id="rId13"/>
    <p:sldId id="347" r:id="rId14"/>
    <p:sldId id="348" r:id="rId15"/>
    <p:sldId id="338" r:id="rId16"/>
    <p:sldId id="341" r:id="rId17"/>
    <p:sldId id="346" r:id="rId18"/>
    <p:sldId id="357" r:id="rId19"/>
    <p:sldId id="349" r:id="rId20"/>
    <p:sldId id="358" r:id="rId21"/>
    <p:sldId id="323" r:id="rId22"/>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82A"/>
    <a:srgbClr val="F5AA16"/>
    <a:srgbClr val="99124C"/>
    <a:srgbClr val="4B3828"/>
    <a:srgbClr val="006A9F"/>
    <a:srgbClr val="87654E"/>
    <a:srgbClr val="A48A77"/>
    <a:srgbClr val="85D7EC"/>
    <a:srgbClr val="73E9EC"/>
    <a:srgbClr val="97D0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76161" autoAdjust="0"/>
  </p:normalViewPr>
  <p:slideViewPr>
    <p:cSldViewPr snapToGrid="0" snapToObjects="1">
      <p:cViewPr varScale="1">
        <p:scale>
          <a:sx n="37" d="100"/>
          <a:sy n="37" d="100"/>
        </p:scale>
        <p:origin x="133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40940-D740-4474-A8FD-B1BF43AC33CE}" type="datetimeFigureOut">
              <a:rPr lang="nb-NO" smtClean="0"/>
              <a:t>26.09.2024</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90F09-93AB-469B-9D47-A0599A5FB502}" type="slidenum">
              <a:rPr lang="nb-NO" smtClean="0"/>
              <a:t>‹#›</a:t>
            </a:fld>
            <a:endParaRPr lang="nb-NO"/>
          </a:p>
        </p:txBody>
      </p:sp>
    </p:spTree>
    <p:extLst>
      <p:ext uri="{BB962C8B-B14F-4D97-AF65-F5344CB8AC3E}">
        <p14:creationId xmlns:p14="http://schemas.microsoft.com/office/powerpoint/2010/main" val="262293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0C90F09-93AB-469B-9D47-A0599A5FB502}" type="slidenum">
              <a:rPr lang="nb-NO" smtClean="0"/>
              <a:t>1</a:t>
            </a:fld>
            <a:endParaRPr lang="nb-NO"/>
          </a:p>
        </p:txBody>
      </p:sp>
    </p:spTree>
    <p:extLst>
      <p:ext uri="{BB962C8B-B14F-4D97-AF65-F5344CB8AC3E}">
        <p14:creationId xmlns:p14="http://schemas.microsoft.com/office/powerpoint/2010/main" val="220249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Ved rettighetsfestingen ble det ble anslått at antall borgere som mottok BPA ville stige betraktelig innen fem år etter en rettighetsfesting.  Det pessimistiske anslaget lå på rundt 2400 nye brukere, mens de mest optimistiske anslagene lå på rundt 4000 nye BPA-brukere innen fem år etter rettighetsfestingen.7 </a:t>
            </a:r>
          </a:p>
          <a:p>
            <a:r>
              <a:rPr lang="nb-NO" dirty="0"/>
              <a:t>Fasiten fem år etter er at antall borgere med BPA nesten ikke har steget i det hele tatt. </a:t>
            </a:r>
          </a:p>
        </p:txBody>
      </p:sp>
      <p:sp>
        <p:nvSpPr>
          <p:cNvPr id="4" name="Plassholder for lysbildenummer 3"/>
          <p:cNvSpPr>
            <a:spLocks noGrp="1"/>
          </p:cNvSpPr>
          <p:nvPr>
            <p:ph type="sldNum" sz="quarter" idx="10"/>
          </p:nvPr>
        </p:nvSpPr>
        <p:spPr/>
        <p:txBody>
          <a:bodyPr/>
          <a:lstStyle/>
          <a:p>
            <a:fld id="{20C90F09-93AB-469B-9D47-A0599A5FB502}" type="slidenum">
              <a:rPr lang="nb-NO" smtClean="0"/>
              <a:t>4</a:t>
            </a:fld>
            <a:endParaRPr lang="nb-NO"/>
          </a:p>
        </p:txBody>
      </p:sp>
    </p:spTree>
    <p:extLst>
      <p:ext uri="{BB962C8B-B14F-4D97-AF65-F5344CB8AC3E}">
        <p14:creationId xmlns:p14="http://schemas.microsoft.com/office/powerpoint/2010/main" val="110028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E712184-CDBB-4B14-9E53-94019558F617}" type="slidenum">
              <a:rPr lang="nb-NO" smtClean="0"/>
              <a:t>6</a:t>
            </a:fld>
            <a:endParaRPr lang="nb-NO"/>
          </a:p>
        </p:txBody>
      </p:sp>
    </p:spTree>
    <p:extLst>
      <p:ext uri="{BB962C8B-B14F-4D97-AF65-F5344CB8AC3E}">
        <p14:creationId xmlns:p14="http://schemas.microsoft.com/office/powerpoint/2010/main" val="386596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forarbeidene er timegrensen begrunnet i at det ser «</a:t>
            </a:r>
            <a:r>
              <a:rPr lang="nb-NO" sz="1200" i="1" kern="1200" dirty="0">
                <a:solidFill>
                  <a:schemeClr val="tx1"/>
                </a:solidFill>
                <a:effectLst/>
                <a:latin typeface="+mn-lt"/>
                <a:ea typeface="+mn-ea"/>
                <a:cs typeface="+mn-cs"/>
              </a:rPr>
              <a:t>ut til at bruker må ha et behov for praktisk bistand med et omfang på 25-32 timer per uke for at kommunen ikke skal påføres ekstra kostnader ved å måtte organisere tjenesten som BPA.»</a:t>
            </a:r>
            <a:r>
              <a:rPr lang="nb-NO" sz="1200" kern="1200" dirty="0">
                <a:solidFill>
                  <a:schemeClr val="tx1"/>
                </a:solidFill>
                <a:effectLst/>
                <a:latin typeface="+mn-lt"/>
                <a:ea typeface="+mn-ea"/>
                <a:cs typeface="+mn-cs"/>
              </a:rPr>
              <a:t> Dette viser at timeantallet på 32 timer er begrunnet av rent økonomiske hensyn, og at departementet legger til grunn at BPA ikke skal medføre økte kostnader for kommunene. Det var flere av høringsinstansene som reagerte på dette klare økonomiske fokuset før lovforslaget ble fremmet. Statens helsetilsyn fryktet blant annet at: </a:t>
            </a:r>
            <a:r>
              <a:rPr lang="nb-NO" sz="1200" i="1" kern="1200" dirty="0">
                <a:solidFill>
                  <a:schemeClr val="tx1"/>
                </a:solidFill>
                <a:effectLst/>
                <a:latin typeface="+mn-lt"/>
                <a:ea typeface="+mn-ea"/>
                <a:cs typeface="+mn-cs"/>
              </a:rPr>
              <a:t>«[r]</a:t>
            </a:r>
            <a:r>
              <a:rPr lang="nb-NO" sz="1200" i="1" kern="1200" dirty="0" err="1">
                <a:solidFill>
                  <a:schemeClr val="tx1"/>
                </a:solidFill>
                <a:effectLst/>
                <a:latin typeface="+mn-lt"/>
                <a:ea typeface="+mn-ea"/>
                <a:cs typeface="+mn-cs"/>
              </a:rPr>
              <a:t>esultatet</a:t>
            </a:r>
            <a:r>
              <a:rPr lang="nb-NO" sz="1200" i="1" kern="1200" dirty="0">
                <a:solidFill>
                  <a:schemeClr val="tx1"/>
                </a:solidFill>
                <a:effectLst/>
                <a:latin typeface="+mn-lt"/>
                <a:ea typeface="+mn-ea"/>
                <a:cs typeface="+mn-cs"/>
              </a:rPr>
              <a:t> kan bli at faglighets- og hensiktsmessighetsvurderinger blir mer underordnet.»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Sverige tildeles midler til PA for de som har et gjennomsnittlig behov på mer enn 20 timer i uken. I Danmark gis BPA til de som har et behov som gjør det nødvendig å yte BPA. Dette viser at de andre landene ikke har lagt seg på samme nivå, og det må argumenteres med at de samme krav til kostnadsnøytralitet ikke ligger til grunn for fastsettingen av deres vilkår. </a:t>
            </a:r>
            <a:r>
              <a:rPr lang="nb-NO" sz="1200" kern="1200" dirty="0" err="1">
                <a:solidFill>
                  <a:schemeClr val="tx1"/>
                </a:solidFill>
                <a:effectLst/>
                <a:latin typeface="+mn-lt"/>
                <a:ea typeface="+mn-ea"/>
                <a:cs typeface="+mn-cs"/>
              </a:rPr>
              <a:t>Socialförsäkringsbalk</a:t>
            </a:r>
            <a:r>
              <a:rPr lang="nb-NO" sz="1200" kern="1200" dirty="0">
                <a:solidFill>
                  <a:schemeClr val="tx1"/>
                </a:solidFill>
                <a:effectLst/>
                <a:latin typeface="+mn-lt"/>
                <a:ea typeface="+mn-ea"/>
                <a:cs typeface="+mn-cs"/>
              </a:rPr>
              <a:t> (2010:110) </a:t>
            </a:r>
            <a:r>
              <a:rPr lang="nb-NO" sz="1200" kern="1200" dirty="0" err="1">
                <a:solidFill>
                  <a:schemeClr val="tx1"/>
                </a:solidFill>
                <a:effectLst/>
                <a:latin typeface="+mn-lt"/>
                <a:ea typeface="+mn-ea"/>
                <a:cs typeface="+mn-cs"/>
              </a:rPr>
              <a:t>kap</a:t>
            </a:r>
            <a:r>
              <a:rPr lang="nb-NO" sz="1200" kern="1200" dirty="0">
                <a:solidFill>
                  <a:schemeClr val="tx1"/>
                </a:solidFill>
                <a:effectLst/>
                <a:latin typeface="+mn-lt"/>
                <a:ea typeface="+mn-ea"/>
                <a:cs typeface="+mn-cs"/>
              </a:rPr>
              <a:t> 51 § 3 </a:t>
            </a:r>
          </a:p>
          <a:p>
            <a:r>
              <a:rPr lang="nb-NO" sz="1200" kern="1200" dirty="0">
                <a:solidFill>
                  <a:schemeClr val="tx1"/>
                </a:solidFill>
                <a:effectLst/>
                <a:latin typeface="+mn-lt"/>
                <a:ea typeface="+mn-ea"/>
                <a:cs typeface="+mn-cs"/>
              </a:rPr>
              <a:t>Serviceloven § 96 1. </a:t>
            </a:r>
            <a:r>
              <a:rPr lang="nb-NO" sz="1200" kern="1200" dirty="0" err="1">
                <a:solidFill>
                  <a:schemeClr val="tx1"/>
                </a:solidFill>
                <a:effectLst/>
                <a:latin typeface="+mn-lt"/>
                <a:ea typeface="+mn-ea"/>
                <a:cs typeface="+mn-cs"/>
              </a:rPr>
              <a:t>stk</a:t>
            </a:r>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20C90F09-93AB-469B-9D47-A0599A5FB502}" type="slidenum">
              <a:rPr lang="nb-NO" smtClean="0"/>
              <a:t>14</a:t>
            </a:fld>
            <a:endParaRPr lang="nb-NO"/>
          </a:p>
        </p:txBody>
      </p:sp>
    </p:spTree>
    <p:extLst>
      <p:ext uri="{BB962C8B-B14F-4D97-AF65-F5344CB8AC3E}">
        <p14:creationId xmlns:p14="http://schemas.microsoft.com/office/powerpoint/2010/main" val="213273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0C90F09-93AB-469B-9D47-A0599A5FB502}" type="slidenum">
              <a:rPr lang="nb-NO" smtClean="0"/>
              <a:t>17</a:t>
            </a:fld>
            <a:endParaRPr lang="nb-NO"/>
          </a:p>
        </p:txBody>
      </p:sp>
    </p:spTree>
    <p:extLst>
      <p:ext uri="{BB962C8B-B14F-4D97-AF65-F5344CB8AC3E}">
        <p14:creationId xmlns:p14="http://schemas.microsoft.com/office/powerpoint/2010/main" val="2189075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emf"/><Relationship Id="rId4" Type="http://schemas.microsoft.com/office/2007/relationships/hdphoto" Target="../media/hdphoto1.wdp"/></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_anim">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alphaModFix amt="3000"/>
          </a:blip>
          <a:stretch>
            <a:fillRect/>
          </a:stretch>
        </p:blipFill>
        <p:spPr>
          <a:xfrm>
            <a:off x="-3290924" y="5236423"/>
            <a:ext cx="2992822" cy="2992822"/>
          </a:xfrm>
          <a:prstGeom prst="rect">
            <a:avLst/>
          </a:prstGeom>
        </p:spPr>
      </p:pic>
      <p:sp>
        <p:nvSpPr>
          <p:cNvPr id="12" name="Tittel 1"/>
          <p:cNvSpPr>
            <a:spLocks noGrp="1"/>
          </p:cNvSpPr>
          <p:nvPr>
            <p:ph type="ctrTitle" hasCustomPrompt="1"/>
          </p:nvPr>
        </p:nvSpPr>
        <p:spPr>
          <a:xfrm>
            <a:off x="1029022" y="1231901"/>
            <a:ext cx="7162478" cy="2120899"/>
          </a:xfrm>
        </p:spPr>
        <p:txBody>
          <a:bodyPr anchor="b">
            <a:normAutofit/>
          </a:bodyPr>
          <a:lstStyle>
            <a:lvl1pPr algn="l">
              <a:defRPr sz="2400">
                <a:solidFill>
                  <a:schemeClr val="bg1">
                    <a:lumMod val="20000"/>
                    <a:lumOff val="80000"/>
                  </a:schemeClr>
                </a:solidFill>
              </a:defRPr>
            </a:lvl1pPr>
          </a:lstStyle>
          <a:p>
            <a:r>
              <a:rPr lang="en-US" dirty="0"/>
              <a:t>HVA MENES MED</a:t>
            </a:r>
            <a:br>
              <a:rPr lang="en-US" dirty="0"/>
            </a:br>
            <a:r>
              <a:rPr lang="en-US" dirty="0"/>
              <a:t>VERDIBASERT KOMMUNIKASJON?</a:t>
            </a:r>
            <a:endParaRPr lang="nb-NO" dirty="0"/>
          </a:p>
        </p:txBody>
      </p:sp>
      <p:sp>
        <p:nvSpPr>
          <p:cNvPr id="13" name="Undertittel 2"/>
          <p:cNvSpPr>
            <a:spLocks noGrp="1"/>
          </p:cNvSpPr>
          <p:nvPr>
            <p:ph type="subTitle" idx="1" hasCustomPrompt="1"/>
          </p:nvPr>
        </p:nvSpPr>
        <p:spPr>
          <a:xfrm>
            <a:off x="1017581" y="4307108"/>
            <a:ext cx="6400800" cy="1242791"/>
          </a:xfrm>
        </p:spPr>
        <p:txBody>
          <a:bodyPr>
            <a:normAutofit/>
          </a:bodyPr>
          <a:lstStyle>
            <a:lvl1pPr marL="0" indent="0" algn="l">
              <a:buNone/>
              <a:defRPr lang="nb-NO" sz="12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Navn</a:t>
            </a:r>
            <a:r>
              <a:rPr lang="en-US" dirty="0"/>
              <a:t> </a:t>
            </a:r>
            <a:r>
              <a:rPr lang="en-US" dirty="0" err="1"/>
              <a:t>Navnesen</a:t>
            </a:r>
            <a:endParaRPr lang="en-US" dirty="0"/>
          </a:p>
          <a:p>
            <a:r>
              <a:rPr lang="en-US" dirty="0"/>
              <a:t>Partner</a:t>
            </a:r>
          </a:p>
          <a:p>
            <a:r>
              <a:rPr lang="en-US" dirty="0" err="1"/>
              <a:t>Lippestad</a:t>
            </a:r>
            <a:r>
              <a:rPr lang="en-US" dirty="0"/>
              <a:t> </a:t>
            </a:r>
            <a:r>
              <a:rPr lang="en-US" dirty="0" err="1"/>
              <a:t>Kommunikasjon</a:t>
            </a:r>
            <a:r>
              <a:rPr lang="en-US" dirty="0"/>
              <a:t> as</a:t>
            </a:r>
            <a:endParaRPr lang="nb-NO" dirty="0"/>
          </a:p>
        </p:txBody>
      </p:sp>
      <p:sp>
        <p:nvSpPr>
          <p:cNvPr id="14" name="Plassholder for dato 3"/>
          <p:cNvSpPr>
            <a:spLocks noGrp="1"/>
          </p:cNvSpPr>
          <p:nvPr>
            <p:ph type="dt" sz="half" idx="10"/>
          </p:nvPr>
        </p:nvSpPr>
        <p:spPr>
          <a:xfrm>
            <a:off x="1029022" y="3865321"/>
            <a:ext cx="2133600" cy="365125"/>
          </a:xfrm>
        </p:spPr>
        <p:txBody>
          <a:bodyPr/>
          <a:lstStyle>
            <a:lvl1pPr>
              <a:defRPr lang="nb-NO" sz="1400" smtClean="0"/>
            </a:lvl1pPr>
          </a:lstStyle>
          <a:p>
            <a:fld id="{FA13C78C-2096-8E49-90C7-A6193462A6EA}" type="datetimeFigureOut">
              <a:rPr lang="nb-NO" smtClean="0"/>
              <a:pPr/>
              <a:t>26.09.2024</a:t>
            </a:fld>
            <a:endParaRPr lang="nb-NO" dirty="0"/>
          </a:p>
        </p:txBody>
      </p:sp>
      <p:cxnSp>
        <p:nvCxnSpPr>
          <p:cNvPr id="15" name="Rett linje 14"/>
          <p:cNvCxnSpPr/>
          <p:nvPr userDrawn="1"/>
        </p:nvCxnSpPr>
        <p:spPr>
          <a:xfrm>
            <a:off x="1092522" y="3556000"/>
            <a:ext cx="6273478"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pic>
        <p:nvPicPr>
          <p:cNvPr id="17" name="Bilde 16"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83168" y="5879460"/>
            <a:ext cx="3525982" cy="678820"/>
          </a:xfrm>
          <a:prstGeom prst="rect">
            <a:avLst/>
          </a:prstGeom>
        </p:spPr>
      </p:pic>
      <p:pic>
        <p:nvPicPr>
          <p:cNvPr id="19" name="Bilde 18"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3262646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7743 0.13542 L 1.14635 -0.92268 " pathEditMode="relative" rAng="0" ptsTypes="AA">
                                      <p:cBhvr>
                                        <p:cTn id="6" dur="2000" fill="hold"/>
                                        <p:tgtEl>
                                          <p:spTgt spid="11"/>
                                        </p:tgtEl>
                                        <p:attrNameLst>
                                          <p:attrName>ppt_x</p:attrName>
                                          <p:attrName>ppt_y</p:attrName>
                                        </p:attrNameLst>
                                      </p:cBhvr>
                                      <p:rCtr x="53438" y="-52917"/>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Mellomark_01_anim">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933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Mellomark_03">
    <p:bg>
      <p:bgPr>
        <a:solidFill>
          <a:srgbClr val="ACD04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7637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3087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4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344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5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013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7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433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8578268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5521073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ellomark_4">
    <p:bg>
      <p:bgPr>
        <a:solidFill>
          <a:srgbClr val="000000"/>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3059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mellomark_5">
    <p:bg>
      <p:bgPr>
        <a:solidFill>
          <a:srgbClr val="4A4A4A"/>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1090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6_Bare tittel">
    <p:bg>
      <p:bgPr>
        <a:solidFill>
          <a:srgbClr val="A0A0A0"/>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5643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Mellomark_02_anim">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6398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mellomark_4">
    <p:bg>
      <p:bgPr>
        <a:solidFill>
          <a:srgbClr val="000000"/>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1606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mellomark_5">
    <p:bg>
      <p:bgPr>
        <a:solidFill>
          <a:srgbClr val="4A4A4A"/>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8172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8_Bare tittel">
    <p:bg>
      <p:bgPr>
        <a:solidFill>
          <a:srgbClr val="A0A0A0"/>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8503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164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2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933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3_Tittel og innhold_0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a:t>
            </a:r>
            <a:br>
              <a:rPr lang="nb-NO" dirty="0"/>
            </a:br>
            <a:r>
              <a:rPr lang="nb-NO" dirty="0"/>
              <a:t>for en heading som antageligvis </a:t>
            </a:r>
            <a:br>
              <a:rPr lang="nb-NO" dirty="0"/>
            </a:br>
            <a:r>
              <a:rPr lang="nb-NO" dirty="0"/>
              <a:t>er litt for lang</a:t>
            </a:r>
          </a:p>
        </p:txBody>
      </p:sp>
      <p:sp>
        <p:nvSpPr>
          <p:cNvPr id="3" name="Plassholder for innhold 2"/>
          <p:cNvSpPr>
            <a:spLocks noGrp="1"/>
          </p:cNvSpPr>
          <p:nvPr>
            <p:ph idx="1"/>
          </p:nvPr>
        </p:nvSpPr>
        <p:spPr>
          <a:xfrm>
            <a:off x="640080" y="2603500"/>
            <a:ext cx="8046720"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752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_Tittel og innhold_04">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747080"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5999" y="13106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7124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Tittel og innhold_05">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pic>
        <p:nvPicPr>
          <p:cNvPr id="12" name="Bilde 11"/>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cxnSp>
        <p:nvCxnSpPr>
          <p:cNvPr id="14" name="Rett linje 13"/>
          <p:cNvCxnSpPr/>
          <p:nvPr userDrawn="1"/>
        </p:nvCxnSpPr>
        <p:spPr>
          <a:xfrm>
            <a:off x="756000" y="13106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5733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tel og innhold_06">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34960"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60" y="2062480"/>
            <a:ext cx="3891280"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2824096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7_Bare tittel">
    <p:bg>
      <p:bgPr>
        <a:solidFill>
          <a:srgbClr val="4B3828"/>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1439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Mellomark_03_anim">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6398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are tittel">
    <p:bg>
      <p:bgPr>
        <a:solidFill>
          <a:srgbClr val="87654E"/>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8045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Bare tittel">
    <p:bg>
      <p:bgPr>
        <a:solidFill>
          <a:srgbClr val="A48A77"/>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4570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9_Bare tittel">
    <p:bg>
      <p:bgPr>
        <a:solidFill>
          <a:srgbClr val="4B3828"/>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41956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Bare tittel">
    <p:bg>
      <p:bgPr>
        <a:solidFill>
          <a:srgbClr val="87654E"/>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4336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Bare tittel">
    <p:bg>
      <p:bgPr>
        <a:solidFill>
          <a:srgbClr val="A48A77"/>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4608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24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387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25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818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26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0187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3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718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66825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ellomark_01">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41443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2891615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Bare tittel">
    <p:bg>
      <p:bgPr>
        <a:solidFill>
          <a:srgbClr val="99124C"/>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11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Bare tittel">
    <p:bg>
      <p:bgPr>
        <a:solidFill>
          <a:srgbClr val="E3382A"/>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7621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8_Bare tittel">
    <p:bg>
      <p:bgPr>
        <a:solidFill>
          <a:srgbClr val="E85B44"/>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41197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Bare tittel">
    <p:bg>
      <p:bgPr>
        <a:solidFill>
          <a:srgbClr val="99124C"/>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6342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Bare tittel">
    <p:bg>
      <p:bgPr>
        <a:solidFill>
          <a:srgbClr val="E3382A"/>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8235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_Bare tittel">
    <p:bg>
      <p:bgPr>
        <a:solidFill>
          <a:srgbClr val="E85B44"/>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6489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1222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8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0751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9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69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Mellomark_02">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21321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0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2830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357360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7184394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rgbClr val="006A9F"/>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6525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1_Bare tittel">
    <p:bg>
      <p:bgPr>
        <a:solidFill>
          <a:srgbClr val="64C4DF"/>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4419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2_Bare tittel">
    <p:bg>
      <p:bgPr>
        <a:solidFill>
          <a:srgbClr val="85D7EC"/>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9914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are tittel">
    <p:bg>
      <p:bgPr>
        <a:solidFill>
          <a:srgbClr val="006A9F"/>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6039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1_Bare tittel">
    <p:bg>
      <p:bgPr>
        <a:solidFill>
          <a:srgbClr val="64C4DF"/>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5487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2_Bare tittel">
    <p:bg>
      <p:bgPr>
        <a:solidFill>
          <a:srgbClr val="85D7EC"/>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42499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1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03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ellomark_03">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4001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1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4229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13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6435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14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4835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1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8545517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2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41410989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Bare tittel">
    <p:bg>
      <p:bgPr>
        <a:solidFill>
          <a:srgbClr val="F5AA16"/>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399781" y="6373108"/>
            <a:ext cx="1137839" cy="155324"/>
          </a:xfrm>
          <a:prstGeom prst="rect">
            <a:avLst/>
          </a:prstGeom>
        </p:spPr>
      </p:pic>
      <p:pic>
        <p:nvPicPr>
          <p:cNvPr id="8" name="Bilde 7"/>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9"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10" name="Bilde 9"/>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1" name="Bilde 10"/>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5224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1"/>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3_Bare tittel">
    <p:bg>
      <p:bgPr>
        <a:solidFill>
          <a:srgbClr val="FFD80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11" name="Bilde 10"/>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38300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2"/>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4_Bare tittel">
    <p:bg>
      <p:bgPr>
        <a:solidFill>
          <a:srgbClr val="FFEA82"/>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rgbClr val="FFD80F"/>
                </a:solidFill>
              </a:defRPr>
            </a:lvl1pPr>
          </a:lstStyle>
          <a:p>
            <a:r>
              <a:rPr lang="nb-NO" dirty="0"/>
              <a:t>Hvileside</a:t>
            </a:r>
          </a:p>
        </p:txBody>
      </p:sp>
      <p:pic>
        <p:nvPicPr>
          <p:cNvPr id="11" name="Bilde 10"/>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55506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2"/>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3_Bare tittel">
    <p:bg>
      <p:bgPr>
        <a:solidFill>
          <a:srgbClr val="F5AA16"/>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399781" y="6373108"/>
            <a:ext cx="1137839" cy="155324"/>
          </a:xfrm>
          <a:prstGeom prst="rect">
            <a:avLst/>
          </a:prstGeom>
        </p:spPr>
      </p:pic>
      <p:pic>
        <p:nvPicPr>
          <p:cNvPr id="8" name="Bilde 7"/>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9"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6953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4_Bare tittel">
    <p:bg>
      <p:bgPr>
        <a:solidFill>
          <a:srgbClr val="FFD80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0657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2293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5_Bare tittel">
    <p:bg>
      <p:bgPr>
        <a:solidFill>
          <a:srgbClr val="FFEA82"/>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rgbClr val="FFD80F"/>
                </a:solidFill>
              </a:defRPr>
            </a:lvl1pPr>
          </a:lstStyle>
          <a:p>
            <a:r>
              <a:rPr lang="nb-NO" dirty="0"/>
              <a:t>Hvileside</a:t>
            </a:r>
          </a:p>
        </p:txBody>
      </p:sp>
    </p:spTree>
    <p:extLst>
      <p:ext uri="{BB962C8B-B14F-4D97-AF65-F5344CB8AC3E}">
        <p14:creationId xmlns:p14="http://schemas.microsoft.com/office/powerpoint/2010/main" val="143702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15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842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16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2747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17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5999" y="22377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7872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8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720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9498585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26810426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stretch>
            <a:fillRect/>
          </a:stretch>
        </p:blipFill>
        <p:spPr>
          <a:xfrm>
            <a:off x="399781" y="6373108"/>
            <a:ext cx="1137839" cy="155324"/>
          </a:xfrm>
          <a:prstGeom prst="rect">
            <a:avLst/>
          </a:prstGeom>
        </p:spPr>
      </p:pic>
      <p:sp>
        <p:nvSpPr>
          <p:cNvPr id="5" name="Tittel 1"/>
          <p:cNvSpPr>
            <a:spLocks noGrp="1"/>
          </p:cNvSpPr>
          <p:nvPr>
            <p:ph type="title" hasCustomPrompt="1"/>
          </p:nvPr>
        </p:nvSpPr>
        <p:spPr>
          <a:xfrm>
            <a:off x="399782" y="2245678"/>
            <a:ext cx="8352950" cy="2567622"/>
          </a:xfrm>
        </p:spPr>
        <p:txBody>
          <a:bodyPr anchor="ctr"/>
          <a:lstStyle>
            <a:lvl1pPr algn="ctr">
              <a:defRPr b="1">
                <a:solidFill>
                  <a:srgbClr val="800000"/>
                </a:solidFill>
              </a:defRPr>
            </a:lvl1pPr>
          </a:lstStyle>
          <a:p>
            <a:r>
              <a:rPr lang="nb-NO" dirty="0"/>
              <a:t>Hvileside</a:t>
            </a:r>
          </a:p>
        </p:txBody>
      </p:sp>
    </p:spTree>
    <p:extLst>
      <p:ext uri="{BB962C8B-B14F-4D97-AF65-F5344CB8AC3E}">
        <p14:creationId xmlns:p14="http://schemas.microsoft.com/office/powerpoint/2010/main" val="18491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Tittellysbilde">
    <p:bg>
      <p:bgPr>
        <a:solidFill>
          <a:srgbClr val="4B3828"/>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alphaModFix amt="3000"/>
          </a:blip>
          <a:stretch>
            <a:fillRect/>
          </a:stretch>
        </p:blipFill>
        <p:spPr>
          <a:xfrm>
            <a:off x="-3290924" y="5236423"/>
            <a:ext cx="2992822" cy="2992822"/>
          </a:xfrm>
          <a:prstGeom prst="rect">
            <a:avLst/>
          </a:prstGeom>
        </p:spPr>
      </p:pic>
      <p:sp>
        <p:nvSpPr>
          <p:cNvPr id="13" name="Undertittel 2"/>
          <p:cNvSpPr>
            <a:spLocks noGrp="1"/>
          </p:cNvSpPr>
          <p:nvPr>
            <p:ph type="subTitle" idx="1" hasCustomPrompt="1"/>
          </p:nvPr>
        </p:nvSpPr>
        <p:spPr>
          <a:xfrm>
            <a:off x="1017580" y="2076823"/>
            <a:ext cx="7110419" cy="484840"/>
          </a:xfrm>
        </p:spPr>
        <p:txBody>
          <a:bodyPr>
            <a:normAutofit/>
          </a:bodyPr>
          <a:lstStyle>
            <a:lvl1pPr marL="0" indent="0" algn="ctr">
              <a:buNone/>
              <a:defRPr lang="nb-NO" sz="1200" spc="6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statement</a:t>
            </a:r>
            <a:endParaRPr lang="nb-NO" dirty="0"/>
          </a:p>
        </p:txBody>
      </p:sp>
      <p:pic>
        <p:nvPicPr>
          <p:cNvPr id="10" name="Bilde 9"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2857330" y="3996281"/>
            <a:ext cx="3525982" cy="678820"/>
          </a:xfrm>
          <a:prstGeom prst="rect">
            <a:avLst/>
          </a:prstGeom>
        </p:spPr>
      </p:pic>
      <p:pic>
        <p:nvPicPr>
          <p:cNvPr id="12" name="Bilde 11"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162" b="42321"/>
          <a:stretch/>
        </p:blipFill>
        <p:spPr>
          <a:xfrm>
            <a:off x="383168" y="5879460"/>
            <a:ext cx="481694" cy="678820"/>
          </a:xfrm>
          <a:prstGeom prst="rect">
            <a:avLst/>
          </a:prstGeom>
        </p:spPr>
      </p:pic>
      <p:pic>
        <p:nvPicPr>
          <p:cNvPr id="14" name="Bilde 13"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3320507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Innhold med tekst">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a:xfrm>
            <a:off x="9334500" y="5984875"/>
            <a:ext cx="2133600" cy="365125"/>
          </a:xfrm>
        </p:spPr>
        <p:txBody>
          <a:bodyPr/>
          <a:lstStyle/>
          <a:p>
            <a:fld id="{7C7876A8-0E97-6E4C-91EF-7CA7589C8ADA}" type="slidenum">
              <a:rPr lang="nb-NO" smtClean="0"/>
              <a:t>‹#›</a:t>
            </a:fld>
            <a:endParaRPr lang="nb-NO"/>
          </a:p>
        </p:txBody>
      </p:sp>
      <p:pic>
        <p:nvPicPr>
          <p:cNvPr id="9" name="Bilde 8"/>
          <p:cNvPicPr>
            <a:picLocks noChangeAspect="1"/>
          </p:cNvPicPr>
          <p:nvPr userDrawn="1"/>
        </p:nvPicPr>
        <p:blipFill>
          <a:blip r:embed="rId2"/>
          <a:stretch>
            <a:fillRect/>
          </a:stretch>
        </p:blipFill>
        <p:spPr>
          <a:xfrm>
            <a:off x="4289536" y="590463"/>
            <a:ext cx="4110327" cy="561092"/>
          </a:xfrm>
          <a:prstGeom prst="rect">
            <a:avLst/>
          </a:prstGeom>
        </p:spPr>
      </p:pic>
      <p:pic>
        <p:nvPicPr>
          <p:cNvPr id="5" name="Bilde 4"/>
          <p:cNvPicPr>
            <a:picLocks noChangeAspect="1"/>
          </p:cNvPicPr>
          <p:nvPr userDrawn="1"/>
        </p:nvPicPr>
        <p:blipFill rotWithShape="1">
          <a:blip r:embed="rId2"/>
          <a:srcRect t="19125" r="89170"/>
          <a:stretch/>
        </p:blipFill>
        <p:spPr>
          <a:xfrm rot="10800000">
            <a:off x="766358" y="4651018"/>
            <a:ext cx="1507323" cy="1536566"/>
          </a:xfrm>
          <a:prstGeom prst="rect">
            <a:avLst/>
          </a:prstGeom>
        </p:spPr>
      </p:pic>
      <p:pic>
        <p:nvPicPr>
          <p:cNvPr id="6" name="Bilde 5"/>
          <p:cNvPicPr>
            <a:picLocks noChangeAspect="1"/>
          </p:cNvPicPr>
          <p:nvPr userDrawn="1"/>
        </p:nvPicPr>
        <p:blipFill rotWithShape="1">
          <a:blip r:embed="rId2"/>
          <a:srcRect t="19125" r="89170"/>
          <a:stretch/>
        </p:blipFill>
        <p:spPr>
          <a:xfrm rot="5400000">
            <a:off x="2767591" y="4665640"/>
            <a:ext cx="1507323" cy="1536566"/>
          </a:xfrm>
          <a:prstGeom prst="rect">
            <a:avLst/>
          </a:prstGeom>
        </p:spPr>
      </p:pic>
      <p:pic>
        <p:nvPicPr>
          <p:cNvPr id="8" name="Bilde 7"/>
          <p:cNvPicPr>
            <a:picLocks noChangeAspect="1"/>
          </p:cNvPicPr>
          <p:nvPr userDrawn="1"/>
        </p:nvPicPr>
        <p:blipFill rotWithShape="1">
          <a:blip r:embed="rId2"/>
          <a:srcRect t="19125" r="89170"/>
          <a:stretch/>
        </p:blipFill>
        <p:spPr>
          <a:xfrm>
            <a:off x="495187" y="4983139"/>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rot="16200000">
            <a:off x="3042522" y="4908858"/>
            <a:ext cx="1507323" cy="1536566"/>
          </a:xfrm>
          <a:prstGeom prst="rect">
            <a:avLst/>
          </a:prstGeom>
        </p:spPr>
      </p:pic>
      <p:pic>
        <p:nvPicPr>
          <p:cNvPr id="11" name="Bilde 10"/>
          <p:cNvPicPr>
            <a:picLocks noChangeAspect="1"/>
          </p:cNvPicPr>
          <p:nvPr userDrawn="1"/>
        </p:nvPicPr>
        <p:blipFill rotWithShape="1">
          <a:blip r:embed="rId2"/>
          <a:srcRect t="19125" r="89170"/>
          <a:stretch/>
        </p:blipFill>
        <p:spPr>
          <a:xfrm rot="18900000">
            <a:off x="469244" y="2401218"/>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rot="2711724">
            <a:off x="2852024" y="2255096"/>
            <a:ext cx="1507323" cy="1536566"/>
          </a:xfrm>
          <a:prstGeom prst="rect">
            <a:avLst/>
          </a:prstGeom>
        </p:spPr>
      </p:pic>
      <p:pic>
        <p:nvPicPr>
          <p:cNvPr id="13" name="Bilde 12"/>
          <p:cNvPicPr>
            <a:picLocks noChangeAspect="1"/>
          </p:cNvPicPr>
          <p:nvPr userDrawn="1"/>
        </p:nvPicPr>
        <p:blipFill rotWithShape="1">
          <a:blip r:embed="rId2"/>
          <a:srcRect t="19125" r="89170"/>
          <a:stretch/>
        </p:blipFill>
        <p:spPr>
          <a:xfrm rot="8100000">
            <a:off x="443844" y="1965056"/>
            <a:ext cx="1507323" cy="1536566"/>
          </a:xfrm>
          <a:prstGeom prst="rect">
            <a:avLst/>
          </a:prstGeom>
        </p:spPr>
      </p:pic>
      <p:pic>
        <p:nvPicPr>
          <p:cNvPr id="14" name="Bilde 13"/>
          <p:cNvPicPr>
            <a:picLocks noChangeAspect="1"/>
          </p:cNvPicPr>
          <p:nvPr userDrawn="1"/>
        </p:nvPicPr>
        <p:blipFill rotWithShape="1">
          <a:blip r:embed="rId2"/>
          <a:srcRect t="19125" r="89170"/>
          <a:stretch/>
        </p:blipFill>
        <p:spPr>
          <a:xfrm rot="13500000">
            <a:off x="3350416" y="2229654"/>
            <a:ext cx="1507323" cy="1536566"/>
          </a:xfrm>
          <a:prstGeom prst="rect">
            <a:avLst/>
          </a:prstGeom>
        </p:spPr>
      </p:pic>
    </p:spTree>
    <p:extLst>
      <p:ext uri="{BB962C8B-B14F-4D97-AF65-F5344CB8AC3E}">
        <p14:creationId xmlns:p14="http://schemas.microsoft.com/office/powerpoint/2010/main" val="149213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015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a:xfrm>
            <a:off x="9334500" y="5984875"/>
            <a:ext cx="2133600" cy="365125"/>
          </a:xfrm>
        </p:spPr>
        <p:txBody>
          <a:bodyPr/>
          <a:lstStyle/>
          <a:p>
            <a:fld id="{7C7876A8-0E97-6E4C-91EF-7CA7589C8ADA}" type="slidenum">
              <a:rPr lang="nb-NO" smtClean="0"/>
              <a:t>‹#›</a:t>
            </a:fld>
            <a:endParaRPr lang="nb-NO"/>
          </a:p>
        </p:txBody>
      </p:sp>
      <p:pic>
        <p:nvPicPr>
          <p:cNvPr id="9" name="Bilde 8"/>
          <p:cNvPicPr>
            <a:picLocks noChangeAspect="1"/>
          </p:cNvPicPr>
          <p:nvPr userDrawn="1"/>
        </p:nvPicPr>
        <p:blipFill>
          <a:blip r:embed="rId2"/>
          <a:stretch>
            <a:fillRect/>
          </a:stretch>
        </p:blipFill>
        <p:spPr>
          <a:xfrm>
            <a:off x="2609581" y="1510154"/>
            <a:ext cx="4110327" cy="561092"/>
          </a:xfrm>
          <a:prstGeom prst="rect">
            <a:avLst/>
          </a:prstGeom>
        </p:spPr>
      </p:pic>
      <p:pic>
        <p:nvPicPr>
          <p:cNvPr id="2" name="Bilde 1" descr="IMG_5311-kopi-3.jpg"/>
          <p:cNvPicPr>
            <a:picLocks noChangeAspect="1"/>
          </p:cNvPicPr>
          <p:nvPr userDrawn="1"/>
        </p:nvPicPr>
        <p:blipFill rotWithShape="1">
          <a:blip r:embed="rId3">
            <a:extLst>
              <a:ext uri="{28A0092B-C50C-407E-A947-70E740481C1C}">
                <a14:useLocalDpi xmlns:a14="http://schemas.microsoft.com/office/drawing/2010/main" val="0"/>
              </a:ext>
            </a:extLst>
          </a:blip>
          <a:srcRect l="14584" r="10781"/>
          <a:stretch/>
        </p:blipFill>
        <p:spPr>
          <a:xfrm>
            <a:off x="0" y="-17300"/>
            <a:ext cx="9144000" cy="6875299"/>
          </a:xfrm>
          <a:prstGeom prst="rect">
            <a:avLst/>
          </a:prstGeom>
        </p:spPr>
      </p:pic>
      <p:pic>
        <p:nvPicPr>
          <p:cNvPr id="6" name="Bilde 5"/>
          <p:cNvPicPr>
            <a:picLocks noChangeAspect="1"/>
          </p:cNvPicPr>
          <p:nvPr userDrawn="1"/>
        </p:nvPicPr>
        <p:blipFill>
          <a:blip r:embed="rId4">
            <a:alphaModFix amt="50000"/>
          </a:blip>
          <a:stretch>
            <a:fillRect/>
          </a:stretch>
        </p:blipFill>
        <p:spPr>
          <a:xfrm rot="18900000">
            <a:off x="3695699" y="4687757"/>
            <a:ext cx="2133600" cy="2133600"/>
          </a:xfrm>
          <a:prstGeom prst="rect">
            <a:avLst/>
          </a:prstGeom>
        </p:spPr>
      </p:pic>
    </p:spTree>
    <p:extLst>
      <p:ext uri="{BB962C8B-B14F-4D97-AF65-F5344CB8AC3E}">
        <p14:creationId xmlns:p14="http://schemas.microsoft.com/office/powerpoint/2010/main" val="88424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53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4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tellysbilde_">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029022" y="1231901"/>
            <a:ext cx="7162478" cy="2120899"/>
          </a:xfrm>
        </p:spPr>
        <p:txBody>
          <a:bodyPr anchor="b">
            <a:normAutofit/>
          </a:bodyPr>
          <a:lstStyle>
            <a:lvl1pPr algn="l">
              <a:defRPr sz="2400">
                <a:solidFill>
                  <a:schemeClr val="bg1">
                    <a:lumMod val="20000"/>
                    <a:lumOff val="80000"/>
                  </a:schemeClr>
                </a:solidFill>
              </a:defRPr>
            </a:lvl1pPr>
          </a:lstStyle>
          <a:p>
            <a:r>
              <a:rPr lang="en-US" dirty="0"/>
              <a:t>HVA MENES MED</a:t>
            </a:r>
            <a:br>
              <a:rPr lang="en-US" dirty="0"/>
            </a:br>
            <a:r>
              <a:rPr lang="en-US" dirty="0"/>
              <a:t>VERDIBASERT KOMMUNIKASJON?</a:t>
            </a:r>
            <a:endParaRPr lang="nb-NO" dirty="0"/>
          </a:p>
        </p:txBody>
      </p:sp>
      <p:sp>
        <p:nvSpPr>
          <p:cNvPr id="3" name="Undertittel 2"/>
          <p:cNvSpPr>
            <a:spLocks noGrp="1"/>
          </p:cNvSpPr>
          <p:nvPr>
            <p:ph type="subTitle" idx="1" hasCustomPrompt="1"/>
          </p:nvPr>
        </p:nvSpPr>
        <p:spPr>
          <a:xfrm>
            <a:off x="1017581" y="4307108"/>
            <a:ext cx="6400800" cy="1242791"/>
          </a:xfrm>
        </p:spPr>
        <p:txBody>
          <a:bodyPr>
            <a:normAutofit/>
          </a:bodyPr>
          <a:lstStyle>
            <a:lvl1pPr marL="0" indent="0" algn="l">
              <a:buNone/>
              <a:defRPr lang="nb-NO" sz="12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Navn</a:t>
            </a:r>
            <a:r>
              <a:rPr lang="en-US" dirty="0"/>
              <a:t> </a:t>
            </a:r>
            <a:r>
              <a:rPr lang="en-US" dirty="0" err="1"/>
              <a:t>Navnesen</a:t>
            </a:r>
            <a:endParaRPr lang="en-US" dirty="0"/>
          </a:p>
          <a:p>
            <a:r>
              <a:rPr lang="en-US" dirty="0"/>
              <a:t>Partner</a:t>
            </a:r>
          </a:p>
          <a:p>
            <a:r>
              <a:rPr lang="en-US" dirty="0" err="1"/>
              <a:t>Lippestad</a:t>
            </a:r>
            <a:r>
              <a:rPr lang="en-US" dirty="0"/>
              <a:t> </a:t>
            </a:r>
            <a:r>
              <a:rPr lang="en-US" dirty="0" err="1"/>
              <a:t>Kommunikasjon</a:t>
            </a:r>
            <a:r>
              <a:rPr lang="en-US" dirty="0"/>
              <a:t> as</a:t>
            </a:r>
            <a:endParaRPr lang="nb-NO" dirty="0"/>
          </a:p>
        </p:txBody>
      </p:sp>
      <p:sp>
        <p:nvSpPr>
          <p:cNvPr id="4" name="Plassholder for dato 3"/>
          <p:cNvSpPr>
            <a:spLocks noGrp="1"/>
          </p:cNvSpPr>
          <p:nvPr>
            <p:ph type="dt" sz="half" idx="10"/>
          </p:nvPr>
        </p:nvSpPr>
        <p:spPr>
          <a:xfrm>
            <a:off x="1029022" y="3865321"/>
            <a:ext cx="2133600" cy="365125"/>
          </a:xfrm>
        </p:spPr>
        <p:txBody>
          <a:bodyPr/>
          <a:lstStyle>
            <a:lvl1pPr>
              <a:defRPr lang="nb-NO" sz="1400" smtClean="0"/>
            </a:lvl1pPr>
          </a:lstStyle>
          <a:p>
            <a:fld id="{FA13C78C-2096-8E49-90C7-A6193462A6EA}" type="datetimeFigureOut">
              <a:rPr lang="nb-NO" smtClean="0"/>
              <a:pPr/>
              <a:t>26.09.2024</a:t>
            </a:fld>
            <a:endParaRPr lang="nb-NO" dirty="0"/>
          </a:p>
        </p:txBody>
      </p:sp>
      <p:cxnSp>
        <p:nvCxnSpPr>
          <p:cNvPr id="6" name="Rett linje 5"/>
          <p:cNvCxnSpPr/>
          <p:nvPr userDrawn="1"/>
        </p:nvCxnSpPr>
        <p:spPr>
          <a:xfrm>
            <a:off x="1092522" y="3556000"/>
            <a:ext cx="7128000"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pic>
        <p:nvPicPr>
          <p:cNvPr id="10" name="Bilde 9"/>
          <p:cNvPicPr>
            <a:picLocks noChangeAspect="1"/>
          </p:cNvPicPr>
          <p:nvPr userDrawn="1"/>
        </p:nvPicPr>
        <p:blipFill>
          <a:blip r:embed="rId2">
            <a:alphaModFix amt="3000"/>
          </a:blip>
          <a:stretch>
            <a:fillRect/>
          </a:stretch>
        </p:blipFill>
        <p:spPr>
          <a:xfrm rot="2700000">
            <a:off x="-3612657" y="1937244"/>
            <a:ext cx="2992822" cy="2992822"/>
          </a:xfrm>
          <a:prstGeom prst="rect">
            <a:avLst/>
          </a:prstGeom>
        </p:spPr>
      </p:pic>
      <p:pic>
        <p:nvPicPr>
          <p:cNvPr id="11" name="Bilde 10"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83168" y="5879460"/>
            <a:ext cx="3525982" cy="678820"/>
          </a:xfrm>
          <a:prstGeom prst="rect">
            <a:avLst/>
          </a:prstGeom>
        </p:spPr>
      </p:pic>
      <p:pic>
        <p:nvPicPr>
          <p:cNvPr id="12" name="Bilde 11"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2607156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92857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3918635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mellomark_4">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8482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mellomark_5">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4121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4121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mellomark_4">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3742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mellomark_5">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0275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5907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2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4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_01">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2" name="Bilde 11"/>
          <p:cNvPicPr>
            <a:picLocks noChangeAspect="1"/>
          </p:cNvPicPr>
          <p:nvPr userDrawn="1"/>
        </p:nvPicPr>
        <p:blipFill>
          <a:blip r:embed="rId3">
            <a:alphaModFix amt="50000"/>
          </a:blip>
          <a:stretch>
            <a:fillRect/>
          </a:stretch>
        </p:blipFill>
        <p:spPr>
          <a:xfrm>
            <a:off x="7372640" y="458657"/>
            <a:ext cx="1314159" cy="1314159"/>
          </a:xfrm>
          <a:prstGeom prst="rect">
            <a:avLst/>
          </a:prstGeom>
        </p:spPr>
      </p:pic>
      <p:sp>
        <p:nvSpPr>
          <p:cNvPr id="8" name="Tittel 1"/>
          <p:cNvSpPr txBox="1">
            <a:spLocks/>
          </p:cNvSpPr>
          <p:nvPr userDrawn="1"/>
        </p:nvSpPr>
        <p:spPr>
          <a:xfrm>
            <a:off x="631390" y="725357"/>
            <a:ext cx="6273539" cy="1198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u="none" kern="1200" cap="all">
                <a:solidFill>
                  <a:srgbClr val="ACD042"/>
                </a:solidFill>
                <a:uFill>
                  <a:solidFill>
                    <a:srgbClr val="709613"/>
                  </a:solidFill>
                </a:uFill>
                <a:latin typeface="Verdana"/>
                <a:ea typeface="+mj-ea"/>
                <a:cs typeface="Verdana"/>
              </a:defRPr>
            </a:lvl1pPr>
          </a:lstStyle>
          <a:p>
            <a:endParaRPr lang="nb-NO" dirty="0">
              <a:solidFill>
                <a:srgbClr val="A48A77"/>
              </a:solidFill>
            </a:endParaRPr>
          </a:p>
        </p:txBody>
      </p:sp>
      <p:cxnSp>
        <p:nvCxnSpPr>
          <p:cNvPr id="9" name="Rett linje 8"/>
          <p:cNvCxnSpPr/>
          <p:nvPr userDrawn="1"/>
        </p:nvCxnSpPr>
        <p:spPr>
          <a:xfrm>
            <a:off x="719999" y="1282700"/>
            <a:ext cx="6652641"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27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tel og innhold_0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a:t>
            </a:r>
            <a:br>
              <a:rPr lang="nb-NO" dirty="0"/>
            </a:br>
            <a:r>
              <a:rPr lang="nb-NO" dirty="0"/>
              <a:t>for en heading som antageligvis </a:t>
            </a:r>
            <a:br>
              <a:rPr lang="nb-NO" dirty="0"/>
            </a:br>
            <a:r>
              <a:rPr lang="nb-NO" dirty="0"/>
              <a:t>er litt for lang</a:t>
            </a:r>
          </a:p>
        </p:txBody>
      </p:sp>
      <p:sp>
        <p:nvSpPr>
          <p:cNvPr id="3" name="Plassholder for innhold 2"/>
          <p:cNvSpPr>
            <a:spLocks noGrp="1"/>
          </p:cNvSpPr>
          <p:nvPr>
            <p:ph idx="1"/>
          </p:nvPr>
        </p:nvSpPr>
        <p:spPr>
          <a:xfrm>
            <a:off x="640080" y="2603500"/>
            <a:ext cx="8046720"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34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tel og innhold_04">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747080"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5999" y="13106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671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tel og innhold_05">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pic>
        <p:nvPicPr>
          <p:cNvPr id="12" name="Bilde 11"/>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cxnSp>
        <p:nvCxnSpPr>
          <p:cNvPr id="14" name="Rett linje 13"/>
          <p:cNvCxnSpPr/>
          <p:nvPr userDrawn="1"/>
        </p:nvCxnSpPr>
        <p:spPr>
          <a:xfrm>
            <a:off x="756000" y="13106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137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tel og innhold_06">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34960"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60" y="2062480"/>
            <a:ext cx="3891280"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629991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4121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0604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Bare tittel">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0604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3397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6651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Bare tittel">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3667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Agenda_02">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ACD042"/>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19999" y="1282700"/>
            <a:ext cx="66528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4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4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720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5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732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6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667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491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483936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87654E"/>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966209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5399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243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243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2293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Agenda_03">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chemeClr val="bg1">
                    <a:lumMod val="75000"/>
                  </a:schemeClr>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6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01675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4834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383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8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17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9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0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0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0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471352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503698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63798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6775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Agenda_04">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A48A77"/>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a:blip r:embed="rId2">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Bilde 13"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66405" y="6323152"/>
            <a:ext cx="1243083" cy="239318"/>
          </a:xfrm>
          <a:prstGeom prst="rect">
            <a:avLst/>
          </a:prstGeom>
        </p:spPr>
      </p:pic>
    </p:spTree>
    <p:extLst>
      <p:ext uri="{BB962C8B-B14F-4D97-AF65-F5344CB8AC3E}">
        <p14:creationId xmlns:p14="http://schemas.microsoft.com/office/powerpoint/2010/main" val="29482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6775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15205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41318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Bare tittel">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639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383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2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17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3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2237740"/>
            <a:ext cx="77400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0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4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0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471352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64C4D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5036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Agenda_05">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E3382A"/>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2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are titte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399781" y="6373108"/>
            <a:ext cx="1137839" cy="155324"/>
          </a:xfrm>
          <a:prstGeom prst="rect">
            <a:avLst/>
          </a:prstGeom>
        </p:spPr>
      </p:pic>
      <p:pic>
        <p:nvPicPr>
          <p:cNvPr id="8" name="Bilde 7"/>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9"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10" name="Bilde 9"/>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1" name="Bilde 10"/>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24967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1"/>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Bare tittel">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11" name="Bilde 10"/>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2660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2"/>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Bare tittel">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rgbClr val="FFD80F"/>
                </a:solidFill>
              </a:defRPr>
            </a:lvl1pPr>
          </a:lstStyle>
          <a:p>
            <a:r>
              <a:rPr lang="nb-NO" dirty="0"/>
              <a:t>Hvileside</a:t>
            </a:r>
          </a:p>
        </p:txBody>
      </p:sp>
      <p:pic>
        <p:nvPicPr>
          <p:cNvPr id="11" name="Bilde 10"/>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2660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2"/>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_Bare titte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399781" y="6373108"/>
            <a:ext cx="1137839" cy="155324"/>
          </a:xfrm>
          <a:prstGeom prst="rect">
            <a:avLst/>
          </a:prstGeom>
        </p:spPr>
      </p:pic>
      <p:pic>
        <p:nvPicPr>
          <p:cNvPr id="8" name="Bilde 7"/>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9"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3233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4_Bare tittel">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0144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5_Bare tittel">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stretch>
            <a:fillRect/>
          </a:stretch>
        </p:blipFill>
        <p:spPr>
          <a:xfrm>
            <a:off x="399781" y="6373108"/>
            <a:ext cx="1137839" cy="155324"/>
          </a:xfrm>
          <a:prstGeom prst="rect">
            <a:avLst/>
          </a:prstGeom>
        </p:spPr>
      </p:pic>
      <p:pic>
        <p:nvPicPr>
          <p:cNvPr id="9" name="Bilde 8"/>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10" name="Tittel 1"/>
          <p:cNvSpPr>
            <a:spLocks noGrp="1"/>
          </p:cNvSpPr>
          <p:nvPr>
            <p:ph type="title" hasCustomPrompt="1"/>
          </p:nvPr>
        </p:nvSpPr>
        <p:spPr>
          <a:xfrm>
            <a:off x="399782" y="2245678"/>
            <a:ext cx="8352950" cy="2567622"/>
          </a:xfrm>
        </p:spPr>
        <p:txBody>
          <a:bodyPr anchor="ctr"/>
          <a:lstStyle>
            <a:lvl1pPr algn="ctr">
              <a:defRPr>
                <a:solidFill>
                  <a:srgbClr val="FFD80F"/>
                </a:solidFill>
              </a:defRPr>
            </a:lvl1pPr>
          </a:lstStyle>
          <a:p>
            <a:r>
              <a:rPr lang="nb-NO" dirty="0"/>
              <a:t>Hvileside</a:t>
            </a:r>
          </a:p>
        </p:txBody>
      </p:sp>
    </p:spTree>
    <p:extLst>
      <p:ext uri="{BB962C8B-B14F-4D97-AF65-F5344CB8AC3E}">
        <p14:creationId xmlns:p14="http://schemas.microsoft.com/office/powerpoint/2010/main" val="30466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5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11200"/>
            <a:ext cx="7983045" cy="1198880"/>
          </a:xfrm>
        </p:spPr>
        <p:txBody>
          <a:bodyPr/>
          <a:lstStyle>
            <a:lvl1pPr>
              <a:defRPr>
                <a:solidFill>
                  <a:srgbClr val="000000"/>
                </a:solidFill>
              </a:defRPr>
            </a:lvl1pPr>
          </a:lstStyle>
          <a:p>
            <a:r>
              <a:rPr lang="nb-NO"/>
              <a:t>Klikk for å redigere tittelstil</a:t>
            </a:r>
            <a:endParaRPr lang="nb-NO" dirty="0"/>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39221" cy="0"/>
          </a:xfrm>
          <a:prstGeom prst="line">
            <a:avLst/>
          </a:prstGeom>
          <a:ln w="762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383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6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Klikk for å redigere tittelstil </a:t>
            </a:r>
            <a:br>
              <a:rPr lang="nb-NO" dirty="0"/>
            </a:br>
            <a:r>
              <a:rPr lang="nb-NO" dirty="0"/>
              <a:t>for lang heading</a:t>
            </a:r>
          </a:p>
        </p:txBody>
      </p:sp>
      <p:sp>
        <p:nvSpPr>
          <p:cNvPr id="3" name="Plassholder for innhold 2"/>
          <p:cNvSpPr>
            <a:spLocks noGrp="1"/>
          </p:cNvSpPr>
          <p:nvPr>
            <p:ph idx="1"/>
          </p:nvPr>
        </p:nvSpPr>
        <p:spPr>
          <a:xfrm>
            <a:off x="640080" y="2062480"/>
            <a:ext cx="7983045" cy="40636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7805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175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7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562100"/>
          </a:xfrm>
        </p:spPr>
        <p:txBody>
          <a:bodyPr/>
          <a:lstStyle>
            <a:lvl1pPr>
              <a:defRPr>
                <a:solidFill>
                  <a:srgbClr val="000000"/>
                </a:solidFill>
              </a:defRPr>
            </a:lvl1pPr>
          </a:lstStyle>
          <a:p>
            <a:r>
              <a:rPr lang="nb-NO" dirty="0"/>
              <a:t>Klikk for å redigere tittelstil for en heading som antageligvis er litt for lang</a:t>
            </a:r>
          </a:p>
        </p:txBody>
      </p:sp>
      <p:sp>
        <p:nvSpPr>
          <p:cNvPr id="3" name="Plassholder for innhold 2"/>
          <p:cNvSpPr>
            <a:spLocks noGrp="1"/>
          </p:cNvSpPr>
          <p:nvPr>
            <p:ph idx="1"/>
          </p:nvPr>
        </p:nvSpPr>
        <p:spPr>
          <a:xfrm>
            <a:off x="640080" y="2603500"/>
            <a:ext cx="7983045" cy="35226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5999" y="22377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00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8_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40080" y="711200"/>
            <a:ext cx="7983045" cy="1198880"/>
          </a:xfrm>
        </p:spPr>
        <p:txBody>
          <a:bodyPr/>
          <a:lstStyle>
            <a:lvl1pPr>
              <a:defRPr>
                <a:solidFill>
                  <a:srgbClr val="000000"/>
                </a:solidFill>
              </a:defRPr>
            </a:lvl1pPr>
          </a:lstStyle>
          <a:p>
            <a:r>
              <a:rPr lang="nb-NO" dirty="0"/>
              <a:t>Team overskrift</a:t>
            </a:r>
          </a:p>
        </p:txBody>
      </p:sp>
      <p:sp>
        <p:nvSpPr>
          <p:cNvPr id="3" name="Plassholder for innhold 2"/>
          <p:cNvSpPr>
            <a:spLocks noGrp="1"/>
          </p:cNvSpPr>
          <p:nvPr>
            <p:ph idx="1"/>
          </p:nvPr>
        </p:nvSpPr>
        <p:spPr>
          <a:xfrm>
            <a:off x="2939720" y="2062480"/>
            <a:ext cx="5683405" cy="406368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1" name="Bilde 10"/>
          <p:cNvPicPr>
            <a:picLocks noChangeAspect="1"/>
          </p:cNvPicPr>
          <p:nvPr userDrawn="1"/>
        </p:nvPicPr>
        <p:blipFill rotWithShape="1">
          <a:blip r:embed="rId2"/>
          <a:srcRect r="89170"/>
          <a:stretch/>
        </p:blipFill>
        <p:spPr>
          <a:xfrm rot="10800000">
            <a:off x="8623125" y="304934"/>
            <a:ext cx="129606" cy="163364"/>
          </a:xfrm>
          <a:prstGeom prst="rect">
            <a:avLst/>
          </a:prstGeom>
        </p:spPr>
      </p:pic>
      <p:cxnSp>
        <p:nvCxnSpPr>
          <p:cNvPr id="9" name="Rett linje 8"/>
          <p:cNvCxnSpPr/>
          <p:nvPr userDrawn="1"/>
        </p:nvCxnSpPr>
        <p:spPr>
          <a:xfrm>
            <a:off x="756000" y="13106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Agenda_06">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chemeClr val="accent3"/>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6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Inndelingsoverskrift">
    <p:spTree>
      <p:nvGrpSpPr>
        <p:cNvPr id="1" name=""/>
        <p:cNvGrpSpPr/>
        <p:nvPr/>
      </p:nvGrpSpPr>
      <p:grpSpPr>
        <a:xfrm>
          <a:off x="0" y="0"/>
          <a:ext cx="0" cy="0"/>
          <a:chOff x="0" y="0"/>
          <a:chExt cx="0" cy="0"/>
        </a:xfrm>
      </p:grpSpPr>
      <p:sp>
        <p:nvSpPr>
          <p:cNvPr id="8" name="Tittel 1"/>
          <p:cNvSpPr>
            <a:spLocks noGrp="1"/>
          </p:cNvSpPr>
          <p:nvPr>
            <p:ph type="title"/>
          </p:nvPr>
        </p:nvSpPr>
        <p:spPr>
          <a:xfrm>
            <a:off x="640080" y="711200"/>
            <a:ext cx="7983045" cy="1198880"/>
          </a:xfrm>
        </p:spPr>
        <p:txBody>
          <a:bodyPr/>
          <a:lstStyle/>
          <a:p>
            <a:r>
              <a:rPr lang="nb-NO"/>
              <a:t>Klikk for å redigere tittelstil</a:t>
            </a:r>
            <a:endParaRPr lang="nb-NO" dirty="0"/>
          </a:p>
        </p:txBody>
      </p:sp>
      <p:sp>
        <p:nvSpPr>
          <p:cNvPr id="9" name="Plassholder for innhold 2"/>
          <p:cNvSpPr>
            <a:spLocks noGrp="1"/>
          </p:cNvSpPr>
          <p:nvPr>
            <p:ph idx="1"/>
          </p:nvPr>
        </p:nvSpPr>
        <p:spPr>
          <a:xfrm>
            <a:off x="640080" y="2062480"/>
            <a:ext cx="390144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7" name="Rett linje 6"/>
          <p:cNvCxnSpPr/>
          <p:nvPr userDrawn="1"/>
        </p:nvCxnSpPr>
        <p:spPr>
          <a:xfrm>
            <a:off x="756000" y="13106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
        <p:nvSpPr>
          <p:cNvPr id="12"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1471352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Inndelingsoverskrift">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640080" y="711200"/>
            <a:ext cx="7983044" cy="1198880"/>
          </a:xfrm>
        </p:spPr>
        <p:txBody>
          <a:bodyPr/>
          <a:lstStyle/>
          <a:p>
            <a:r>
              <a:rPr lang="nb-NO" dirty="0"/>
              <a:t>Klikk for å redigere tittelstil </a:t>
            </a:r>
            <a:br>
              <a:rPr lang="nb-NO" dirty="0"/>
            </a:br>
            <a:r>
              <a:rPr lang="nb-NO" dirty="0"/>
              <a:t>over to linjer</a:t>
            </a:r>
          </a:p>
        </p:txBody>
      </p:sp>
      <p:sp>
        <p:nvSpPr>
          <p:cNvPr id="9" name="Plassholder for innhold 2"/>
          <p:cNvSpPr>
            <a:spLocks noGrp="1"/>
          </p:cNvSpPr>
          <p:nvPr>
            <p:ph idx="1"/>
          </p:nvPr>
        </p:nvSpPr>
        <p:spPr>
          <a:xfrm>
            <a:off x="640080" y="2062480"/>
            <a:ext cx="3931920" cy="4063683"/>
          </a:xfrm>
        </p:spPr>
        <p:txBody>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7"/>
          <p:cNvSpPr>
            <a:spLocks noGrp="1"/>
          </p:cNvSpPr>
          <p:nvPr>
            <p:ph type="pic" sz="quarter" idx="10"/>
          </p:nvPr>
        </p:nvSpPr>
        <p:spPr>
          <a:xfrm>
            <a:off x="4683759" y="2062480"/>
            <a:ext cx="3939365" cy="4063683"/>
          </a:xfrm>
        </p:spPr>
        <p:txBody>
          <a:bodyPr/>
          <a:lstStyle/>
          <a:p>
            <a:r>
              <a:rPr lang="nb-NO"/>
              <a:t>Klikk ikonet for å legge til et bilde</a:t>
            </a:r>
          </a:p>
        </p:txBody>
      </p:sp>
      <p:pic>
        <p:nvPicPr>
          <p:cNvPr id="11" name="Bilde 10"/>
          <p:cNvPicPr>
            <a:picLocks noChangeAspect="1"/>
          </p:cNvPicPr>
          <p:nvPr userDrawn="1"/>
        </p:nvPicPr>
        <p:blipFill>
          <a:blip r:embed="rId2"/>
          <a:stretch>
            <a:fillRect/>
          </a:stretch>
        </p:blipFill>
        <p:spPr>
          <a:xfrm>
            <a:off x="399781" y="6373108"/>
            <a:ext cx="1137839" cy="155324"/>
          </a:xfrm>
          <a:prstGeom prst="rect">
            <a:avLst/>
          </a:prstGeom>
        </p:spPr>
      </p:pic>
      <p:cxnSp>
        <p:nvCxnSpPr>
          <p:cNvPr id="12" name="Rett linje 11"/>
          <p:cNvCxnSpPr/>
          <p:nvPr userDrawn="1"/>
        </p:nvCxnSpPr>
        <p:spPr>
          <a:xfrm>
            <a:off x="756000" y="1780540"/>
            <a:ext cx="7740000" cy="0"/>
          </a:xfrm>
          <a:prstGeom prst="line">
            <a:avLst/>
          </a:prstGeom>
          <a:ln w="76200" cmpd="sng">
            <a:solidFill>
              <a:srgbClr val="FFD80F"/>
            </a:solidFill>
          </a:ln>
          <a:effectLst/>
        </p:spPr>
        <p:style>
          <a:lnRef idx="2">
            <a:schemeClr val="accent1"/>
          </a:lnRef>
          <a:fillRef idx="0">
            <a:schemeClr val="accent1"/>
          </a:fillRef>
          <a:effectRef idx="1">
            <a:schemeClr val="accent1"/>
          </a:effectRef>
          <a:fontRef idx="minor">
            <a:schemeClr val="tx1"/>
          </a:fontRef>
        </p:style>
      </p:cxnSp>
      <p:sp>
        <p:nvSpPr>
          <p:cNvPr id="13"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4" name="Bilde 13"/>
          <p:cNvPicPr>
            <a:picLocks noChangeAspect="1"/>
          </p:cNvPicPr>
          <p:nvPr userDrawn="1"/>
        </p:nvPicPr>
        <p:blipFill rotWithShape="1">
          <a:blip r:embed="rId2"/>
          <a:srcRect r="89170"/>
          <a:stretch/>
        </p:blipFill>
        <p:spPr>
          <a:xfrm rot="10800000">
            <a:off x="8623125" y="304934"/>
            <a:ext cx="129606" cy="163364"/>
          </a:xfrm>
          <a:prstGeom prst="rect">
            <a:avLst/>
          </a:prstGeom>
        </p:spPr>
      </p:pic>
    </p:spTree>
    <p:extLst>
      <p:ext uri="{BB962C8B-B14F-4D97-AF65-F5344CB8AC3E}">
        <p14:creationId xmlns:p14="http://schemas.microsoft.com/office/powerpoint/2010/main" val="5036987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stretch>
            <a:fillRect/>
          </a:stretch>
        </p:blipFill>
        <p:spPr>
          <a:xfrm>
            <a:off x="399781" y="6373108"/>
            <a:ext cx="1137839" cy="155324"/>
          </a:xfrm>
          <a:prstGeom prst="rect">
            <a:avLst/>
          </a:prstGeom>
        </p:spPr>
      </p:pic>
      <p:sp>
        <p:nvSpPr>
          <p:cNvPr id="5" name="Tittel 1"/>
          <p:cNvSpPr>
            <a:spLocks noGrp="1"/>
          </p:cNvSpPr>
          <p:nvPr>
            <p:ph type="title" hasCustomPrompt="1"/>
          </p:nvPr>
        </p:nvSpPr>
        <p:spPr>
          <a:xfrm>
            <a:off x="399782" y="2245678"/>
            <a:ext cx="8352950" cy="2567622"/>
          </a:xfrm>
        </p:spPr>
        <p:txBody>
          <a:bodyPr anchor="ctr"/>
          <a:lstStyle>
            <a:lvl1pPr algn="ctr">
              <a:defRPr b="1">
                <a:solidFill>
                  <a:srgbClr val="800000"/>
                </a:solidFill>
              </a:defRPr>
            </a:lvl1pPr>
          </a:lstStyle>
          <a:p>
            <a:r>
              <a:rPr lang="nb-NO" dirty="0"/>
              <a:t>Hvileside</a:t>
            </a:r>
          </a:p>
        </p:txBody>
      </p:sp>
    </p:spTree>
    <p:extLst>
      <p:ext uri="{BB962C8B-B14F-4D97-AF65-F5344CB8AC3E}">
        <p14:creationId xmlns:p14="http://schemas.microsoft.com/office/powerpoint/2010/main" val="4455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alphaModFix amt="3000"/>
          </a:blip>
          <a:stretch>
            <a:fillRect/>
          </a:stretch>
        </p:blipFill>
        <p:spPr>
          <a:xfrm>
            <a:off x="-3290924" y="5236423"/>
            <a:ext cx="2992822" cy="2992822"/>
          </a:xfrm>
          <a:prstGeom prst="rect">
            <a:avLst/>
          </a:prstGeom>
        </p:spPr>
      </p:pic>
      <p:sp>
        <p:nvSpPr>
          <p:cNvPr id="13" name="Undertittel 2"/>
          <p:cNvSpPr>
            <a:spLocks noGrp="1"/>
          </p:cNvSpPr>
          <p:nvPr>
            <p:ph type="subTitle" idx="1" hasCustomPrompt="1"/>
          </p:nvPr>
        </p:nvSpPr>
        <p:spPr>
          <a:xfrm>
            <a:off x="1017580" y="2076823"/>
            <a:ext cx="7110419" cy="484840"/>
          </a:xfrm>
        </p:spPr>
        <p:txBody>
          <a:bodyPr>
            <a:normAutofit/>
          </a:bodyPr>
          <a:lstStyle>
            <a:lvl1pPr marL="0" indent="0" algn="ctr">
              <a:buNone/>
              <a:defRPr lang="nb-NO" sz="1200" spc="6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statement</a:t>
            </a:r>
            <a:endParaRPr lang="nb-NO" dirty="0"/>
          </a:p>
        </p:txBody>
      </p:sp>
      <p:pic>
        <p:nvPicPr>
          <p:cNvPr id="10" name="Bilde 9"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2857330" y="3996281"/>
            <a:ext cx="3525982" cy="678820"/>
          </a:xfrm>
          <a:prstGeom prst="rect">
            <a:avLst/>
          </a:prstGeom>
        </p:spPr>
      </p:pic>
      <p:pic>
        <p:nvPicPr>
          <p:cNvPr id="12" name="Bilde 11"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162" b="42321"/>
          <a:stretch/>
        </p:blipFill>
        <p:spPr>
          <a:xfrm>
            <a:off x="383168" y="5879460"/>
            <a:ext cx="481694" cy="678820"/>
          </a:xfrm>
          <a:prstGeom prst="rect">
            <a:avLst/>
          </a:prstGeom>
        </p:spPr>
      </p:pic>
      <p:pic>
        <p:nvPicPr>
          <p:cNvPr id="14" name="Bilde 13"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3165016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Innhold med tekst">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a:xfrm>
            <a:off x="9334500" y="5984875"/>
            <a:ext cx="2133600" cy="365125"/>
          </a:xfrm>
        </p:spPr>
        <p:txBody>
          <a:bodyPr/>
          <a:lstStyle/>
          <a:p>
            <a:fld id="{7C7876A8-0E97-6E4C-91EF-7CA7589C8ADA}" type="slidenum">
              <a:rPr lang="nb-NO" smtClean="0"/>
              <a:t>‹#›</a:t>
            </a:fld>
            <a:endParaRPr lang="nb-NO"/>
          </a:p>
        </p:txBody>
      </p:sp>
      <p:pic>
        <p:nvPicPr>
          <p:cNvPr id="9" name="Bilde 8"/>
          <p:cNvPicPr>
            <a:picLocks noChangeAspect="1"/>
          </p:cNvPicPr>
          <p:nvPr userDrawn="1"/>
        </p:nvPicPr>
        <p:blipFill>
          <a:blip r:embed="rId2"/>
          <a:stretch>
            <a:fillRect/>
          </a:stretch>
        </p:blipFill>
        <p:spPr>
          <a:xfrm>
            <a:off x="4289536" y="590463"/>
            <a:ext cx="4110327" cy="561092"/>
          </a:xfrm>
          <a:prstGeom prst="rect">
            <a:avLst/>
          </a:prstGeom>
        </p:spPr>
      </p:pic>
      <p:pic>
        <p:nvPicPr>
          <p:cNvPr id="5" name="Bilde 4"/>
          <p:cNvPicPr>
            <a:picLocks noChangeAspect="1"/>
          </p:cNvPicPr>
          <p:nvPr userDrawn="1"/>
        </p:nvPicPr>
        <p:blipFill rotWithShape="1">
          <a:blip r:embed="rId2"/>
          <a:srcRect t="19125" r="89170"/>
          <a:stretch/>
        </p:blipFill>
        <p:spPr>
          <a:xfrm rot="10800000">
            <a:off x="766358" y="4651018"/>
            <a:ext cx="1507323" cy="1536566"/>
          </a:xfrm>
          <a:prstGeom prst="rect">
            <a:avLst/>
          </a:prstGeom>
        </p:spPr>
      </p:pic>
      <p:pic>
        <p:nvPicPr>
          <p:cNvPr id="6" name="Bilde 5"/>
          <p:cNvPicPr>
            <a:picLocks noChangeAspect="1"/>
          </p:cNvPicPr>
          <p:nvPr userDrawn="1"/>
        </p:nvPicPr>
        <p:blipFill rotWithShape="1">
          <a:blip r:embed="rId2"/>
          <a:srcRect t="19125" r="89170"/>
          <a:stretch/>
        </p:blipFill>
        <p:spPr>
          <a:xfrm rot="5400000">
            <a:off x="2767591" y="4665640"/>
            <a:ext cx="1507323" cy="1536566"/>
          </a:xfrm>
          <a:prstGeom prst="rect">
            <a:avLst/>
          </a:prstGeom>
        </p:spPr>
      </p:pic>
      <p:pic>
        <p:nvPicPr>
          <p:cNvPr id="8" name="Bilde 7"/>
          <p:cNvPicPr>
            <a:picLocks noChangeAspect="1"/>
          </p:cNvPicPr>
          <p:nvPr userDrawn="1"/>
        </p:nvPicPr>
        <p:blipFill rotWithShape="1">
          <a:blip r:embed="rId2"/>
          <a:srcRect t="19125" r="89170"/>
          <a:stretch/>
        </p:blipFill>
        <p:spPr>
          <a:xfrm>
            <a:off x="495187" y="4983139"/>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rot="16200000">
            <a:off x="3042522" y="4908858"/>
            <a:ext cx="1507323" cy="1536566"/>
          </a:xfrm>
          <a:prstGeom prst="rect">
            <a:avLst/>
          </a:prstGeom>
        </p:spPr>
      </p:pic>
      <p:pic>
        <p:nvPicPr>
          <p:cNvPr id="11" name="Bilde 10"/>
          <p:cNvPicPr>
            <a:picLocks noChangeAspect="1"/>
          </p:cNvPicPr>
          <p:nvPr userDrawn="1"/>
        </p:nvPicPr>
        <p:blipFill rotWithShape="1">
          <a:blip r:embed="rId2"/>
          <a:srcRect t="19125" r="89170"/>
          <a:stretch/>
        </p:blipFill>
        <p:spPr>
          <a:xfrm rot="18900000">
            <a:off x="469244" y="2401218"/>
            <a:ext cx="1507323" cy="1536566"/>
          </a:xfrm>
          <a:prstGeom prst="rect">
            <a:avLst/>
          </a:prstGeom>
        </p:spPr>
      </p:pic>
      <p:pic>
        <p:nvPicPr>
          <p:cNvPr id="12" name="Bilde 11"/>
          <p:cNvPicPr>
            <a:picLocks noChangeAspect="1"/>
          </p:cNvPicPr>
          <p:nvPr userDrawn="1"/>
        </p:nvPicPr>
        <p:blipFill rotWithShape="1">
          <a:blip r:embed="rId2"/>
          <a:srcRect t="19125" r="89170"/>
          <a:stretch/>
        </p:blipFill>
        <p:spPr>
          <a:xfrm rot="2711724">
            <a:off x="2852024" y="2255096"/>
            <a:ext cx="1507323" cy="1536566"/>
          </a:xfrm>
          <a:prstGeom prst="rect">
            <a:avLst/>
          </a:prstGeom>
        </p:spPr>
      </p:pic>
      <p:pic>
        <p:nvPicPr>
          <p:cNvPr id="13" name="Bilde 12"/>
          <p:cNvPicPr>
            <a:picLocks noChangeAspect="1"/>
          </p:cNvPicPr>
          <p:nvPr userDrawn="1"/>
        </p:nvPicPr>
        <p:blipFill rotWithShape="1">
          <a:blip r:embed="rId2"/>
          <a:srcRect t="19125" r="89170"/>
          <a:stretch/>
        </p:blipFill>
        <p:spPr>
          <a:xfrm rot="8100000">
            <a:off x="443844" y="1965056"/>
            <a:ext cx="1507323" cy="1536566"/>
          </a:xfrm>
          <a:prstGeom prst="rect">
            <a:avLst/>
          </a:prstGeom>
        </p:spPr>
      </p:pic>
      <p:pic>
        <p:nvPicPr>
          <p:cNvPr id="14" name="Bilde 13"/>
          <p:cNvPicPr>
            <a:picLocks noChangeAspect="1"/>
          </p:cNvPicPr>
          <p:nvPr userDrawn="1"/>
        </p:nvPicPr>
        <p:blipFill rotWithShape="1">
          <a:blip r:embed="rId2"/>
          <a:srcRect t="19125" r="89170"/>
          <a:stretch/>
        </p:blipFill>
        <p:spPr>
          <a:xfrm rot="13500000">
            <a:off x="3350416" y="2229654"/>
            <a:ext cx="1507323" cy="1536566"/>
          </a:xfrm>
          <a:prstGeom prst="rect">
            <a:avLst/>
          </a:prstGeom>
        </p:spPr>
      </p:pic>
    </p:spTree>
    <p:extLst>
      <p:ext uri="{BB962C8B-B14F-4D97-AF65-F5344CB8AC3E}">
        <p14:creationId xmlns:p14="http://schemas.microsoft.com/office/powerpoint/2010/main" val="1403411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7" name="Plassholder for lysbildenummer 6"/>
          <p:cNvSpPr>
            <a:spLocks noGrp="1"/>
          </p:cNvSpPr>
          <p:nvPr>
            <p:ph type="sldNum" sz="quarter" idx="12"/>
          </p:nvPr>
        </p:nvSpPr>
        <p:spPr>
          <a:xfrm>
            <a:off x="9334500" y="5984875"/>
            <a:ext cx="2133600" cy="365125"/>
          </a:xfrm>
        </p:spPr>
        <p:txBody>
          <a:bodyPr/>
          <a:lstStyle/>
          <a:p>
            <a:fld id="{7C7876A8-0E97-6E4C-91EF-7CA7589C8ADA}" type="slidenum">
              <a:rPr lang="nb-NO" smtClean="0"/>
              <a:t>‹#›</a:t>
            </a:fld>
            <a:endParaRPr lang="nb-NO"/>
          </a:p>
        </p:txBody>
      </p:sp>
      <p:pic>
        <p:nvPicPr>
          <p:cNvPr id="9" name="Bilde 8"/>
          <p:cNvPicPr>
            <a:picLocks noChangeAspect="1"/>
          </p:cNvPicPr>
          <p:nvPr userDrawn="1"/>
        </p:nvPicPr>
        <p:blipFill>
          <a:blip r:embed="rId2"/>
          <a:stretch>
            <a:fillRect/>
          </a:stretch>
        </p:blipFill>
        <p:spPr>
          <a:xfrm>
            <a:off x="2609581" y="1510154"/>
            <a:ext cx="4110327" cy="561092"/>
          </a:xfrm>
          <a:prstGeom prst="rect">
            <a:avLst/>
          </a:prstGeom>
        </p:spPr>
      </p:pic>
      <p:pic>
        <p:nvPicPr>
          <p:cNvPr id="2" name="Bilde 1" descr="IMG_5311-kopi-3.jpg"/>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l="14584" r="10781"/>
          <a:stretch/>
        </p:blipFill>
        <p:spPr>
          <a:xfrm>
            <a:off x="0" y="-17300"/>
            <a:ext cx="9144000" cy="6875299"/>
          </a:xfrm>
          <a:prstGeom prst="rect">
            <a:avLst/>
          </a:prstGeom>
        </p:spPr>
      </p:pic>
      <p:pic>
        <p:nvPicPr>
          <p:cNvPr id="6" name="Bilde 5"/>
          <p:cNvPicPr>
            <a:picLocks noChangeAspect="1"/>
          </p:cNvPicPr>
          <p:nvPr userDrawn="1"/>
        </p:nvPicPr>
        <p:blipFill>
          <a:blip r:embed="rId5">
            <a:alphaModFix amt="50000"/>
          </a:blip>
          <a:stretch>
            <a:fillRect/>
          </a:stretch>
        </p:blipFill>
        <p:spPr>
          <a:xfrm rot="18900000">
            <a:off x="3695699" y="4687757"/>
            <a:ext cx="2133600" cy="2133600"/>
          </a:xfrm>
          <a:prstGeom prst="rect">
            <a:avLst/>
          </a:prstGeom>
        </p:spPr>
      </p:pic>
    </p:spTree>
    <p:extLst>
      <p:ext uri="{BB962C8B-B14F-4D97-AF65-F5344CB8AC3E}">
        <p14:creationId xmlns:p14="http://schemas.microsoft.com/office/powerpoint/2010/main" val="2895092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tellysbilde_anim">
    <p:bg>
      <p:bgPr>
        <a:solidFill>
          <a:srgbClr val="4B3828"/>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alphaModFix amt="3000"/>
          </a:blip>
          <a:stretch>
            <a:fillRect/>
          </a:stretch>
        </p:blipFill>
        <p:spPr>
          <a:xfrm>
            <a:off x="-3290924" y="5236423"/>
            <a:ext cx="2992822" cy="2992822"/>
          </a:xfrm>
          <a:prstGeom prst="rect">
            <a:avLst/>
          </a:prstGeom>
        </p:spPr>
      </p:pic>
      <p:sp>
        <p:nvSpPr>
          <p:cNvPr id="12" name="Tittel 1"/>
          <p:cNvSpPr>
            <a:spLocks noGrp="1"/>
          </p:cNvSpPr>
          <p:nvPr>
            <p:ph type="ctrTitle" hasCustomPrompt="1"/>
          </p:nvPr>
        </p:nvSpPr>
        <p:spPr>
          <a:xfrm>
            <a:off x="1029022" y="1231901"/>
            <a:ext cx="7162478" cy="2120899"/>
          </a:xfrm>
        </p:spPr>
        <p:txBody>
          <a:bodyPr anchor="b">
            <a:normAutofit/>
          </a:bodyPr>
          <a:lstStyle>
            <a:lvl1pPr algn="l">
              <a:defRPr sz="2400">
                <a:solidFill>
                  <a:schemeClr val="bg1">
                    <a:lumMod val="20000"/>
                    <a:lumOff val="80000"/>
                  </a:schemeClr>
                </a:solidFill>
              </a:defRPr>
            </a:lvl1pPr>
          </a:lstStyle>
          <a:p>
            <a:r>
              <a:rPr lang="en-US" dirty="0"/>
              <a:t>HVA MENES MED</a:t>
            </a:r>
            <a:br>
              <a:rPr lang="en-US" dirty="0"/>
            </a:br>
            <a:r>
              <a:rPr lang="en-US" dirty="0"/>
              <a:t>VERDIBASERT KOMMUNIKASJON?</a:t>
            </a:r>
            <a:endParaRPr lang="nb-NO" dirty="0"/>
          </a:p>
        </p:txBody>
      </p:sp>
      <p:sp>
        <p:nvSpPr>
          <p:cNvPr id="13" name="Undertittel 2"/>
          <p:cNvSpPr>
            <a:spLocks noGrp="1"/>
          </p:cNvSpPr>
          <p:nvPr>
            <p:ph type="subTitle" idx="1" hasCustomPrompt="1"/>
          </p:nvPr>
        </p:nvSpPr>
        <p:spPr>
          <a:xfrm>
            <a:off x="1017581" y="4307108"/>
            <a:ext cx="6400800" cy="1242791"/>
          </a:xfrm>
        </p:spPr>
        <p:txBody>
          <a:bodyPr>
            <a:normAutofit/>
          </a:bodyPr>
          <a:lstStyle>
            <a:lvl1pPr marL="0" indent="0" algn="l">
              <a:buNone/>
              <a:defRPr lang="nb-NO" sz="12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Navn</a:t>
            </a:r>
            <a:r>
              <a:rPr lang="en-US" dirty="0"/>
              <a:t> </a:t>
            </a:r>
            <a:r>
              <a:rPr lang="en-US" dirty="0" err="1"/>
              <a:t>Navnesen</a:t>
            </a:r>
            <a:endParaRPr lang="en-US" dirty="0"/>
          </a:p>
          <a:p>
            <a:r>
              <a:rPr lang="en-US" dirty="0"/>
              <a:t>Partner</a:t>
            </a:r>
          </a:p>
          <a:p>
            <a:r>
              <a:rPr lang="en-US" dirty="0" err="1"/>
              <a:t>Lippestad</a:t>
            </a:r>
            <a:r>
              <a:rPr lang="en-US" dirty="0"/>
              <a:t> </a:t>
            </a:r>
            <a:r>
              <a:rPr lang="en-US" dirty="0" err="1"/>
              <a:t>Kommunikasjon</a:t>
            </a:r>
            <a:r>
              <a:rPr lang="en-US" dirty="0"/>
              <a:t> as</a:t>
            </a:r>
            <a:endParaRPr lang="nb-NO" dirty="0"/>
          </a:p>
        </p:txBody>
      </p:sp>
      <p:sp>
        <p:nvSpPr>
          <p:cNvPr id="14" name="Plassholder for dato 3"/>
          <p:cNvSpPr>
            <a:spLocks noGrp="1"/>
          </p:cNvSpPr>
          <p:nvPr>
            <p:ph type="dt" sz="half" idx="10"/>
          </p:nvPr>
        </p:nvSpPr>
        <p:spPr>
          <a:xfrm>
            <a:off x="1029022" y="3865321"/>
            <a:ext cx="2133600" cy="365125"/>
          </a:xfrm>
        </p:spPr>
        <p:txBody>
          <a:bodyPr/>
          <a:lstStyle>
            <a:lvl1pPr>
              <a:defRPr lang="nb-NO" sz="1400" smtClean="0"/>
            </a:lvl1pPr>
          </a:lstStyle>
          <a:p>
            <a:fld id="{FA13C78C-2096-8E49-90C7-A6193462A6EA}" type="datetimeFigureOut">
              <a:rPr lang="nb-NO" smtClean="0"/>
              <a:pPr/>
              <a:t>26.09.2024</a:t>
            </a:fld>
            <a:endParaRPr lang="nb-NO" dirty="0"/>
          </a:p>
        </p:txBody>
      </p:sp>
      <p:cxnSp>
        <p:nvCxnSpPr>
          <p:cNvPr id="15" name="Rett linje 14"/>
          <p:cNvCxnSpPr/>
          <p:nvPr userDrawn="1"/>
        </p:nvCxnSpPr>
        <p:spPr>
          <a:xfrm>
            <a:off x="1092522" y="3556000"/>
            <a:ext cx="6273478"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pic>
        <p:nvPicPr>
          <p:cNvPr id="17" name="Bilde 16"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83168" y="5879460"/>
            <a:ext cx="3525982" cy="678820"/>
          </a:xfrm>
          <a:prstGeom prst="rect">
            <a:avLst/>
          </a:prstGeom>
        </p:spPr>
      </p:pic>
      <p:pic>
        <p:nvPicPr>
          <p:cNvPr id="19" name="Bilde 18"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2006727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7743 0.13542 L 1.14635 -0.92268 " pathEditMode="relative" rAng="0" ptsTypes="AA">
                                      <p:cBhvr>
                                        <p:cTn id="6" dur="2000" fill="hold"/>
                                        <p:tgtEl>
                                          <p:spTgt spid="11"/>
                                        </p:tgtEl>
                                        <p:attrNameLst>
                                          <p:attrName>ppt_x</p:attrName>
                                          <p:attrName>ppt_y</p:attrName>
                                        </p:attrNameLst>
                                      </p:cBhvr>
                                      <p:rCtr x="53438" y="-52917"/>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tellysbilde_">
    <p:bg>
      <p:bgPr>
        <a:solidFill>
          <a:srgbClr val="4B3828"/>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029022" y="1231901"/>
            <a:ext cx="7162478" cy="2120899"/>
          </a:xfrm>
        </p:spPr>
        <p:txBody>
          <a:bodyPr anchor="b">
            <a:normAutofit/>
          </a:bodyPr>
          <a:lstStyle>
            <a:lvl1pPr algn="l">
              <a:defRPr sz="2400">
                <a:solidFill>
                  <a:schemeClr val="bg1">
                    <a:lumMod val="20000"/>
                    <a:lumOff val="80000"/>
                  </a:schemeClr>
                </a:solidFill>
              </a:defRPr>
            </a:lvl1pPr>
          </a:lstStyle>
          <a:p>
            <a:r>
              <a:rPr lang="en-US" dirty="0"/>
              <a:t>HVA MENES MED</a:t>
            </a:r>
            <a:br>
              <a:rPr lang="en-US" dirty="0"/>
            </a:br>
            <a:r>
              <a:rPr lang="en-US" dirty="0"/>
              <a:t>VERDIBASERT KOMMUNIKASJON?</a:t>
            </a:r>
            <a:endParaRPr lang="nb-NO" dirty="0"/>
          </a:p>
        </p:txBody>
      </p:sp>
      <p:sp>
        <p:nvSpPr>
          <p:cNvPr id="3" name="Undertittel 2"/>
          <p:cNvSpPr>
            <a:spLocks noGrp="1"/>
          </p:cNvSpPr>
          <p:nvPr>
            <p:ph type="subTitle" idx="1" hasCustomPrompt="1"/>
          </p:nvPr>
        </p:nvSpPr>
        <p:spPr>
          <a:xfrm>
            <a:off x="1017581" y="4307108"/>
            <a:ext cx="6400800" cy="1242791"/>
          </a:xfrm>
        </p:spPr>
        <p:txBody>
          <a:bodyPr>
            <a:normAutofit/>
          </a:bodyPr>
          <a:lstStyle>
            <a:lvl1pPr marL="0" indent="0" algn="l">
              <a:buNone/>
              <a:defRPr lang="nb-NO" sz="12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Navn</a:t>
            </a:r>
            <a:r>
              <a:rPr lang="en-US" dirty="0"/>
              <a:t> </a:t>
            </a:r>
            <a:r>
              <a:rPr lang="en-US" dirty="0" err="1"/>
              <a:t>Navnesen</a:t>
            </a:r>
            <a:endParaRPr lang="en-US" dirty="0"/>
          </a:p>
          <a:p>
            <a:r>
              <a:rPr lang="en-US" dirty="0"/>
              <a:t>Partner</a:t>
            </a:r>
          </a:p>
          <a:p>
            <a:r>
              <a:rPr lang="en-US" dirty="0" err="1"/>
              <a:t>Lippestad</a:t>
            </a:r>
            <a:r>
              <a:rPr lang="en-US" dirty="0"/>
              <a:t> </a:t>
            </a:r>
            <a:r>
              <a:rPr lang="en-US" dirty="0" err="1"/>
              <a:t>Kommunikasjon</a:t>
            </a:r>
            <a:r>
              <a:rPr lang="en-US" dirty="0"/>
              <a:t> as</a:t>
            </a:r>
            <a:endParaRPr lang="nb-NO" dirty="0"/>
          </a:p>
        </p:txBody>
      </p:sp>
      <p:sp>
        <p:nvSpPr>
          <p:cNvPr id="4" name="Plassholder for dato 3"/>
          <p:cNvSpPr>
            <a:spLocks noGrp="1"/>
          </p:cNvSpPr>
          <p:nvPr>
            <p:ph type="dt" sz="half" idx="10"/>
          </p:nvPr>
        </p:nvSpPr>
        <p:spPr>
          <a:xfrm>
            <a:off x="1029022" y="3865321"/>
            <a:ext cx="2133600" cy="365125"/>
          </a:xfrm>
        </p:spPr>
        <p:txBody>
          <a:bodyPr/>
          <a:lstStyle>
            <a:lvl1pPr>
              <a:defRPr lang="nb-NO" sz="1400" smtClean="0"/>
            </a:lvl1pPr>
          </a:lstStyle>
          <a:p>
            <a:fld id="{FA13C78C-2096-8E49-90C7-A6193462A6EA}" type="datetimeFigureOut">
              <a:rPr lang="nb-NO" smtClean="0"/>
              <a:pPr/>
              <a:t>26.09.2024</a:t>
            </a:fld>
            <a:endParaRPr lang="nb-NO" dirty="0"/>
          </a:p>
        </p:txBody>
      </p:sp>
      <p:cxnSp>
        <p:nvCxnSpPr>
          <p:cNvPr id="6" name="Rett linje 5"/>
          <p:cNvCxnSpPr/>
          <p:nvPr userDrawn="1"/>
        </p:nvCxnSpPr>
        <p:spPr>
          <a:xfrm>
            <a:off x="1092522" y="3556000"/>
            <a:ext cx="7128000"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pic>
        <p:nvPicPr>
          <p:cNvPr id="10" name="Bilde 9"/>
          <p:cNvPicPr>
            <a:picLocks noChangeAspect="1"/>
          </p:cNvPicPr>
          <p:nvPr userDrawn="1"/>
        </p:nvPicPr>
        <p:blipFill>
          <a:blip r:embed="rId2">
            <a:alphaModFix amt="3000"/>
          </a:blip>
          <a:stretch>
            <a:fillRect/>
          </a:stretch>
        </p:blipFill>
        <p:spPr>
          <a:xfrm rot="2700000">
            <a:off x="-3612657" y="1937244"/>
            <a:ext cx="2992822" cy="2992822"/>
          </a:xfrm>
          <a:prstGeom prst="rect">
            <a:avLst/>
          </a:prstGeom>
        </p:spPr>
      </p:pic>
      <p:pic>
        <p:nvPicPr>
          <p:cNvPr id="11" name="Bilde 10"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83168" y="5879460"/>
            <a:ext cx="3525982" cy="678820"/>
          </a:xfrm>
          <a:prstGeom prst="rect">
            <a:avLst/>
          </a:prstGeom>
        </p:spPr>
      </p:pic>
      <p:pic>
        <p:nvPicPr>
          <p:cNvPr id="12" name="Bilde 11"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70514" b="42321"/>
          <a:stretch/>
        </p:blipFill>
        <p:spPr>
          <a:xfrm rot="10800000">
            <a:off x="8320191" y="268261"/>
            <a:ext cx="460207" cy="678820"/>
          </a:xfrm>
          <a:prstGeom prst="rect">
            <a:avLst/>
          </a:prstGeom>
        </p:spPr>
      </p:pic>
    </p:spTree>
    <p:extLst>
      <p:ext uri="{BB962C8B-B14F-4D97-AF65-F5344CB8AC3E}">
        <p14:creationId xmlns:p14="http://schemas.microsoft.com/office/powerpoint/2010/main" val="2448036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Agenda_01">
    <p:bg>
      <p:bgPr>
        <a:solidFill>
          <a:srgbClr val="EBE7DA"/>
        </a:solid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2" name="Bilde 11"/>
          <p:cNvPicPr>
            <a:picLocks noChangeAspect="1"/>
          </p:cNvPicPr>
          <p:nvPr userDrawn="1"/>
        </p:nvPicPr>
        <p:blipFill>
          <a:blip r:embed="rId3">
            <a:alphaModFix amt="50000"/>
          </a:blip>
          <a:stretch>
            <a:fillRect/>
          </a:stretch>
        </p:blipFill>
        <p:spPr>
          <a:xfrm>
            <a:off x="7372640" y="458657"/>
            <a:ext cx="1314159" cy="1314159"/>
          </a:xfrm>
          <a:prstGeom prst="rect">
            <a:avLst/>
          </a:prstGeom>
        </p:spPr>
      </p:pic>
      <p:sp>
        <p:nvSpPr>
          <p:cNvPr id="8" name="Tittel 1"/>
          <p:cNvSpPr txBox="1">
            <a:spLocks/>
          </p:cNvSpPr>
          <p:nvPr userDrawn="1"/>
        </p:nvSpPr>
        <p:spPr>
          <a:xfrm>
            <a:off x="631390" y="725357"/>
            <a:ext cx="6273539" cy="11988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u="none" kern="1200" cap="all">
                <a:solidFill>
                  <a:srgbClr val="ACD042"/>
                </a:solidFill>
                <a:uFill>
                  <a:solidFill>
                    <a:srgbClr val="709613"/>
                  </a:solidFill>
                </a:uFill>
                <a:latin typeface="Verdana"/>
                <a:ea typeface="+mj-ea"/>
                <a:cs typeface="Verdana"/>
              </a:defRPr>
            </a:lvl1pPr>
          </a:lstStyle>
          <a:p>
            <a:r>
              <a:rPr lang="nb-NO" dirty="0">
                <a:solidFill>
                  <a:srgbClr val="A48A77"/>
                </a:solidFill>
              </a:rPr>
              <a:t>Agenda</a:t>
            </a:r>
          </a:p>
        </p:txBody>
      </p:sp>
      <p:cxnSp>
        <p:nvCxnSpPr>
          <p:cNvPr id="9" name="Rett linje 8"/>
          <p:cNvCxnSpPr/>
          <p:nvPr userDrawn="1"/>
        </p:nvCxnSpPr>
        <p:spPr>
          <a:xfrm>
            <a:off x="719999" y="1282700"/>
            <a:ext cx="6652641" cy="0"/>
          </a:xfrm>
          <a:prstGeom prst="line">
            <a:avLst/>
          </a:prstGeom>
          <a:ln w="76200" cmpd="sng">
            <a:solidFill>
              <a:srgbClr val="A48A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9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Agenda_02">
    <p:bg>
      <p:bgPr>
        <a:solidFill>
          <a:srgbClr val="70961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ACD042"/>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19999" y="1282700"/>
            <a:ext cx="6652800" cy="0"/>
          </a:xfrm>
          <a:prstGeom prst="line">
            <a:avLst/>
          </a:prstGeom>
          <a:ln w="76200" cmpd="sng">
            <a:solidFill>
              <a:srgbClr val="ACD0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9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Agenda_07">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FFEA82"/>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rgbClr val="FFEA8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2_Agenda_0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chemeClr val="bg1">
                    <a:lumMod val="75000"/>
                  </a:schemeClr>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7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_Agenda_04">
    <p:bg>
      <p:bgPr>
        <a:solidFill>
          <a:srgbClr val="4B3828"/>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A48A77"/>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3" name="Bilde 12"/>
          <p:cNvPicPr>
            <a:picLocks noChangeAspect="1"/>
          </p:cNvPicPr>
          <p:nvPr userDrawn="1"/>
        </p:nvPicPr>
        <p:blipFill>
          <a:blip r:embed="rId2">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Bilde 13" descr="Lippestad logo_original_rgb_Lippestad Brown light.png"/>
          <p:cNvPicPr>
            <a:picLocks noChangeAspect="1"/>
          </p:cNvPicPr>
          <p:nvPr userDrawn="1"/>
        </p:nvPicPr>
        <p:blipFill rotWithShape="1">
          <a:blip r:embed="rId3">
            <a:extLst>
              <a:ext uri="{28A0092B-C50C-407E-A947-70E740481C1C}">
                <a14:useLocalDpi xmlns:a14="http://schemas.microsoft.com/office/drawing/2010/main" val="0"/>
              </a:ext>
            </a:extLst>
          </a:blip>
          <a:srcRect l="21948" t="41874" r="20296" b="42321"/>
          <a:stretch/>
        </p:blipFill>
        <p:spPr>
          <a:xfrm>
            <a:off x="366405" y="6323152"/>
            <a:ext cx="1243083" cy="239318"/>
          </a:xfrm>
          <a:prstGeom prst="rect">
            <a:avLst/>
          </a:prstGeom>
        </p:spPr>
      </p:pic>
    </p:spTree>
    <p:extLst>
      <p:ext uri="{BB962C8B-B14F-4D97-AF65-F5344CB8AC3E}">
        <p14:creationId xmlns:p14="http://schemas.microsoft.com/office/powerpoint/2010/main" val="41162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2_Agenda_05">
    <p:bg>
      <p:bgPr>
        <a:solidFill>
          <a:srgbClr val="99124C"/>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E3382A"/>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rgbClr val="E338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4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_Agenda_06">
    <p:bg>
      <p:bgPr>
        <a:solidFill>
          <a:srgbClr val="006A9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chemeClr val="accent3"/>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80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2_Agenda_07">
    <p:bg>
      <p:bgPr>
        <a:solidFill>
          <a:srgbClr val="F5AA16"/>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31390" y="725357"/>
            <a:ext cx="6273539" cy="1198880"/>
          </a:xfrm>
        </p:spPr>
        <p:txBody>
          <a:bodyPr/>
          <a:lstStyle>
            <a:lvl1pPr>
              <a:defRPr>
                <a:solidFill>
                  <a:srgbClr val="FFEA82"/>
                </a:solidFill>
              </a:defRPr>
            </a:lvl1pPr>
          </a:lstStyle>
          <a:p>
            <a:r>
              <a:rPr lang="nb-NO" dirty="0"/>
              <a:t>Agenda</a:t>
            </a:r>
          </a:p>
        </p:txBody>
      </p:sp>
      <p:sp>
        <p:nvSpPr>
          <p:cNvPr id="3" name="Plassholder for innhold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p:cNvSpPr>
            <a:spLocks noGrp="1"/>
          </p:cNvSpPr>
          <p:nvPr>
            <p:ph type="sldNum" sz="quarter" idx="12"/>
          </p:nvPr>
        </p:nvSpPr>
        <p:spPr>
          <a:xfrm>
            <a:off x="6685280" y="6356350"/>
            <a:ext cx="2133600" cy="365125"/>
          </a:xfrm>
        </p:spPr>
        <p:txBody>
          <a:bodyPr/>
          <a:lstStyle/>
          <a:p>
            <a:fld id="{7C7876A8-0E97-6E4C-91EF-7CA7589C8ADA}" type="slidenum">
              <a:rPr lang="nb-NO" smtClean="0"/>
              <a:t>‹#›</a:t>
            </a:fld>
            <a:endParaRPr lang="nb-NO" dirty="0"/>
          </a:p>
        </p:txBody>
      </p:sp>
      <p:pic>
        <p:nvPicPr>
          <p:cNvPr id="10" name="Bilde 9"/>
          <p:cNvPicPr>
            <a:picLocks noChangeAspect="1"/>
          </p:cNvPicPr>
          <p:nvPr userDrawn="1"/>
        </p:nvPicPr>
        <p:blipFill>
          <a:blip r:embed="rId2"/>
          <a:stretch>
            <a:fillRect/>
          </a:stretch>
        </p:blipFill>
        <p:spPr>
          <a:xfrm>
            <a:off x="399781" y="6373108"/>
            <a:ext cx="1137839" cy="155324"/>
          </a:xfrm>
          <a:prstGeom prst="rect">
            <a:avLst/>
          </a:prstGeom>
        </p:spPr>
      </p:pic>
      <p:pic>
        <p:nvPicPr>
          <p:cNvPr id="13" name="Bilde 12"/>
          <p:cNvPicPr>
            <a:picLocks noChangeAspect="1"/>
          </p:cNvPicPr>
          <p:nvPr userDrawn="1"/>
        </p:nvPicPr>
        <p:blipFill>
          <a:blip r:embed="rId3">
            <a:alphaModFix amt="13000"/>
          </a:blip>
          <a:stretch>
            <a:fillRect/>
          </a:stretch>
        </p:blipFill>
        <p:spPr>
          <a:xfrm>
            <a:off x="7372640" y="458657"/>
            <a:ext cx="1314159" cy="1314159"/>
          </a:xfrm>
          <a:prstGeom prst="rect">
            <a:avLst/>
          </a:prstGeom>
        </p:spPr>
      </p:pic>
      <p:cxnSp>
        <p:nvCxnSpPr>
          <p:cNvPr id="11" name="Rett linje 10"/>
          <p:cNvCxnSpPr/>
          <p:nvPr userDrawn="1"/>
        </p:nvCxnSpPr>
        <p:spPr>
          <a:xfrm>
            <a:off x="720000" y="1282700"/>
            <a:ext cx="6652800" cy="0"/>
          </a:xfrm>
          <a:prstGeom prst="line">
            <a:avLst/>
          </a:prstGeom>
          <a:ln w="76200" cmpd="sng">
            <a:solidFill>
              <a:srgbClr val="FFEA8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7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Mellomark_01_anim">
    <p:bg>
      <p:bgPr>
        <a:solidFill>
          <a:srgbClr val="709613"/>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8" name="Bilde 7"/>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9" name="Bilde 8"/>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2289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9"/>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Mellomark_02_anim">
    <p:bg>
      <p:bgPr>
        <a:solidFill>
          <a:srgbClr val="94BF2D"/>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20514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Mellomark_03_anim">
    <p:bg>
      <p:bgPr>
        <a:solidFill>
          <a:srgbClr val="ACD04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pic>
        <p:nvPicPr>
          <p:cNvPr id="9" name="Bilde 8"/>
          <p:cNvPicPr>
            <a:picLocks noChangeAspect="1"/>
          </p:cNvPicPr>
          <p:nvPr userDrawn="1"/>
        </p:nvPicPr>
        <p:blipFill rotWithShape="1">
          <a:blip r:embed="rId2"/>
          <a:srcRect t="19125" r="89170"/>
          <a:stretch/>
        </p:blipFill>
        <p:spPr>
          <a:xfrm rot="10800000">
            <a:off x="3818423" y="2685997"/>
            <a:ext cx="1507323" cy="1536566"/>
          </a:xfrm>
          <a:prstGeom prst="rect">
            <a:avLst/>
          </a:prstGeom>
        </p:spPr>
      </p:pic>
      <p:pic>
        <p:nvPicPr>
          <p:cNvPr id="10" name="Bilde 9"/>
          <p:cNvPicPr>
            <a:picLocks noChangeAspect="1"/>
          </p:cNvPicPr>
          <p:nvPr userDrawn="1"/>
        </p:nvPicPr>
        <p:blipFill rotWithShape="1">
          <a:blip r:embed="rId2"/>
          <a:srcRect t="19125" r="89170"/>
          <a:stretch/>
        </p:blipFill>
        <p:spPr>
          <a:xfrm>
            <a:off x="3547252" y="3018118"/>
            <a:ext cx="1507323" cy="1536566"/>
          </a:xfrm>
          <a:prstGeom prst="rect">
            <a:avLst/>
          </a:prstGeom>
        </p:spPr>
      </p:pic>
    </p:spTree>
    <p:extLst>
      <p:ext uri="{BB962C8B-B14F-4D97-AF65-F5344CB8AC3E}">
        <p14:creationId xmlns:p14="http://schemas.microsoft.com/office/powerpoint/2010/main" val="101336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1907E-6 -6.43817E-7 L 0.5695 -0.58152 " pathEditMode="relative" ptsTypes="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78379E-6 2.54284E-6 L -0.56429 0.55581 " pathEditMode="relative" rAng="0" ptsTypes="AA">
                                      <p:cBhvr>
                                        <p:cTn id="8" dur="2000" fill="hold"/>
                                        <p:tgtEl>
                                          <p:spTgt spid="10"/>
                                        </p:tgtEl>
                                        <p:attrNameLst>
                                          <p:attrName>ppt_x</p:attrName>
                                          <p:attrName>ppt_y</p:attrName>
                                        </p:attrNameLst>
                                      </p:cBhvr>
                                      <p:rCtr x="-28214" y="27791"/>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Mellomark_01">
    <p:bg>
      <p:bgPr>
        <a:solidFill>
          <a:srgbClr val="709613"/>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399781" y="6373108"/>
            <a:ext cx="1137839" cy="155324"/>
          </a:xfrm>
          <a:prstGeom prst="rect">
            <a:avLst/>
          </a:prstGeom>
        </p:spPr>
      </p:pic>
      <p:pic>
        <p:nvPicPr>
          <p:cNvPr id="6" name="Bilde 5"/>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7"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348488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Mellomark_02">
    <p:bg>
      <p:bgPr>
        <a:solidFill>
          <a:srgbClr val="94BF2D"/>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stretch>
            <a:fillRect/>
          </a:stretch>
        </p:blipFill>
        <p:spPr>
          <a:xfrm>
            <a:off x="399781" y="6373108"/>
            <a:ext cx="1137839" cy="155324"/>
          </a:xfrm>
          <a:prstGeom prst="rect">
            <a:avLst/>
          </a:prstGeom>
        </p:spPr>
      </p:pic>
      <p:pic>
        <p:nvPicPr>
          <p:cNvPr id="7" name="Bilde 6"/>
          <p:cNvPicPr>
            <a:picLocks noChangeAspect="1"/>
          </p:cNvPicPr>
          <p:nvPr userDrawn="1"/>
        </p:nvPicPr>
        <p:blipFill rotWithShape="1">
          <a:blip r:embed="rId2"/>
          <a:srcRect r="89170"/>
          <a:stretch/>
        </p:blipFill>
        <p:spPr>
          <a:xfrm rot="10800000">
            <a:off x="8623125" y="304934"/>
            <a:ext cx="129606" cy="163364"/>
          </a:xfrm>
          <a:prstGeom prst="rect">
            <a:avLst/>
          </a:prstGeom>
        </p:spPr>
      </p:pic>
      <p:sp>
        <p:nvSpPr>
          <p:cNvPr id="8" name="Tittel 1"/>
          <p:cNvSpPr>
            <a:spLocks noGrp="1"/>
          </p:cNvSpPr>
          <p:nvPr>
            <p:ph type="title" hasCustomPrompt="1"/>
          </p:nvPr>
        </p:nvSpPr>
        <p:spPr>
          <a:xfrm>
            <a:off x="399782" y="2245678"/>
            <a:ext cx="8352950" cy="2567622"/>
          </a:xfrm>
        </p:spPr>
        <p:txBody>
          <a:bodyPr anchor="ctr"/>
          <a:lstStyle>
            <a:lvl1pPr algn="ctr">
              <a:defRPr>
                <a:solidFill>
                  <a:schemeClr val="bg1"/>
                </a:solidFill>
              </a:defRPr>
            </a:lvl1pPr>
          </a:lstStyle>
          <a:p>
            <a:r>
              <a:rPr lang="nb-NO" dirty="0"/>
              <a:t>Hvileside</a:t>
            </a:r>
          </a:p>
        </p:txBody>
      </p:sp>
    </p:spTree>
    <p:extLst>
      <p:ext uri="{BB962C8B-B14F-4D97-AF65-F5344CB8AC3E}">
        <p14:creationId xmlns:p14="http://schemas.microsoft.com/office/powerpoint/2010/main" val="233670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50" Type="http://schemas.openxmlformats.org/officeDocument/2006/relationships/slideLayout" Target="../slideLayouts/slideLayout135.xml"/><Relationship Id="rId55" Type="http://schemas.openxmlformats.org/officeDocument/2006/relationships/slideLayout" Target="../slideLayouts/slideLayout140.xml"/><Relationship Id="rId63" Type="http://schemas.openxmlformats.org/officeDocument/2006/relationships/slideLayout" Target="../slideLayouts/slideLayout148.xml"/><Relationship Id="rId68" Type="http://schemas.openxmlformats.org/officeDocument/2006/relationships/slideLayout" Target="../slideLayouts/slideLayout153.xml"/><Relationship Id="rId76" Type="http://schemas.openxmlformats.org/officeDocument/2006/relationships/slideLayout" Target="../slideLayouts/slideLayout161.xml"/><Relationship Id="rId84" Type="http://schemas.openxmlformats.org/officeDocument/2006/relationships/slideLayout" Target="../slideLayouts/slideLayout169.xml"/><Relationship Id="rId7" Type="http://schemas.openxmlformats.org/officeDocument/2006/relationships/slideLayout" Target="../slideLayouts/slideLayout92.xml"/><Relationship Id="rId71" Type="http://schemas.openxmlformats.org/officeDocument/2006/relationships/slideLayout" Target="../slideLayouts/slideLayout156.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3" Type="http://schemas.openxmlformats.org/officeDocument/2006/relationships/slideLayout" Target="../slideLayouts/slideLayout138.xml"/><Relationship Id="rId58" Type="http://schemas.openxmlformats.org/officeDocument/2006/relationships/slideLayout" Target="../slideLayouts/slideLayout143.xml"/><Relationship Id="rId66" Type="http://schemas.openxmlformats.org/officeDocument/2006/relationships/slideLayout" Target="../slideLayouts/slideLayout151.xml"/><Relationship Id="rId74" Type="http://schemas.openxmlformats.org/officeDocument/2006/relationships/slideLayout" Target="../slideLayouts/slideLayout159.xml"/><Relationship Id="rId79" Type="http://schemas.openxmlformats.org/officeDocument/2006/relationships/slideLayout" Target="../slideLayouts/slideLayout164.xml"/><Relationship Id="rId5" Type="http://schemas.openxmlformats.org/officeDocument/2006/relationships/slideLayout" Target="../slideLayouts/slideLayout90.xml"/><Relationship Id="rId61" Type="http://schemas.openxmlformats.org/officeDocument/2006/relationships/slideLayout" Target="../slideLayouts/slideLayout146.xml"/><Relationship Id="rId82" Type="http://schemas.openxmlformats.org/officeDocument/2006/relationships/slideLayout" Target="../slideLayouts/slideLayout167.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56" Type="http://schemas.openxmlformats.org/officeDocument/2006/relationships/slideLayout" Target="../slideLayouts/slideLayout141.xml"/><Relationship Id="rId64" Type="http://schemas.openxmlformats.org/officeDocument/2006/relationships/slideLayout" Target="../slideLayouts/slideLayout149.xml"/><Relationship Id="rId69" Type="http://schemas.openxmlformats.org/officeDocument/2006/relationships/slideLayout" Target="../slideLayouts/slideLayout154.xml"/><Relationship Id="rId77" Type="http://schemas.openxmlformats.org/officeDocument/2006/relationships/slideLayout" Target="../slideLayouts/slideLayout162.xml"/><Relationship Id="rId8" Type="http://schemas.openxmlformats.org/officeDocument/2006/relationships/slideLayout" Target="../slideLayouts/slideLayout93.xml"/><Relationship Id="rId51" Type="http://schemas.openxmlformats.org/officeDocument/2006/relationships/slideLayout" Target="../slideLayouts/slideLayout136.xml"/><Relationship Id="rId72" Type="http://schemas.openxmlformats.org/officeDocument/2006/relationships/slideLayout" Target="../slideLayouts/slideLayout157.xml"/><Relationship Id="rId80" Type="http://schemas.openxmlformats.org/officeDocument/2006/relationships/slideLayout" Target="../slideLayouts/slideLayout165.xml"/><Relationship Id="rId85" Type="http://schemas.openxmlformats.org/officeDocument/2006/relationships/slideLayout" Target="../slideLayouts/slideLayout170.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59" Type="http://schemas.openxmlformats.org/officeDocument/2006/relationships/slideLayout" Target="../slideLayouts/slideLayout144.xml"/><Relationship Id="rId67" Type="http://schemas.openxmlformats.org/officeDocument/2006/relationships/slideLayout" Target="../slideLayouts/slideLayout152.xml"/><Relationship Id="rId20" Type="http://schemas.openxmlformats.org/officeDocument/2006/relationships/slideLayout" Target="../slideLayouts/slideLayout105.xml"/><Relationship Id="rId41" Type="http://schemas.openxmlformats.org/officeDocument/2006/relationships/slideLayout" Target="../slideLayouts/slideLayout126.xml"/><Relationship Id="rId54" Type="http://schemas.openxmlformats.org/officeDocument/2006/relationships/slideLayout" Target="../slideLayouts/slideLayout139.xml"/><Relationship Id="rId62" Type="http://schemas.openxmlformats.org/officeDocument/2006/relationships/slideLayout" Target="../slideLayouts/slideLayout147.xml"/><Relationship Id="rId70" Type="http://schemas.openxmlformats.org/officeDocument/2006/relationships/slideLayout" Target="../slideLayouts/slideLayout155.xml"/><Relationship Id="rId75" Type="http://schemas.openxmlformats.org/officeDocument/2006/relationships/slideLayout" Target="../slideLayouts/slideLayout160.xml"/><Relationship Id="rId83" Type="http://schemas.openxmlformats.org/officeDocument/2006/relationships/slideLayout" Target="../slideLayouts/slideLayout168.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slideLayout" Target="../slideLayouts/slideLayout134.xml"/><Relationship Id="rId57" Type="http://schemas.openxmlformats.org/officeDocument/2006/relationships/slideLayout" Target="../slideLayouts/slideLayout142.xml"/><Relationship Id="rId10" Type="http://schemas.openxmlformats.org/officeDocument/2006/relationships/slideLayout" Target="../slideLayouts/slideLayout95.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slideLayout" Target="../slideLayouts/slideLayout137.xml"/><Relationship Id="rId60" Type="http://schemas.openxmlformats.org/officeDocument/2006/relationships/slideLayout" Target="../slideLayouts/slideLayout145.xml"/><Relationship Id="rId65" Type="http://schemas.openxmlformats.org/officeDocument/2006/relationships/slideLayout" Target="../slideLayouts/slideLayout150.xml"/><Relationship Id="rId73" Type="http://schemas.openxmlformats.org/officeDocument/2006/relationships/slideLayout" Target="../slideLayouts/slideLayout158.xml"/><Relationship Id="rId78" Type="http://schemas.openxmlformats.org/officeDocument/2006/relationships/slideLayout" Target="../slideLayouts/slideLayout163.xml"/><Relationship Id="rId81" Type="http://schemas.openxmlformats.org/officeDocument/2006/relationships/slideLayout" Target="../slideLayouts/slideLayout166.xml"/><Relationship Id="rId8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7DA"/>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40080" y="711200"/>
            <a:ext cx="8046720" cy="1198880"/>
          </a:xfrm>
          <a:prstGeom prst="rect">
            <a:avLst/>
          </a:prstGeom>
        </p:spPr>
        <p:txBody>
          <a:bodyPr vert="horz" lIns="91440" tIns="45720" rIns="91440" bIns="45720" rtlCol="0" anchor="t">
            <a:normAutofit/>
          </a:bodyPr>
          <a:lstStyle/>
          <a:p>
            <a:r>
              <a:rPr lang="en-US" dirty="0"/>
              <a:t>KLIKK FOR </a:t>
            </a:r>
            <a:r>
              <a:rPr lang="en-US" dirty="0" err="1"/>
              <a:t>Å</a:t>
            </a:r>
            <a:r>
              <a:rPr lang="en-US" dirty="0"/>
              <a:t> REDIGERE TITTELSTIL</a:t>
            </a:r>
            <a:endParaRPr lang="nb-NO" dirty="0"/>
          </a:p>
        </p:txBody>
      </p:sp>
      <p:sp>
        <p:nvSpPr>
          <p:cNvPr id="3" name="Plassholder for tekst 2"/>
          <p:cNvSpPr>
            <a:spLocks noGrp="1"/>
          </p:cNvSpPr>
          <p:nvPr>
            <p:ph type="body" idx="1"/>
          </p:nvPr>
        </p:nvSpPr>
        <p:spPr>
          <a:xfrm>
            <a:off x="640080" y="2062480"/>
            <a:ext cx="8046720" cy="4063683"/>
          </a:xfrm>
          <a:prstGeom prst="rect">
            <a:avLst/>
          </a:prstGeom>
        </p:spPr>
        <p:txBody>
          <a:bodyPr vert="horz" lIns="91440" tIns="45720" rIns="91440" bIns="45720" rtlCol="0">
            <a:normAutofit/>
          </a:body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4" name="Plassholder for dato 3"/>
          <p:cNvSpPr>
            <a:spLocks noGrp="1"/>
          </p:cNvSpPr>
          <p:nvPr>
            <p:ph type="dt" sz="half" idx="2"/>
          </p:nvPr>
        </p:nvSpPr>
        <p:spPr>
          <a:xfrm>
            <a:off x="51816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fld id="{FA13C78C-2096-8E49-90C7-A6193462A6EA}" type="datetimeFigureOut">
              <a:rPr lang="nb-NO" smtClean="0"/>
              <a:pPr/>
              <a:t>26.09.2024</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a:cs typeface="Verdana"/>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a:cs typeface="Verdana"/>
              </a:defRPr>
            </a:lvl1pPr>
          </a:lstStyle>
          <a:p>
            <a:fld id="{7C7876A8-0E97-6E4C-91EF-7CA7589C8ADA}" type="slidenum">
              <a:rPr lang="nb-NO" smtClean="0"/>
              <a:pPr/>
              <a:t>‹#›</a:t>
            </a:fld>
            <a:endParaRPr lang="nb-NO" dirty="0"/>
          </a:p>
        </p:txBody>
      </p:sp>
    </p:spTree>
    <p:extLst>
      <p:ext uri="{BB962C8B-B14F-4D97-AF65-F5344CB8AC3E}">
        <p14:creationId xmlns:p14="http://schemas.microsoft.com/office/powerpoint/2010/main" val="1177311391"/>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60" r:id="rId3"/>
    <p:sldLayoutId id="2147483687" r:id="rId4"/>
    <p:sldLayoutId id="2147483754" r:id="rId5"/>
    <p:sldLayoutId id="2147483755" r:id="rId6"/>
    <p:sldLayoutId id="2147483757" r:id="rId7"/>
    <p:sldLayoutId id="2147483756" r:id="rId8"/>
    <p:sldLayoutId id="2147483758" r:id="rId9"/>
    <p:sldLayoutId id="2147483665" r:id="rId10"/>
    <p:sldLayoutId id="2147483674" r:id="rId11"/>
    <p:sldLayoutId id="2147483675" r:id="rId12"/>
    <p:sldLayoutId id="2147483759" r:id="rId13"/>
    <p:sldLayoutId id="2147483760" r:id="rId14"/>
    <p:sldLayoutId id="2147483761" r:id="rId15"/>
    <p:sldLayoutId id="2147483650" r:id="rId16"/>
    <p:sldLayoutId id="2147483685" r:id="rId17"/>
    <p:sldLayoutId id="2147483686" r:id="rId18"/>
    <p:sldLayoutId id="2147483690" r:id="rId19"/>
    <p:sldLayoutId id="2147483662" r:id="rId20"/>
    <p:sldLayoutId id="2147483703" r:id="rId21"/>
    <p:sldLayoutId id="2147483663" r:id="rId22"/>
    <p:sldLayoutId id="2147483680" r:id="rId23"/>
    <p:sldLayoutId id="2147483681" r:id="rId24"/>
    <p:sldLayoutId id="2147483762" r:id="rId25"/>
    <p:sldLayoutId id="2147483763" r:id="rId26"/>
    <p:sldLayoutId id="2147483764" r:id="rId27"/>
    <p:sldLayoutId id="2147483724" r:id="rId28"/>
    <p:sldLayoutId id="2147483725" r:id="rId29"/>
    <p:sldLayoutId id="2147483719" r:id="rId30"/>
    <p:sldLayoutId id="2147483720" r:id="rId31"/>
    <p:sldLayoutId id="2147483722" r:id="rId32"/>
    <p:sldLayoutId id="2147483723" r:id="rId33"/>
    <p:sldLayoutId id="2147483682" r:id="rId34"/>
    <p:sldLayoutId id="2147483670" r:id="rId35"/>
    <p:sldLayoutId id="2147483671" r:id="rId36"/>
    <p:sldLayoutId id="2147483765" r:id="rId37"/>
    <p:sldLayoutId id="2147483766" r:id="rId38"/>
    <p:sldLayoutId id="2147483767" r:id="rId39"/>
    <p:sldLayoutId id="2147483730" r:id="rId40"/>
    <p:sldLayoutId id="2147483731" r:id="rId41"/>
    <p:sldLayoutId id="2147483732" r:id="rId42"/>
    <p:sldLayoutId id="2147483733" r:id="rId43"/>
    <p:sldLayoutId id="2147483734" r:id="rId44"/>
    <p:sldLayoutId id="2147483735" r:id="rId45"/>
    <p:sldLayoutId id="2147483669" r:id="rId46"/>
    <p:sldLayoutId id="2147483672" r:id="rId47"/>
    <p:sldLayoutId id="2147483673" r:id="rId48"/>
    <p:sldLayoutId id="2147483768" r:id="rId49"/>
    <p:sldLayoutId id="2147483769" r:id="rId50"/>
    <p:sldLayoutId id="2147483770" r:id="rId51"/>
    <p:sldLayoutId id="2147483736" r:id="rId52"/>
    <p:sldLayoutId id="2147483737" r:id="rId53"/>
    <p:sldLayoutId id="2147483738" r:id="rId54"/>
    <p:sldLayoutId id="2147483739" r:id="rId55"/>
    <p:sldLayoutId id="2147483740" r:id="rId56"/>
    <p:sldLayoutId id="2147483741" r:id="rId57"/>
    <p:sldLayoutId id="2147483654" r:id="rId58"/>
    <p:sldLayoutId id="2147483676" r:id="rId59"/>
    <p:sldLayoutId id="2147483677" r:id="rId60"/>
    <p:sldLayoutId id="2147483771" r:id="rId61"/>
    <p:sldLayoutId id="2147483772" r:id="rId62"/>
    <p:sldLayoutId id="2147483773" r:id="rId63"/>
    <p:sldLayoutId id="2147483742" r:id="rId64"/>
    <p:sldLayoutId id="2147483743" r:id="rId65"/>
    <p:sldLayoutId id="2147483744" r:id="rId66"/>
    <p:sldLayoutId id="2147483745" r:id="rId67"/>
    <p:sldLayoutId id="2147483746" r:id="rId68"/>
    <p:sldLayoutId id="2147483747" r:id="rId69"/>
    <p:sldLayoutId id="2147483668" r:id="rId70"/>
    <p:sldLayoutId id="2147483678" r:id="rId71"/>
    <p:sldLayoutId id="2147483679" r:id="rId72"/>
    <p:sldLayoutId id="2147483774" r:id="rId73"/>
    <p:sldLayoutId id="2147483775" r:id="rId74"/>
    <p:sldLayoutId id="2147483776" r:id="rId75"/>
    <p:sldLayoutId id="2147483748" r:id="rId76"/>
    <p:sldLayoutId id="2147483749" r:id="rId77"/>
    <p:sldLayoutId id="2147483750" r:id="rId78"/>
    <p:sldLayoutId id="2147483751" r:id="rId79"/>
    <p:sldLayoutId id="2147483752" r:id="rId80"/>
    <p:sldLayoutId id="2147483753" r:id="rId81"/>
    <p:sldLayoutId id="2147483655" r:id="rId82"/>
    <p:sldLayoutId id="2147483711" r:id="rId83"/>
    <p:sldLayoutId id="2147483683" r:id="rId84"/>
    <p:sldLayoutId id="2147483666" r:id="rId85"/>
  </p:sldLayoutIdLst>
  <p:txStyles>
    <p:titleStyle>
      <a:lvl1pPr algn="l" defTabSz="457200" rtl="0" eaLnBrk="1" latinLnBrk="0" hangingPunct="1">
        <a:spcBef>
          <a:spcPct val="0"/>
        </a:spcBef>
        <a:buNone/>
        <a:defRPr sz="2800" b="0" i="0" u="none" kern="1200" cap="all">
          <a:solidFill>
            <a:schemeClr val="tx1"/>
          </a:solidFill>
          <a:uFill>
            <a:solidFill>
              <a:srgbClr val="709613"/>
            </a:solidFill>
          </a:u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1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16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40080" y="711200"/>
            <a:ext cx="8046720" cy="1198880"/>
          </a:xfrm>
          <a:prstGeom prst="rect">
            <a:avLst/>
          </a:prstGeom>
        </p:spPr>
        <p:txBody>
          <a:bodyPr vert="horz" lIns="91440" tIns="45720" rIns="91440" bIns="45720" rtlCol="0" anchor="t">
            <a:normAutofit/>
          </a:bodyPr>
          <a:lstStyle/>
          <a:p>
            <a:r>
              <a:rPr lang="en-US" dirty="0"/>
              <a:t>KLIKK FOR </a:t>
            </a:r>
            <a:r>
              <a:rPr lang="en-US" dirty="0" err="1"/>
              <a:t>Å</a:t>
            </a:r>
            <a:r>
              <a:rPr lang="en-US" dirty="0"/>
              <a:t> REDIGERE TITTELSTIL</a:t>
            </a:r>
            <a:endParaRPr lang="nb-NO" dirty="0"/>
          </a:p>
        </p:txBody>
      </p:sp>
      <p:sp>
        <p:nvSpPr>
          <p:cNvPr id="3" name="Plassholder for tekst 2"/>
          <p:cNvSpPr>
            <a:spLocks noGrp="1"/>
          </p:cNvSpPr>
          <p:nvPr>
            <p:ph type="body" idx="1"/>
          </p:nvPr>
        </p:nvSpPr>
        <p:spPr>
          <a:xfrm>
            <a:off x="640080" y="2062480"/>
            <a:ext cx="8046720" cy="4063683"/>
          </a:xfrm>
          <a:prstGeom prst="rect">
            <a:avLst/>
          </a:prstGeom>
        </p:spPr>
        <p:txBody>
          <a:bodyPr vert="horz" lIns="91440" tIns="45720" rIns="91440" bIns="45720" rtlCol="0">
            <a:normAutofit/>
          </a:body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4" name="Plassholder for dato 3"/>
          <p:cNvSpPr>
            <a:spLocks noGrp="1"/>
          </p:cNvSpPr>
          <p:nvPr>
            <p:ph type="dt" sz="half" idx="2"/>
          </p:nvPr>
        </p:nvSpPr>
        <p:spPr>
          <a:xfrm>
            <a:off x="51816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fld id="{FA13C78C-2096-8E49-90C7-A6193462A6EA}" type="datetimeFigureOut">
              <a:rPr lang="nb-NO" smtClean="0"/>
              <a:pPr/>
              <a:t>26.09.2024</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a:cs typeface="Verdana"/>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a:cs typeface="Verdana"/>
              </a:defRPr>
            </a:lvl1pPr>
          </a:lstStyle>
          <a:p>
            <a:fld id="{7C7876A8-0E97-6E4C-91EF-7CA7589C8ADA}" type="slidenum">
              <a:rPr lang="nb-NO" smtClean="0"/>
              <a:pPr/>
              <a:t>‹#›</a:t>
            </a:fld>
            <a:endParaRPr lang="nb-NO" dirty="0"/>
          </a:p>
        </p:txBody>
      </p:sp>
    </p:spTree>
    <p:extLst>
      <p:ext uri="{BB962C8B-B14F-4D97-AF65-F5344CB8AC3E}">
        <p14:creationId xmlns:p14="http://schemas.microsoft.com/office/powerpoint/2010/main" val="39183951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 id="2147483840" r:id="rId63"/>
    <p:sldLayoutId id="2147483841" r:id="rId64"/>
    <p:sldLayoutId id="2147483842" r:id="rId65"/>
    <p:sldLayoutId id="2147483843" r:id="rId66"/>
    <p:sldLayoutId id="2147483844" r:id="rId67"/>
    <p:sldLayoutId id="2147483845" r:id="rId68"/>
    <p:sldLayoutId id="2147483846" r:id="rId69"/>
    <p:sldLayoutId id="2147483847" r:id="rId70"/>
    <p:sldLayoutId id="2147483848" r:id="rId71"/>
    <p:sldLayoutId id="2147483849" r:id="rId72"/>
    <p:sldLayoutId id="2147483850" r:id="rId73"/>
    <p:sldLayoutId id="2147483851" r:id="rId74"/>
    <p:sldLayoutId id="2147483852" r:id="rId75"/>
    <p:sldLayoutId id="2147483853" r:id="rId76"/>
    <p:sldLayoutId id="2147483854" r:id="rId77"/>
    <p:sldLayoutId id="2147483855" r:id="rId78"/>
    <p:sldLayoutId id="2147483856" r:id="rId79"/>
    <p:sldLayoutId id="2147483857" r:id="rId80"/>
    <p:sldLayoutId id="2147483858" r:id="rId81"/>
    <p:sldLayoutId id="2147483859" r:id="rId82"/>
    <p:sldLayoutId id="2147483860" r:id="rId83"/>
    <p:sldLayoutId id="2147483861" r:id="rId84"/>
    <p:sldLayoutId id="2147483862" r:id="rId85"/>
  </p:sldLayoutIdLst>
  <p:txStyles>
    <p:titleStyle>
      <a:lvl1pPr algn="l" defTabSz="457200" rtl="0" eaLnBrk="1" latinLnBrk="0" hangingPunct="1">
        <a:spcBef>
          <a:spcPct val="0"/>
        </a:spcBef>
        <a:buNone/>
        <a:defRPr sz="2800" b="0" i="0" u="none" kern="1200" cap="all">
          <a:solidFill>
            <a:schemeClr val="tx1"/>
          </a:solidFill>
          <a:uFill>
            <a:solidFill>
              <a:srgbClr val="709613"/>
            </a:solidFill>
          </a:u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1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16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hyperlink" Target="https://lovdata.no/dokument/TRSIV/avgjorelse/tauag-2019-128542?q=TAUAG-2019-128542"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lovdata.no/dokument/SF/forskrift/2015-12-11-1598/KAPITTEL_5#KAPITTEL_5" TargetMode="External"/><Relationship Id="rId2" Type="http://schemas.openxmlformats.org/officeDocument/2006/relationships/hyperlink" Target="https://lovdata.no/dokument/LBSIV/avgjorelse/lb-2021-158340?q=LB-2021-15834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lovdata.no/dokument/SF/forskrift/2015-12-11-1598/KAPITTEL_6#KAPITTEL_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lovdata.no/dokument/TRSIV/avgjorelse/tosl-2021-9033?q=TOSL-2021-90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bora.uib.no/bora-xmlui/bitstream/handle/11250/2738106/62_JUS399_H20.pdf?sequence=1&amp;isAllowed=y"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nettsteder.regjeringen.no/bpa/mandat" TargetMode="External"/><Relationship Id="rId2" Type="http://schemas.openxmlformats.org/officeDocument/2006/relationships/hyperlink" Target="https://www.regjeringen.no/contentassets/bd58818a87cc4a109a6d29b4d0dc615a/rundskriv_i-9-2015_bpa.pdf" TargetMode="External"/><Relationship Id="rId1" Type="http://schemas.openxmlformats.org/officeDocument/2006/relationships/slideLayout" Target="../slideLayouts/slideLayout6.xml"/><Relationship Id="rId4" Type="http://schemas.openxmlformats.org/officeDocument/2006/relationships/hyperlink" Target="https://www.regjeringen.no/no/dokumenter/nou-2021-11/id289225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ovdata.no/dokument/NL/lov/1999-07-02-63?q=pbr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regjeringen.no/contentassets/bd58818a87cc4a109a6d29b4d0dc615a/rundskriv_i-9-2015_bpa.pdf" TargetMode="External"/><Relationship Id="rId4" Type="http://schemas.openxmlformats.org/officeDocument/2006/relationships/hyperlink" Target="https://lovdata.no/dokument/NL/lov/2011-06-24-30?q=helse%20og%20omsorgstjenestel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lovdata.no/dokument/NL/lov/1999-07-02-63?q=pbrl" TargetMode="External"/><Relationship Id="rId2" Type="http://schemas.openxmlformats.org/officeDocument/2006/relationships/hyperlink" Target="https://lovdata.no/dokument/NL/lov/2011-06-24-30?q=helse%20og%20omsorgstjenestelo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a:solidFill>
                  <a:schemeClr val="tx1">
                    <a:lumMod val="85000"/>
                  </a:schemeClr>
                </a:solidFill>
              </a:rPr>
              <a:t>Brukerstyrt Personlig Assistanse (BPA)</a:t>
            </a:r>
            <a:br>
              <a:rPr lang="nb-NO" dirty="0">
                <a:solidFill>
                  <a:schemeClr val="tx1">
                    <a:lumMod val="85000"/>
                  </a:schemeClr>
                </a:solidFill>
              </a:rPr>
            </a:br>
            <a:br>
              <a:rPr lang="nb-NO" dirty="0">
                <a:solidFill>
                  <a:schemeClr val="tx1">
                    <a:lumMod val="85000"/>
                  </a:schemeClr>
                </a:solidFill>
              </a:rPr>
            </a:br>
            <a:r>
              <a:rPr lang="nb-NO" dirty="0">
                <a:solidFill>
                  <a:schemeClr val="tx1">
                    <a:lumMod val="85000"/>
                  </a:schemeClr>
                </a:solidFill>
              </a:rPr>
              <a:t>- </a:t>
            </a:r>
            <a:r>
              <a:rPr lang="nb-NO" i="1" dirty="0">
                <a:solidFill>
                  <a:schemeClr val="tx1">
                    <a:lumMod val="85000"/>
                  </a:schemeClr>
                </a:solidFill>
              </a:rPr>
              <a:t>en rettslig innføring</a:t>
            </a:r>
          </a:p>
        </p:txBody>
      </p:sp>
      <p:sp>
        <p:nvSpPr>
          <p:cNvPr id="3" name="Undertittel 2"/>
          <p:cNvSpPr>
            <a:spLocks noGrp="1"/>
          </p:cNvSpPr>
          <p:nvPr>
            <p:ph type="subTitle" idx="1"/>
          </p:nvPr>
        </p:nvSpPr>
        <p:spPr>
          <a:xfrm>
            <a:off x="1017581" y="3811712"/>
            <a:ext cx="6400800" cy="1738187"/>
          </a:xfrm>
        </p:spPr>
        <p:txBody>
          <a:bodyPr>
            <a:normAutofit/>
          </a:bodyPr>
          <a:lstStyle/>
          <a:p>
            <a:pPr algn="ctr"/>
            <a:endParaRPr lang="nb-NO" sz="1800" dirty="0">
              <a:solidFill>
                <a:schemeClr val="tx1">
                  <a:lumMod val="75000"/>
                </a:schemeClr>
              </a:solidFill>
            </a:endParaRPr>
          </a:p>
          <a:p>
            <a:pPr algn="ctr"/>
            <a:r>
              <a:rPr lang="nb-NO" sz="1800" dirty="0">
                <a:solidFill>
                  <a:schemeClr val="tx1">
                    <a:lumMod val="75000"/>
                  </a:schemeClr>
                </a:solidFill>
              </a:rPr>
              <a:t>Tor Omar Nyquist </a:t>
            </a:r>
          </a:p>
          <a:p>
            <a:pPr algn="ctr"/>
            <a:r>
              <a:rPr lang="nb-NO" sz="1800">
                <a:solidFill>
                  <a:schemeClr val="tx1">
                    <a:lumMod val="75000"/>
                  </a:schemeClr>
                </a:solidFill>
              </a:rPr>
              <a:t>26.09.2024</a:t>
            </a:r>
            <a:endParaRPr lang="nb-NO" sz="1800" dirty="0">
              <a:solidFill>
                <a:schemeClr val="tx1">
                  <a:lumMod val="75000"/>
                </a:schemeClr>
              </a:solidFill>
            </a:endParaRPr>
          </a:p>
        </p:txBody>
      </p:sp>
    </p:spTree>
    <p:extLst>
      <p:ext uri="{BB962C8B-B14F-4D97-AF65-F5344CB8AC3E}">
        <p14:creationId xmlns:p14="http://schemas.microsoft.com/office/powerpoint/2010/main" val="98087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81023" y="162045"/>
            <a:ext cx="4444678" cy="5693866"/>
          </a:xfrm>
          <a:prstGeom prst="rect">
            <a:avLst/>
          </a:prstGeom>
          <a:noFill/>
        </p:spPr>
        <p:txBody>
          <a:bodyPr wrap="square" rtlCol="0">
            <a:spAutoFit/>
          </a:bodyPr>
          <a:lstStyle/>
          <a:p>
            <a:r>
              <a:rPr lang="nb-NO" sz="2000" b="1" dirty="0"/>
              <a:t>Avlastningstiltak</a:t>
            </a:r>
          </a:p>
          <a:p>
            <a:endParaRPr lang="nb-NO" sz="2000" b="1" dirty="0"/>
          </a:p>
          <a:p>
            <a:endParaRPr lang="nb-NO" dirty="0"/>
          </a:p>
          <a:p>
            <a:pPr marL="285750" lvl="0" indent="-285750">
              <a:buFont typeface="Arial" panose="020B0604020202020204" pitchFamily="34" charset="0"/>
              <a:buChar char="•"/>
            </a:pPr>
            <a:r>
              <a:rPr lang="nb-NO" dirty="0"/>
              <a:t>Formålet er å gi tilstrekkelig hvile, ferie og fritid – en pause i omsorgsoppgaven</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Omfattes også av BPA-ordningen. </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Vurderingen av hvor mye avlastning som skal gis skal gjøres etter en helhetlig kartlegging av familiens behov. Her vil foreldrenes arbeidsforpliktelser spille inn. </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Alle kommuner skal ha avlastningsordninger.</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Noen familier ønsker individuell privat avlastning, mens for andre passer det best at barnet er i en avlastningsbolig</a:t>
            </a:r>
          </a:p>
          <a:p>
            <a:r>
              <a:rPr lang="nb-NO" dirty="0"/>
              <a:t> </a:t>
            </a:r>
          </a:p>
        </p:txBody>
      </p:sp>
      <p:sp>
        <p:nvSpPr>
          <p:cNvPr id="9" name="TekstSylinder 8"/>
          <p:cNvSpPr txBox="1"/>
          <p:nvPr/>
        </p:nvSpPr>
        <p:spPr>
          <a:xfrm>
            <a:off x="4525702" y="219918"/>
            <a:ext cx="4271058" cy="5940088"/>
          </a:xfrm>
          <a:prstGeom prst="rect">
            <a:avLst/>
          </a:prstGeom>
          <a:noFill/>
        </p:spPr>
        <p:txBody>
          <a:bodyPr wrap="square" rtlCol="0">
            <a:spAutoFit/>
          </a:bodyPr>
          <a:lstStyle/>
          <a:p>
            <a:r>
              <a:rPr lang="nb-NO" sz="2000" b="1" dirty="0"/>
              <a:t>Omsorgsstønad</a:t>
            </a:r>
          </a:p>
          <a:p>
            <a:endParaRPr lang="nb-NO" dirty="0"/>
          </a:p>
          <a:p>
            <a:pPr marL="285750" indent="-285750">
              <a:buFont typeface="Arial" panose="020B0604020202020204" pitchFamily="34" charset="0"/>
              <a:buChar char="•"/>
            </a:pPr>
            <a:r>
              <a:rPr lang="nb-NO" dirty="0"/>
              <a:t>Ordningen gjelder både overfor frivillige </a:t>
            </a:r>
            <a:r>
              <a:rPr lang="nb-NO" dirty="0" err="1"/>
              <a:t>omsorgsytere</a:t>
            </a:r>
            <a:r>
              <a:rPr lang="nb-NO" dirty="0"/>
              <a:t> uten omsorgsplikt, og foreldre som har omsorgsplikt for sine mindreårige barn.</a:t>
            </a:r>
          </a:p>
          <a:p>
            <a:pPr marL="285750" indent="-285750">
              <a:buFont typeface="Arial" panose="020B0604020202020204" pitchFamily="34" charset="0"/>
              <a:buChar char="•"/>
            </a:pPr>
            <a:r>
              <a:rPr lang="nb-NO" dirty="0"/>
              <a:t>Kommunene er pålagt å ha ordningen, men det er ikke en individuell rettighet for innbyggerne. </a:t>
            </a:r>
          </a:p>
          <a:p>
            <a:pPr marL="285750" indent="-285750">
              <a:buFont typeface="Arial" panose="020B0604020202020204" pitchFamily="34" charset="0"/>
              <a:buChar char="•"/>
            </a:pPr>
            <a:r>
              <a:rPr lang="nb-NO" dirty="0"/>
              <a:t>Kommunen må etter en bred skjønnsmessig vurdering av det samlede tjenestetilbudet avgjøre hvorvidt det skal innvilges omsorgslønn, hvilket nivå lønnen skal ligge på, og varigheten av vedtaket</a:t>
            </a:r>
          </a:p>
          <a:p>
            <a:pPr marL="742950" lvl="1" indent="-285750">
              <a:buFont typeface="Arial" panose="020B0604020202020204" pitchFamily="34" charset="0"/>
              <a:buChar char="•"/>
            </a:pPr>
            <a:r>
              <a:rPr lang="nb-NO" dirty="0"/>
              <a:t>Kan kombineres med inntektsgivende arbeid eller trygd. </a:t>
            </a:r>
          </a:p>
          <a:p>
            <a:pPr marL="742950" lvl="1" indent="-285750">
              <a:buFont typeface="Arial" panose="020B0604020202020204" pitchFamily="34" charset="0"/>
              <a:buChar char="•"/>
            </a:pPr>
            <a:r>
              <a:rPr lang="nb-NO" dirty="0"/>
              <a:t>Skattlegges</a:t>
            </a:r>
          </a:p>
          <a:p>
            <a:pPr marL="742950" lvl="1" indent="-285750">
              <a:buFont typeface="Arial" panose="020B0604020202020204" pitchFamily="34" charset="0"/>
              <a:buChar char="•"/>
            </a:pPr>
            <a:r>
              <a:rPr lang="nb-NO" dirty="0"/>
              <a:t>Lønnens størrelse vurderes opp mot behov og hjelpeomfang</a:t>
            </a:r>
          </a:p>
          <a:p>
            <a:endParaRPr lang="nb-NO" dirty="0"/>
          </a:p>
        </p:txBody>
      </p:sp>
    </p:spTree>
    <p:extLst>
      <p:ext uri="{BB962C8B-B14F-4D97-AF65-F5344CB8AC3E}">
        <p14:creationId xmlns:p14="http://schemas.microsoft.com/office/powerpoint/2010/main" val="418692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230057"/>
            <a:ext cx="6273539" cy="1198880"/>
          </a:xfrm>
        </p:spPr>
        <p:txBody>
          <a:bodyPr/>
          <a:lstStyle/>
          <a:p>
            <a:r>
              <a:rPr lang="nb-NO" dirty="0"/>
              <a:t>Nattjenester og fler enn en til stede?</a:t>
            </a:r>
            <a:endParaRPr lang="nb-NO" dirty="0">
              <a:solidFill>
                <a:schemeClr val="tx1"/>
              </a:solidFill>
            </a:endParaRPr>
          </a:p>
        </p:txBody>
      </p:sp>
      <p:sp>
        <p:nvSpPr>
          <p:cNvPr id="3" name="Plassholder for innhold 2"/>
          <p:cNvSpPr>
            <a:spLocks noGrp="1"/>
          </p:cNvSpPr>
          <p:nvPr>
            <p:ph idx="1"/>
          </p:nvPr>
        </p:nvSpPr>
        <p:spPr/>
        <p:txBody>
          <a:bodyPr/>
          <a:lstStyle/>
          <a:p>
            <a:r>
              <a:rPr lang="nb-NO" dirty="0">
                <a:solidFill>
                  <a:schemeClr val="tx1"/>
                </a:solidFill>
              </a:rPr>
              <a:t>Rettigheten omfatter ikke tjenester som krever flere enn én tjenesteyter til stede eller nattjenester, med mindre brukeren kontinuerlig har behov for slike tjenester</a:t>
            </a:r>
          </a:p>
          <a:p>
            <a:pPr marL="0" indent="0">
              <a:buNone/>
            </a:pPr>
            <a:endParaRPr lang="nb-NO" dirty="0">
              <a:solidFill>
                <a:schemeClr val="tx1"/>
              </a:solidFill>
            </a:endParaRPr>
          </a:p>
          <a:p>
            <a:r>
              <a:rPr lang="nb-NO" dirty="0">
                <a:solidFill>
                  <a:schemeClr val="tx1"/>
                </a:solidFill>
              </a:rPr>
              <a:t>Vilkåret omfatter de situasjoner der det er nødvendig med én til én bemanning for at tjenesten skal være forsvarlig. </a:t>
            </a:r>
          </a:p>
          <a:p>
            <a:endParaRPr lang="nb-NO" dirty="0">
              <a:solidFill>
                <a:schemeClr val="tx1"/>
              </a:solidFill>
            </a:endParaRPr>
          </a:p>
          <a:p>
            <a:r>
              <a:rPr lang="nb-NO" dirty="0">
                <a:solidFill>
                  <a:schemeClr val="tx1"/>
                </a:solidFill>
              </a:rPr>
              <a:t>Dette vilkåret ble tolket ytterst konkret i saken fra Aust-Agder tingrett 02. mars 2020 (</a:t>
            </a:r>
            <a:r>
              <a:rPr lang="nb-NO" dirty="0">
                <a:solidFill>
                  <a:schemeClr val="tx1"/>
                </a:solidFill>
                <a:hlinkClick r:id="rId2"/>
              </a:rPr>
              <a:t>sak nr. 19-128542TVI-AUAG</a:t>
            </a:r>
            <a:r>
              <a:rPr lang="nb-NO" dirty="0">
                <a:solidFill>
                  <a:schemeClr val="tx1"/>
                </a:solidFill>
              </a:rPr>
              <a:t>). Saksøkers assistansebehov på natten, beregnet til to til fem ganger hver natt, ble ikke ansett å tilfredsstille lovens krav til kontinuerlig behov.  </a:t>
            </a:r>
          </a:p>
          <a:p>
            <a:endParaRPr lang="nb-NO" dirty="0">
              <a:solidFill>
                <a:schemeClr val="tx1"/>
              </a:solidFill>
            </a:endParaRPr>
          </a:p>
          <a:p>
            <a:r>
              <a:rPr lang="nb-NO" dirty="0">
                <a:solidFill>
                  <a:schemeClr val="tx1"/>
                </a:solidFill>
              </a:rPr>
              <a:t>Dersom man ikke oppfyller vilkåret så har man rett til å få bistand etter behov, men da kan kommunen organisere det slik de ønsker så lenge det er forsvarlig – punktvis tilsyn fra Hjemmesykepleie f.eks. </a:t>
            </a:r>
          </a:p>
        </p:txBody>
      </p:sp>
    </p:spTree>
    <p:extLst>
      <p:ext uri="{BB962C8B-B14F-4D97-AF65-F5344CB8AC3E}">
        <p14:creationId xmlns:p14="http://schemas.microsoft.com/office/powerpoint/2010/main" val="172837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Skole/Utdanning/arbeid?</a:t>
            </a:r>
          </a:p>
        </p:txBody>
      </p:sp>
      <p:sp>
        <p:nvSpPr>
          <p:cNvPr id="3" name="Plassholder for innhold 2"/>
          <p:cNvSpPr>
            <a:spLocks noGrp="1"/>
          </p:cNvSpPr>
          <p:nvPr>
            <p:ph idx="1"/>
          </p:nvPr>
        </p:nvSpPr>
        <p:spPr/>
        <p:txBody>
          <a:bodyPr>
            <a:normAutofit fontScale="92500" lnSpcReduction="10000"/>
          </a:bodyPr>
          <a:lstStyle/>
          <a:p>
            <a:r>
              <a:rPr lang="nb-NO" dirty="0">
                <a:solidFill>
                  <a:schemeClr val="tx1"/>
                </a:solidFill>
              </a:rPr>
              <a:t>Det følger av rundskrivet at for personer med behov for brukerstyrt personlig assistanse «betyr BPA mye for muligheten til yrkesdeltakelse, utdanning og et aktivt og selvstendig liv» . Dette signaliserer klart at BPA er et hjelpemiddel som skal bidra til at brukerne både for deltatt i arbeid og på skole med studier. Senere uttales derimot at: «BPA tildeles normalt ikke for den tid tjenestemottakeren er i barnehage, på skole, arbeid mv».</a:t>
            </a:r>
          </a:p>
          <a:p>
            <a:pPr lvl="1"/>
            <a:r>
              <a:rPr lang="nb-NO" dirty="0">
                <a:solidFill>
                  <a:schemeClr val="tx1"/>
                </a:solidFill>
              </a:rPr>
              <a:t>Avklart at timer til arbeid ikke omfattes av bestemmelsen i  Lagmannsrettens dom </a:t>
            </a:r>
            <a:r>
              <a:rPr lang="nb-NO" dirty="0">
                <a:solidFill>
                  <a:schemeClr val="tx1"/>
                </a:solidFill>
                <a:hlinkClick r:id="rId2"/>
              </a:rPr>
              <a:t>LB-2021-158340</a:t>
            </a:r>
            <a:endParaRPr lang="nb-NO" dirty="0">
              <a:solidFill>
                <a:schemeClr val="tx1"/>
              </a:solidFill>
            </a:endParaRPr>
          </a:p>
          <a:p>
            <a:pPr lvl="1"/>
            <a:endParaRPr lang="nb-NO" dirty="0">
              <a:solidFill>
                <a:schemeClr val="tx1"/>
              </a:solidFill>
            </a:endParaRPr>
          </a:p>
          <a:p>
            <a:r>
              <a:rPr lang="nb-NO" dirty="0">
                <a:solidFill>
                  <a:schemeClr val="tx1"/>
                </a:solidFill>
              </a:rPr>
              <a:t>I skolen er det en grensedragning for hva som er assistanse som dekkes av retten til tilrettelagt opplæring og personlig assistanse etter opplæringsloven, og hva som er helse- og omsorgsavdelingen sitt ansvar for assistanse. Kommunene har en plikt til å samordne tilbudet for barn – ingenting i veien for at man kan ha BPA også på skolen. </a:t>
            </a:r>
          </a:p>
          <a:p>
            <a:endParaRPr lang="nb-NO" dirty="0">
              <a:solidFill>
                <a:schemeClr val="tx1"/>
              </a:solidFill>
            </a:endParaRPr>
          </a:p>
          <a:p>
            <a:r>
              <a:rPr lang="nb-NO" dirty="0">
                <a:solidFill>
                  <a:schemeClr val="tx1"/>
                </a:solidFill>
              </a:rPr>
              <a:t>For studenter er det lite assistanseordninger etter Universitets- og høyskoleloven. Det finnes mentor ordning etter </a:t>
            </a:r>
            <a:r>
              <a:rPr lang="nb-NO" dirty="0" err="1">
                <a:solidFill>
                  <a:schemeClr val="tx1"/>
                </a:solidFill>
              </a:rPr>
              <a:t>arbeidsmarkedstiltakforskriften</a:t>
            </a:r>
            <a:r>
              <a:rPr lang="nb-NO" dirty="0">
                <a:solidFill>
                  <a:schemeClr val="tx1"/>
                </a:solidFill>
              </a:rPr>
              <a:t> </a:t>
            </a:r>
            <a:r>
              <a:rPr lang="nb-NO" dirty="0">
                <a:solidFill>
                  <a:schemeClr val="tx1"/>
                </a:solidFill>
                <a:hlinkClick r:id="rId3"/>
              </a:rPr>
              <a:t>kapittel 5</a:t>
            </a:r>
            <a:r>
              <a:rPr lang="nb-NO" dirty="0">
                <a:solidFill>
                  <a:schemeClr val="tx1"/>
                </a:solidFill>
              </a:rPr>
              <a:t>. Mentor er en ordning for frikjøp av en arbeidskollega eller medstudent / medelev for tiltaksdeltakere eller arbeidstakere med behov for nødvendig faglig, sosial og praktisk støtte på arbeidsplassen eller opplæringsstedet»</a:t>
            </a:r>
          </a:p>
          <a:p>
            <a:endParaRPr lang="nb-NO" dirty="0">
              <a:solidFill>
                <a:schemeClr val="tx1"/>
              </a:solidFill>
            </a:endParaRPr>
          </a:p>
        </p:txBody>
      </p:sp>
    </p:spTree>
    <p:extLst>
      <p:ext uri="{BB962C8B-B14F-4D97-AF65-F5344CB8AC3E}">
        <p14:creationId xmlns:p14="http://schemas.microsoft.com/office/powerpoint/2010/main" val="22147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Skole/Utdanning/arbeid?</a:t>
            </a:r>
          </a:p>
        </p:txBody>
      </p:sp>
      <p:sp>
        <p:nvSpPr>
          <p:cNvPr id="3" name="Plassholder for innhold 2"/>
          <p:cNvSpPr>
            <a:spLocks noGrp="1"/>
          </p:cNvSpPr>
          <p:nvPr>
            <p:ph idx="1"/>
          </p:nvPr>
        </p:nvSpPr>
        <p:spPr/>
        <p:txBody>
          <a:bodyPr/>
          <a:lstStyle/>
          <a:p>
            <a:r>
              <a:rPr lang="nb-NO" dirty="0">
                <a:solidFill>
                  <a:schemeClr val="tx1"/>
                </a:solidFill>
              </a:rPr>
              <a:t>Er man i arbeid så finnes det også i </a:t>
            </a:r>
            <a:r>
              <a:rPr lang="nb-NO" dirty="0" err="1">
                <a:solidFill>
                  <a:schemeClr val="tx1"/>
                </a:solidFill>
              </a:rPr>
              <a:t>arbeidsmarkedstitlaksforskriften</a:t>
            </a:r>
            <a:r>
              <a:rPr lang="nb-NO" dirty="0">
                <a:solidFill>
                  <a:schemeClr val="tx1"/>
                </a:solidFill>
              </a:rPr>
              <a:t> </a:t>
            </a:r>
            <a:r>
              <a:rPr lang="nb-NO" dirty="0">
                <a:solidFill>
                  <a:schemeClr val="tx1"/>
                </a:solidFill>
                <a:hlinkClick r:id="rId2"/>
              </a:rPr>
              <a:t>kapittel 6 </a:t>
            </a:r>
            <a:r>
              <a:rPr lang="nb-NO" dirty="0">
                <a:solidFill>
                  <a:schemeClr val="tx1"/>
                </a:solidFill>
              </a:rPr>
              <a:t>et tiltak som heter funksjonsassistent </a:t>
            </a:r>
          </a:p>
          <a:p>
            <a:pPr lvl="1"/>
            <a:r>
              <a:rPr lang="nb-NO" dirty="0">
                <a:solidFill>
                  <a:schemeClr val="tx1"/>
                </a:solidFill>
              </a:rPr>
              <a:t>Funksjonsassistenten bistår arbeidstakeren i praktiske oppgaver i arbeidssituasjonen. Oppgavene kan være arbeidsrelaterte oppgaver som å legge papir i printer, hente saksdokumenter fra arkiv, løfte/hente tunge ting, frakte materiell, i tillegg til personrettede oppgaver som å assistere ved måltider, ta av/på yttertøy og lignende</a:t>
            </a:r>
          </a:p>
        </p:txBody>
      </p:sp>
    </p:spTree>
    <p:extLst>
      <p:ext uri="{BB962C8B-B14F-4D97-AF65-F5344CB8AC3E}">
        <p14:creationId xmlns:p14="http://schemas.microsoft.com/office/powerpoint/2010/main" val="134962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Når har man rett på BPA?</a:t>
            </a:r>
          </a:p>
        </p:txBody>
      </p:sp>
      <p:sp>
        <p:nvSpPr>
          <p:cNvPr id="3" name="Plassholder for innhold 2"/>
          <p:cNvSpPr>
            <a:spLocks noGrp="1"/>
          </p:cNvSpPr>
          <p:nvPr>
            <p:ph idx="1"/>
          </p:nvPr>
        </p:nvSpPr>
        <p:spPr>
          <a:xfrm>
            <a:off x="631390" y="1706880"/>
            <a:ext cx="8046720" cy="4668520"/>
          </a:xfrm>
        </p:spPr>
        <p:txBody>
          <a:bodyPr>
            <a:normAutofit fontScale="92500" lnSpcReduction="20000"/>
          </a:bodyPr>
          <a:lstStyle/>
          <a:p>
            <a:r>
              <a:rPr lang="nb-NO" dirty="0">
                <a:solidFill>
                  <a:schemeClr val="tx1"/>
                </a:solidFill>
              </a:rPr>
              <a:t>Du må ha et stort og langvarig behov for slike tjenester</a:t>
            </a:r>
          </a:p>
          <a:p>
            <a:endParaRPr lang="nb-NO" dirty="0">
              <a:solidFill>
                <a:schemeClr val="tx1"/>
              </a:solidFill>
            </a:endParaRPr>
          </a:p>
          <a:p>
            <a:r>
              <a:rPr lang="nb-NO" dirty="0">
                <a:solidFill>
                  <a:schemeClr val="tx1"/>
                </a:solidFill>
              </a:rPr>
              <a:t>Stort behov er definert til over 32 timer. Dersom du har over 25 timer må kommunen bevise at det vil medføre vesentlig økte kostnader</a:t>
            </a:r>
          </a:p>
          <a:p>
            <a:pPr lvl="1"/>
            <a:r>
              <a:rPr lang="nb-NO" dirty="0">
                <a:solidFill>
                  <a:schemeClr val="tx1"/>
                </a:solidFill>
              </a:rPr>
              <a:t>En vurdering av hvor stort behov det er for de nevnte tjenester etter en vurdering av hvor mye som er forsvarlig</a:t>
            </a:r>
          </a:p>
          <a:p>
            <a:pPr lvl="1"/>
            <a:r>
              <a:rPr lang="nb-NO" dirty="0">
                <a:solidFill>
                  <a:schemeClr val="tx1"/>
                </a:solidFill>
              </a:rPr>
              <a:t>Dersom det er stor variasjon i brukerens bistandsbehov vil </a:t>
            </a:r>
            <a:r>
              <a:rPr lang="nb-NO" i="1" dirty="0">
                <a:solidFill>
                  <a:schemeClr val="tx1"/>
                </a:solidFill>
              </a:rPr>
              <a:t>«det være det gjennomsnittlige timebehovet som må legges til grunn</a:t>
            </a:r>
          </a:p>
          <a:p>
            <a:pPr lvl="1"/>
            <a:r>
              <a:rPr lang="nb-NO" i="1" dirty="0">
                <a:solidFill>
                  <a:schemeClr val="tx1"/>
                </a:solidFill>
              </a:rPr>
              <a:t>Hva ligger i vesentlig økte kostnader? </a:t>
            </a:r>
          </a:p>
          <a:p>
            <a:pPr lvl="2"/>
            <a:r>
              <a:rPr lang="nb-NO" i="1" dirty="0">
                <a:solidFill>
                  <a:schemeClr val="tx1"/>
                </a:solidFill>
              </a:rPr>
              <a:t> «vil bero på en konkret helhetsvurdering der størrelsen på den økte kostnaden vurderes ut fra de ressurser kommunen ellers ville brukt i den konkrete sak. Ikke enhver økt kostnad vil føre til at rettigheten bortfaller. Økningen må være vesentlig.» </a:t>
            </a:r>
          </a:p>
          <a:p>
            <a:endParaRPr lang="nb-NO" dirty="0">
              <a:solidFill>
                <a:schemeClr val="tx1"/>
              </a:solidFill>
            </a:endParaRPr>
          </a:p>
          <a:p>
            <a:r>
              <a:rPr lang="nb-NO" dirty="0">
                <a:solidFill>
                  <a:schemeClr val="tx1"/>
                </a:solidFill>
              </a:rPr>
              <a:t>Langvarig behov er definert til over 2 år. </a:t>
            </a:r>
          </a:p>
          <a:p>
            <a:pPr lvl="1"/>
            <a:r>
              <a:rPr lang="nb-NO" dirty="0">
                <a:solidFill>
                  <a:schemeClr val="tx1"/>
                </a:solidFill>
              </a:rPr>
              <a:t>En vurdering av forventet behov fremover i tid</a:t>
            </a:r>
          </a:p>
          <a:p>
            <a:pPr lvl="1"/>
            <a:r>
              <a:rPr lang="nb-NO" dirty="0">
                <a:solidFill>
                  <a:schemeClr val="tx1"/>
                </a:solidFill>
              </a:rPr>
              <a:t>En avveining av hensyn – noen med kortere behov vil falle ut, samtidig krever BPA ordningen en viss stabilitet iht. ansettelser </a:t>
            </a:r>
            <a:r>
              <a:rPr lang="nb-NO" dirty="0" err="1">
                <a:solidFill>
                  <a:schemeClr val="tx1"/>
                </a:solidFill>
              </a:rPr>
              <a:t>o.l</a:t>
            </a:r>
            <a:endParaRPr lang="nb-NO" dirty="0">
              <a:solidFill>
                <a:schemeClr val="tx1"/>
              </a:solidFill>
            </a:endParaRPr>
          </a:p>
          <a:p>
            <a:endParaRPr lang="nb-NO" dirty="0">
              <a:solidFill>
                <a:schemeClr val="tx1"/>
              </a:solidFill>
            </a:endParaRPr>
          </a:p>
          <a:p>
            <a:r>
              <a:rPr lang="nb-NO" dirty="0">
                <a:solidFill>
                  <a:schemeClr val="tx1"/>
                </a:solidFill>
              </a:rPr>
              <a:t>Dersom du oppfyller vilkårene har du rett på BPA dersom det kan ytes forsvarlig</a:t>
            </a:r>
          </a:p>
          <a:p>
            <a:endParaRPr lang="nb-NO" dirty="0">
              <a:solidFill>
                <a:schemeClr val="tx1"/>
              </a:solidFill>
            </a:endParaRPr>
          </a:p>
        </p:txBody>
      </p:sp>
    </p:spTree>
    <p:extLst>
      <p:ext uri="{BB962C8B-B14F-4D97-AF65-F5344CB8AC3E}">
        <p14:creationId xmlns:p14="http://schemas.microsoft.com/office/powerpoint/2010/main" val="427647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445957"/>
            <a:ext cx="6273539" cy="1198880"/>
          </a:xfrm>
        </p:spPr>
        <p:txBody>
          <a:bodyPr>
            <a:normAutofit fontScale="90000"/>
          </a:bodyPr>
          <a:lstStyle/>
          <a:p>
            <a:r>
              <a:rPr lang="nb-NO" dirty="0"/>
              <a:t>Hva skjer når man ikke oppfyller vilkårene for å ha rett på BPA?</a:t>
            </a:r>
          </a:p>
        </p:txBody>
      </p:sp>
      <p:sp>
        <p:nvSpPr>
          <p:cNvPr id="3" name="Plassholder for innhold 2"/>
          <p:cNvSpPr>
            <a:spLocks noGrp="1"/>
          </p:cNvSpPr>
          <p:nvPr>
            <p:ph idx="1"/>
          </p:nvPr>
        </p:nvSpPr>
        <p:spPr/>
        <p:txBody>
          <a:bodyPr/>
          <a:lstStyle/>
          <a:p>
            <a:r>
              <a:rPr lang="nb-NO" dirty="0">
                <a:solidFill>
                  <a:schemeClr val="tx1"/>
                </a:solidFill>
              </a:rPr>
              <a:t>Dersom du ikke oppfyller vilkårene har kommunen en plikt til å vurdere om det er mest hensiktsmessig at du får tjenestene organisert som BPA</a:t>
            </a:r>
          </a:p>
          <a:p>
            <a:pPr marL="0" indent="0">
              <a:buNone/>
            </a:pPr>
            <a:endParaRPr lang="nb-NO" dirty="0">
              <a:solidFill>
                <a:schemeClr val="tx1"/>
              </a:solidFill>
            </a:endParaRPr>
          </a:p>
          <a:p>
            <a:r>
              <a:rPr lang="nb-NO" dirty="0">
                <a:solidFill>
                  <a:schemeClr val="tx1"/>
                </a:solidFill>
              </a:rPr>
              <a:t>Kommunen får dermed en mye større frihet til å vurdere hvordan de skal organisere tjenesten. Statsforvaltere er tilbakeholden med å overprøve disse vurderingene, så her er det mye opp til kommunen. </a:t>
            </a:r>
          </a:p>
          <a:p>
            <a:endParaRPr lang="nb-NO" dirty="0">
              <a:solidFill>
                <a:schemeClr val="tx1"/>
              </a:solidFill>
            </a:endParaRPr>
          </a:p>
          <a:p>
            <a:r>
              <a:rPr lang="nb-NO" dirty="0">
                <a:solidFill>
                  <a:schemeClr val="tx1"/>
                </a:solidFill>
              </a:rPr>
              <a:t>Det avgjørende vil her være om det tilbudet kommunen tilbyr er forsvarlig eller ikke</a:t>
            </a:r>
          </a:p>
          <a:p>
            <a:endParaRPr lang="nb-NO" dirty="0">
              <a:solidFill>
                <a:schemeClr val="tx1"/>
              </a:solidFill>
            </a:endParaRPr>
          </a:p>
          <a:p>
            <a:r>
              <a:rPr lang="nb-NO" dirty="0">
                <a:solidFill>
                  <a:schemeClr val="tx1"/>
                </a:solidFill>
              </a:rPr>
              <a:t>Men; ca. halvparten av alle BPA vedtak i Norge er på under 25 timer</a:t>
            </a:r>
          </a:p>
          <a:p>
            <a:pPr lvl="1"/>
            <a:r>
              <a:rPr lang="nb-NO" dirty="0">
                <a:solidFill>
                  <a:schemeClr val="tx1"/>
                </a:solidFill>
              </a:rPr>
              <a:t>En av grunnene til at BPA så oppleves så forskjellig etter hvor man bor?</a:t>
            </a:r>
          </a:p>
        </p:txBody>
      </p:sp>
    </p:spTree>
    <p:extLst>
      <p:ext uri="{BB962C8B-B14F-4D97-AF65-F5344CB8AC3E}">
        <p14:creationId xmlns:p14="http://schemas.microsoft.com/office/powerpoint/2010/main" val="44680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369757"/>
            <a:ext cx="6273539" cy="1198880"/>
          </a:xfrm>
        </p:spPr>
        <p:txBody>
          <a:bodyPr/>
          <a:lstStyle/>
          <a:p>
            <a:r>
              <a:rPr lang="nb-NO" dirty="0"/>
              <a:t>Hva ligger i kravet til forsvarlige tjenester?</a:t>
            </a:r>
          </a:p>
        </p:txBody>
      </p:sp>
      <p:sp>
        <p:nvSpPr>
          <p:cNvPr id="3" name="Plassholder for innhold 2"/>
          <p:cNvSpPr>
            <a:spLocks noGrp="1"/>
          </p:cNvSpPr>
          <p:nvPr>
            <p:ph idx="1"/>
          </p:nvPr>
        </p:nvSpPr>
        <p:spPr>
          <a:xfrm>
            <a:off x="640080" y="1828800"/>
            <a:ext cx="8046720" cy="4699000"/>
          </a:xfrm>
        </p:spPr>
        <p:txBody>
          <a:bodyPr>
            <a:normAutofit lnSpcReduction="10000"/>
          </a:bodyPr>
          <a:lstStyle/>
          <a:p>
            <a:r>
              <a:rPr lang="nb-NO" dirty="0">
                <a:solidFill>
                  <a:schemeClr val="tx1"/>
                </a:solidFill>
              </a:rPr>
              <a:t>Forsvarlighetskravet medfører at «tjenesten må holde tilfredsstillende kvalitet, ytes i tide og i tilstrekkelig omfang. Det må også være et verdig tjenestetilbud. </a:t>
            </a:r>
          </a:p>
          <a:p>
            <a:endParaRPr lang="nb-NO" dirty="0">
              <a:solidFill>
                <a:schemeClr val="tx1"/>
              </a:solidFill>
            </a:endParaRPr>
          </a:p>
          <a:p>
            <a:r>
              <a:rPr lang="nb-NO" i="1" dirty="0">
                <a:solidFill>
                  <a:schemeClr val="tx1"/>
                </a:solidFill>
              </a:rPr>
              <a:t>Forsvarlighetskravet innebærer ikke bare at deltjenestene hver for seg skal være forsvarlige. Kommunens tilbud som helhet må også være forsvarlig</a:t>
            </a:r>
          </a:p>
          <a:p>
            <a:endParaRPr lang="nb-NO" i="1" dirty="0">
              <a:solidFill>
                <a:schemeClr val="tx1"/>
              </a:solidFill>
            </a:endParaRPr>
          </a:p>
          <a:p>
            <a:r>
              <a:rPr lang="nb-NO" dirty="0">
                <a:solidFill>
                  <a:schemeClr val="tx1"/>
                </a:solidFill>
              </a:rPr>
              <a:t>Videre må det også forstås slik at EMK artikkel 8 om retten til privatliv stiller krav til forsvarlighetsvurderingen. Retten til privatliv er tolket slik at den knytter seg til «en persons identitet, selvbestemmelse, fysiske og psykiske integritet og opprettholdelse av nære relasjoner.</a:t>
            </a:r>
          </a:p>
          <a:p>
            <a:endParaRPr lang="nb-NO" dirty="0">
              <a:solidFill>
                <a:schemeClr val="tx1"/>
              </a:solidFill>
            </a:endParaRPr>
          </a:p>
          <a:p>
            <a:r>
              <a:rPr lang="nb-NO" dirty="0">
                <a:solidFill>
                  <a:schemeClr val="tx1"/>
                </a:solidFill>
              </a:rPr>
              <a:t>Forsvarlighetskravet må også tolkes i lys av CRPD artikkel 19, som oppstiller en standard om at mennesker med nedsatt funksjonsevne har en likeverdig rett til å leve et selvstendig liv og til å delta i samfunnet</a:t>
            </a:r>
          </a:p>
          <a:p>
            <a:endParaRPr lang="nb-NO" dirty="0">
              <a:solidFill>
                <a:schemeClr val="tx1"/>
              </a:solidFill>
            </a:endParaRPr>
          </a:p>
          <a:p>
            <a:r>
              <a:rPr lang="nb-NO" dirty="0">
                <a:solidFill>
                  <a:schemeClr val="tx1"/>
                </a:solidFill>
              </a:rPr>
              <a:t>CRPD artikkel 25 oppsetter også viktige rettigheter for mennesker med nedsatt funksjonsevne. Ut fra denne artikkelen har en rett på den høyeste oppnåelige helsestandarden som mulig</a:t>
            </a:r>
          </a:p>
        </p:txBody>
      </p:sp>
    </p:spTree>
    <p:extLst>
      <p:ext uri="{BB962C8B-B14F-4D97-AF65-F5344CB8AC3E}">
        <p14:creationId xmlns:p14="http://schemas.microsoft.com/office/powerpoint/2010/main" val="240979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444941"/>
            <a:ext cx="6273539" cy="1198880"/>
          </a:xfrm>
        </p:spPr>
        <p:txBody>
          <a:bodyPr>
            <a:normAutofit fontScale="90000"/>
          </a:bodyPr>
          <a:lstStyle/>
          <a:p>
            <a:r>
              <a:rPr lang="nb-NO" dirty="0"/>
              <a:t>Også krav på forsvarlig arbeidsmiljø for assistentene!</a:t>
            </a:r>
          </a:p>
        </p:txBody>
      </p:sp>
      <p:sp>
        <p:nvSpPr>
          <p:cNvPr id="3" name="Plassholder for innhold 2"/>
          <p:cNvSpPr>
            <a:spLocks noGrp="1"/>
          </p:cNvSpPr>
          <p:nvPr>
            <p:ph idx="1"/>
          </p:nvPr>
        </p:nvSpPr>
        <p:spPr>
          <a:xfrm>
            <a:off x="640080" y="1792224"/>
            <a:ext cx="8046720" cy="4669536"/>
          </a:xfrm>
        </p:spPr>
        <p:txBody>
          <a:bodyPr>
            <a:normAutofit lnSpcReduction="10000"/>
          </a:bodyPr>
          <a:lstStyle/>
          <a:p>
            <a:r>
              <a:rPr lang="nb-NO" dirty="0">
                <a:solidFill>
                  <a:schemeClr val="tx1"/>
                </a:solidFill>
              </a:rPr>
              <a:t>I ytterste konsekvens kan også manglende forsvarlig arbeidsmiljø for assistentene, eller manglende reell brukerstyring føre til at retten til BPA bortfaller. </a:t>
            </a:r>
          </a:p>
          <a:p>
            <a:endParaRPr lang="nb-NO" dirty="0">
              <a:solidFill>
                <a:schemeClr val="tx1"/>
              </a:solidFill>
            </a:endParaRPr>
          </a:p>
          <a:p>
            <a:r>
              <a:rPr lang="nb-NO" dirty="0">
                <a:solidFill>
                  <a:schemeClr val="tx1"/>
                </a:solidFill>
              </a:rPr>
              <a:t>En rettsavgjørelse som tar opp dette er avgjørelse fra Oslo Tingrett i sak T</a:t>
            </a:r>
            <a:r>
              <a:rPr lang="nb-NO" dirty="0">
                <a:solidFill>
                  <a:schemeClr val="tx1"/>
                </a:solidFill>
                <a:hlinkClick r:id="rId3"/>
              </a:rPr>
              <a:t>OSL-2021-9033</a:t>
            </a:r>
            <a:endParaRPr lang="nb-NO" dirty="0">
              <a:solidFill>
                <a:schemeClr val="tx1"/>
              </a:solidFill>
            </a:endParaRPr>
          </a:p>
          <a:p>
            <a:pPr lvl="1"/>
            <a:r>
              <a:rPr lang="nb-NO" i="1" dirty="0">
                <a:solidFill>
                  <a:schemeClr val="tx1"/>
                </a:solidFill>
              </a:rPr>
              <a:t>Det er kommunen som har bevisbyrden for at det ikke foreligger tilstrekkelig brukerstyring eller at arbeidsledelsen ikke er forsvarlig, og for at opplæring, veiledning og tilrettelegging ikke vil kunne endre dette. Kommunens opplærings-, veilednings og tilretteleggingsplikt strekker seg i slike tilfeller langt, og det forutsettes at kommunen har gjort det som med rimelighet kan kreves for at BPA-ordningen skal driftes i tråd med rettighetsbestemmelsen.</a:t>
            </a:r>
          </a:p>
          <a:p>
            <a:pPr lvl="1"/>
            <a:endParaRPr lang="nb-NO" i="1" dirty="0">
              <a:solidFill>
                <a:schemeClr val="tx1"/>
              </a:solidFill>
            </a:endParaRPr>
          </a:p>
          <a:p>
            <a:pPr lvl="1"/>
            <a:r>
              <a:rPr lang="nb-NO" i="1" dirty="0">
                <a:solidFill>
                  <a:schemeClr val="tx1"/>
                </a:solidFill>
              </a:rPr>
              <a:t>Retten finner det ikke sannsynliggjort at A oppførte seg på en måte som gjorde at kommunen brøt arbeidsmiljøloven overfor de ansatte. Retten finner det uansett ikke sannsynliggjort at opplæring, veiledning og tilrettelegging ikke ville kunne endre på forholdene som anføres å være uforsvarlige ved As arbeidsledelse. Kommunen har ikke gitt nødvendig opplæring og veiledning, og heller ikke i nødvendig grad tilrettelagt for at de anførte problemene skulle opphøre. </a:t>
            </a:r>
          </a:p>
          <a:p>
            <a:pPr lvl="1"/>
            <a:endParaRPr lang="nb-NO" dirty="0">
              <a:solidFill>
                <a:schemeClr val="tx1"/>
              </a:solidFill>
            </a:endParaRPr>
          </a:p>
        </p:txBody>
      </p:sp>
    </p:spTree>
    <p:extLst>
      <p:ext uri="{BB962C8B-B14F-4D97-AF65-F5344CB8AC3E}">
        <p14:creationId xmlns:p14="http://schemas.microsoft.com/office/powerpoint/2010/main" val="290365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0080" y="750757"/>
            <a:ext cx="6273539" cy="1198880"/>
          </a:xfrm>
        </p:spPr>
        <p:txBody>
          <a:bodyPr/>
          <a:lstStyle/>
          <a:p>
            <a:r>
              <a:rPr lang="nb-NO" dirty="0"/>
              <a:t>BPA i samordnet bolig</a:t>
            </a:r>
          </a:p>
        </p:txBody>
      </p:sp>
      <p:sp>
        <p:nvSpPr>
          <p:cNvPr id="3" name="Plassholder for innhold 2"/>
          <p:cNvSpPr>
            <a:spLocks noGrp="1"/>
          </p:cNvSpPr>
          <p:nvPr>
            <p:ph idx="1"/>
          </p:nvPr>
        </p:nvSpPr>
        <p:spPr>
          <a:xfrm>
            <a:off x="640080" y="1567180"/>
            <a:ext cx="8046720" cy="4465320"/>
          </a:xfrm>
        </p:spPr>
        <p:txBody>
          <a:bodyPr>
            <a:normAutofit lnSpcReduction="10000"/>
          </a:bodyPr>
          <a:lstStyle/>
          <a:p>
            <a:r>
              <a:rPr lang="nb-NO" dirty="0">
                <a:solidFill>
                  <a:schemeClr val="tx1"/>
                </a:solidFill>
              </a:rPr>
              <a:t>For mange oppleves det som svært vanskelig å få BPA når man bor i samordnede boliger. Kommunene mener man ikke har rett på det da man får tjenester av de som allerede er tilegnet å jobbe i boligene. </a:t>
            </a:r>
          </a:p>
          <a:p>
            <a:pPr marL="0" indent="0">
              <a:buNone/>
            </a:pPr>
            <a:endParaRPr lang="nb-NO" dirty="0">
              <a:solidFill>
                <a:schemeClr val="tx1"/>
              </a:solidFill>
            </a:endParaRPr>
          </a:p>
          <a:p>
            <a:r>
              <a:rPr lang="nb-NO" i="1" dirty="0">
                <a:solidFill>
                  <a:schemeClr val="tx1"/>
                </a:solidFill>
              </a:rPr>
              <a:t>Det uttales i </a:t>
            </a:r>
            <a:r>
              <a:rPr lang="nb-NO" dirty="0">
                <a:solidFill>
                  <a:schemeClr val="tx1"/>
                </a:solidFill>
              </a:rPr>
              <a:t>Rundskriv I-2015/9 at: </a:t>
            </a:r>
          </a:p>
          <a:p>
            <a:pPr lvl="1"/>
            <a:r>
              <a:rPr lang="nb-NO" i="1" dirty="0">
                <a:solidFill>
                  <a:schemeClr val="tx1"/>
                </a:solidFill>
              </a:rPr>
              <a:t>Rett til BPA er knyttet til person, ikke boform. Personer som bor i samlokaliserte boenheter kan derfor også ha rett til BPA. Avhengig av hvordan bofellesskapet er organisert, kan det oppstå ulike praktiske problemstillinger der en eller flere beboere ønsker å organisere tjenestene sine som BPA </a:t>
            </a:r>
          </a:p>
          <a:p>
            <a:pPr lvl="1"/>
            <a:r>
              <a:rPr lang="nb-NO" i="1" dirty="0">
                <a:solidFill>
                  <a:schemeClr val="tx1"/>
                </a:solidFill>
              </a:rPr>
              <a:t>Selv om en bruker i et bofellesskap vil ha krav på å få tjenester organisert som BPA når vilkårene i rettighetsbestemmelsen er oppfylt, kan det tenkes at enkeltes behov kan ivaretas bedre gjennom kommunens øvrige tilbud. I slike tilfeller bør kommunen sørge for å ivareta sin veiledningsplikt etter forvaltningslovens § 11, slik at brukeren får mulighet til å velge den organiseringen som gir den beste løsningen for vedkommende</a:t>
            </a:r>
          </a:p>
          <a:p>
            <a:pPr lvl="1"/>
            <a:endParaRPr lang="nb-NO" i="1" dirty="0">
              <a:solidFill>
                <a:schemeClr val="tx1"/>
              </a:solidFill>
            </a:endParaRPr>
          </a:p>
          <a:p>
            <a:r>
              <a:rPr lang="nb-NO" dirty="0">
                <a:solidFill>
                  <a:schemeClr val="tx1"/>
                </a:solidFill>
              </a:rPr>
              <a:t>Har også grensedragninger mot CRPD artikkel 19 og retten til å selv velge hvor man vil bo og hvilke tjenester man skal motta. </a:t>
            </a:r>
          </a:p>
          <a:p>
            <a:endParaRPr lang="nb-NO" dirty="0">
              <a:solidFill>
                <a:schemeClr val="tx1"/>
              </a:solidFill>
            </a:endParaRPr>
          </a:p>
        </p:txBody>
      </p:sp>
    </p:spTree>
    <p:extLst>
      <p:ext uri="{BB962C8B-B14F-4D97-AF65-F5344CB8AC3E}">
        <p14:creationId xmlns:p14="http://schemas.microsoft.com/office/powerpoint/2010/main" val="316984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8AE94-5510-23BA-0FAA-B8737C4FC922}"/>
              </a:ext>
            </a:extLst>
          </p:cNvPr>
          <p:cNvSpPr>
            <a:spLocks noGrp="1"/>
          </p:cNvSpPr>
          <p:nvPr>
            <p:ph type="title"/>
          </p:nvPr>
        </p:nvSpPr>
        <p:spPr>
          <a:xfrm>
            <a:off x="640080" y="417132"/>
            <a:ext cx="6273539" cy="1198880"/>
          </a:xfrm>
        </p:spPr>
        <p:txBody>
          <a:bodyPr/>
          <a:lstStyle/>
          <a:p>
            <a:r>
              <a:rPr lang="nb-NO" dirty="0"/>
              <a:t>BPA ved flytting mellom kommuner</a:t>
            </a:r>
          </a:p>
        </p:txBody>
      </p:sp>
      <p:sp>
        <p:nvSpPr>
          <p:cNvPr id="3" name="Plassholder for innhold 2">
            <a:extLst>
              <a:ext uri="{FF2B5EF4-FFF2-40B4-BE49-F238E27FC236}">
                <a16:creationId xmlns:a16="http://schemas.microsoft.com/office/drawing/2014/main" id="{CA74166B-E841-513C-D8D6-B2CF53746FDE}"/>
              </a:ext>
            </a:extLst>
          </p:cNvPr>
          <p:cNvSpPr>
            <a:spLocks noGrp="1"/>
          </p:cNvSpPr>
          <p:nvPr>
            <p:ph idx="1"/>
          </p:nvPr>
        </p:nvSpPr>
        <p:spPr/>
        <p:txBody>
          <a:bodyPr>
            <a:normAutofit lnSpcReduction="10000"/>
          </a:bodyPr>
          <a:lstStyle/>
          <a:p>
            <a:r>
              <a:rPr lang="nb-NO" dirty="0">
                <a:solidFill>
                  <a:schemeClr val="tx1"/>
                </a:solidFill>
              </a:rPr>
              <a:t>Mange opplever problemer og forskjellig praksis når man flytter mellom kommuner. Hvorfor?</a:t>
            </a:r>
          </a:p>
          <a:p>
            <a:pPr lvl="1"/>
            <a:r>
              <a:rPr lang="nb-NO" dirty="0">
                <a:solidFill>
                  <a:schemeClr val="tx1"/>
                </a:solidFill>
              </a:rPr>
              <a:t>Kommunes frie skjønn</a:t>
            </a:r>
          </a:p>
          <a:p>
            <a:pPr lvl="1"/>
            <a:r>
              <a:rPr lang="nb-NO" dirty="0">
                <a:solidFill>
                  <a:schemeClr val="tx1"/>
                </a:solidFill>
              </a:rPr>
              <a:t>Ulikt hva kommuner mener er forsvarlig</a:t>
            </a:r>
          </a:p>
          <a:p>
            <a:pPr lvl="1"/>
            <a:r>
              <a:rPr lang="nb-NO" dirty="0">
                <a:solidFill>
                  <a:schemeClr val="tx1"/>
                </a:solidFill>
              </a:rPr>
              <a:t>Økonomi?</a:t>
            </a:r>
          </a:p>
          <a:p>
            <a:r>
              <a:rPr lang="nb-NO" dirty="0">
                <a:solidFill>
                  <a:schemeClr val="tx1"/>
                </a:solidFill>
              </a:rPr>
              <a:t> Kommunen har en plikt til å saksbehandle søknader før man har flyttet til ny kommune. </a:t>
            </a:r>
          </a:p>
          <a:p>
            <a:pPr lvl="1"/>
            <a:r>
              <a:rPr lang="nb-NO" dirty="0">
                <a:solidFill>
                  <a:schemeClr val="tx1"/>
                </a:solidFill>
              </a:rPr>
              <a:t>For at personer med stort og kontinuerlig bistandsbehov skal ha reell mulighet til å flytte, kan det være nødvendig at tilflyttingskommunen utreder behovet og fatter vedtak om nødvendige tjenester før søkeren har tatt opphold i kommunen.</a:t>
            </a:r>
          </a:p>
          <a:p>
            <a:pPr lvl="1"/>
            <a:r>
              <a:rPr lang="nb-NO" dirty="0">
                <a:solidFill>
                  <a:schemeClr val="tx1"/>
                </a:solidFill>
              </a:rPr>
              <a:t>I de tilfellene hvor muligheten til å gjennomføre flyttingen forutsetter at tilflyttingskommunen behandler søknaden og fatter vedtak før søkeren faktisk flytter, kan en kommune ikke avvise eller avslå en søknad om tjenester, med den begrunnelse at vedkommende ikke bor eller oppholder seg i kommunen, jf. rundskriv I-43/99 fra (daværende) Sosial- og helsedepartementet.</a:t>
            </a:r>
          </a:p>
        </p:txBody>
      </p:sp>
    </p:spTree>
    <p:extLst>
      <p:ext uri="{BB962C8B-B14F-4D97-AF65-F5344CB8AC3E}">
        <p14:creationId xmlns:p14="http://schemas.microsoft.com/office/powerpoint/2010/main" val="401151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meg</a:t>
            </a:r>
          </a:p>
        </p:txBody>
      </p:sp>
      <p:sp>
        <p:nvSpPr>
          <p:cNvPr id="3" name="Plassholder for innhold 2"/>
          <p:cNvSpPr>
            <a:spLocks noGrp="1"/>
          </p:cNvSpPr>
          <p:nvPr>
            <p:ph idx="1"/>
          </p:nvPr>
        </p:nvSpPr>
        <p:spPr/>
        <p:txBody>
          <a:bodyPr/>
          <a:lstStyle/>
          <a:p>
            <a:r>
              <a:rPr lang="nb-NO" dirty="0">
                <a:solidFill>
                  <a:schemeClr val="tx1"/>
                </a:solidFill>
              </a:rPr>
              <a:t>Født og oppvokst på Beitostølen (Beitostølen Helsesportssenter) </a:t>
            </a:r>
          </a:p>
          <a:p>
            <a:endParaRPr lang="nb-NO" dirty="0">
              <a:solidFill>
                <a:schemeClr val="tx1"/>
              </a:solidFill>
            </a:endParaRPr>
          </a:p>
          <a:p>
            <a:r>
              <a:rPr lang="nb-NO" dirty="0">
                <a:solidFill>
                  <a:schemeClr val="tx1"/>
                </a:solidFill>
              </a:rPr>
              <a:t>Advokat i Advokatfirmaet Lippestad</a:t>
            </a:r>
          </a:p>
          <a:p>
            <a:endParaRPr lang="nb-NO" dirty="0">
              <a:solidFill>
                <a:schemeClr val="tx1"/>
              </a:solidFill>
            </a:endParaRPr>
          </a:p>
          <a:p>
            <a:r>
              <a:rPr lang="nb-NO" dirty="0">
                <a:solidFill>
                  <a:schemeClr val="tx1"/>
                </a:solidFill>
              </a:rPr>
              <a:t>Skrev </a:t>
            </a:r>
            <a:r>
              <a:rPr lang="nb-NO" dirty="0">
                <a:solidFill>
                  <a:schemeClr val="tx1"/>
                </a:solidFill>
                <a:hlinkClick r:id="rId2"/>
              </a:rPr>
              <a:t>masteroppgaven</a:t>
            </a:r>
            <a:r>
              <a:rPr lang="nb-NO" dirty="0">
                <a:solidFill>
                  <a:schemeClr val="tx1"/>
                </a:solidFill>
              </a:rPr>
              <a:t>: </a:t>
            </a:r>
            <a:r>
              <a:rPr lang="nb-NO" i="1" dirty="0">
                <a:solidFill>
                  <a:schemeClr val="tx1"/>
                </a:solidFill>
              </a:rPr>
              <a:t>Brukerstyrt personlig assistanse -   et viktig likestillingsverktøy for deltakelse i samfunnet - hvorfor følges ikke lovverket etter intensjonen? </a:t>
            </a:r>
          </a:p>
          <a:p>
            <a:endParaRPr lang="nb-NO" dirty="0">
              <a:solidFill>
                <a:schemeClr val="tx1"/>
              </a:solidFill>
            </a:endParaRPr>
          </a:p>
          <a:p>
            <a:r>
              <a:rPr lang="nb-NO" dirty="0">
                <a:solidFill>
                  <a:schemeClr val="tx1"/>
                </a:solidFill>
              </a:rPr>
              <a:t>Jobber primært med mennesker med nedsatt funksjonsevne sine rettigheter, om det er arbeidsrett, diskrimineringsrett eller helse/velferds/forvaltningsrettslige spørsmål</a:t>
            </a:r>
          </a:p>
        </p:txBody>
      </p:sp>
    </p:spTree>
    <p:extLst>
      <p:ext uri="{BB962C8B-B14F-4D97-AF65-F5344CB8AC3E}">
        <p14:creationId xmlns:p14="http://schemas.microsoft.com/office/powerpoint/2010/main" val="110524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844585" y="2139493"/>
            <a:ext cx="7571249" cy="1760391"/>
          </a:xfrm>
        </p:spPr>
        <p:txBody>
          <a:bodyPr>
            <a:normAutofit/>
          </a:bodyPr>
          <a:lstStyle/>
          <a:p>
            <a:r>
              <a:rPr lang="nb-NO" sz="3200" b="1" dirty="0">
                <a:solidFill>
                  <a:schemeClr val="tx1">
                    <a:lumMod val="85000"/>
                  </a:schemeClr>
                </a:solidFill>
              </a:rPr>
              <a:t>Takk for meg!</a:t>
            </a:r>
          </a:p>
          <a:p>
            <a:r>
              <a:rPr lang="nb-NO" sz="3200" b="1" dirty="0">
                <a:solidFill>
                  <a:schemeClr val="tx1">
                    <a:lumMod val="85000"/>
                  </a:schemeClr>
                </a:solidFill>
              </a:rPr>
              <a:t>48124647 </a:t>
            </a:r>
          </a:p>
          <a:p>
            <a:r>
              <a:rPr lang="nb-NO" sz="3200" b="1" dirty="0">
                <a:solidFill>
                  <a:schemeClr val="tx1">
                    <a:lumMod val="85000"/>
                  </a:schemeClr>
                </a:solidFill>
              </a:rPr>
              <a:t>tor.omar@advokatlippestad.no</a:t>
            </a:r>
          </a:p>
        </p:txBody>
      </p:sp>
    </p:spTree>
    <p:extLst>
      <p:ext uri="{BB962C8B-B14F-4D97-AF65-F5344CB8AC3E}">
        <p14:creationId xmlns:p14="http://schemas.microsoft.com/office/powerpoint/2010/main" val="163484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skal jeg snakke om?</a:t>
            </a:r>
          </a:p>
        </p:txBody>
      </p:sp>
      <p:sp>
        <p:nvSpPr>
          <p:cNvPr id="3" name="Plassholder for innhold 2"/>
          <p:cNvSpPr>
            <a:spLocks noGrp="1"/>
          </p:cNvSpPr>
          <p:nvPr>
            <p:ph idx="1"/>
          </p:nvPr>
        </p:nvSpPr>
        <p:spPr/>
        <p:txBody>
          <a:bodyPr>
            <a:normAutofit lnSpcReduction="10000"/>
          </a:bodyPr>
          <a:lstStyle/>
          <a:p>
            <a:r>
              <a:rPr lang="nb-NO" dirty="0">
                <a:solidFill>
                  <a:schemeClr val="tx1"/>
                </a:solidFill>
              </a:rPr>
              <a:t>Kort om rettighetsfestingen og bakgrunn</a:t>
            </a:r>
          </a:p>
          <a:p>
            <a:endParaRPr lang="nb-NO" dirty="0">
              <a:solidFill>
                <a:schemeClr val="tx1"/>
              </a:solidFill>
            </a:endParaRPr>
          </a:p>
          <a:p>
            <a:r>
              <a:rPr lang="nb-NO" dirty="0">
                <a:solidFill>
                  <a:schemeClr val="tx1"/>
                </a:solidFill>
              </a:rPr>
              <a:t>Innholdet i rettighetsbestemmelsen – hvilke tjenester kan man få organisert som BPA og hva betyr det?</a:t>
            </a:r>
          </a:p>
          <a:p>
            <a:endParaRPr lang="nb-NO" dirty="0">
              <a:solidFill>
                <a:schemeClr val="tx1"/>
              </a:solidFill>
            </a:endParaRPr>
          </a:p>
          <a:p>
            <a:r>
              <a:rPr lang="nb-NO" dirty="0">
                <a:solidFill>
                  <a:schemeClr val="tx1"/>
                </a:solidFill>
              </a:rPr>
              <a:t>Når har man rett på BPA?</a:t>
            </a:r>
          </a:p>
          <a:p>
            <a:endParaRPr lang="nb-NO" dirty="0">
              <a:solidFill>
                <a:schemeClr val="tx1"/>
              </a:solidFill>
            </a:endParaRPr>
          </a:p>
          <a:p>
            <a:r>
              <a:rPr lang="nb-NO" dirty="0">
                <a:solidFill>
                  <a:schemeClr val="tx1"/>
                </a:solidFill>
              </a:rPr>
              <a:t>Hva når man ikke har rett på BPA?</a:t>
            </a:r>
          </a:p>
          <a:p>
            <a:endParaRPr lang="nb-NO" dirty="0">
              <a:solidFill>
                <a:schemeClr val="tx1"/>
              </a:solidFill>
            </a:endParaRPr>
          </a:p>
          <a:p>
            <a:r>
              <a:rPr lang="nb-NO" dirty="0">
                <a:solidFill>
                  <a:schemeClr val="tx1"/>
                </a:solidFill>
              </a:rPr>
              <a:t>Hva ligger i kravet til forsvarlig tjenester?</a:t>
            </a:r>
          </a:p>
          <a:p>
            <a:endParaRPr lang="nb-NO" dirty="0">
              <a:solidFill>
                <a:schemeClr val="tx1"/>
              </a:solidFill>
            </a:endParaRPr>
          </a:p>
          <a:p>
            <a:r>
              <a:rPr lang="nb-NO" dirty="0">
                <a:solidFill>
                  <a:schemeClr val="tx1"/>
                </a:solidFill>
              </a:rPr>
              <a:t>BPA i skole/utdanning/jobb?</a:t>
            </a:r>
          </a:p>
          <a:p>
            <a:endParaRPr lang="nb-NO" dirty="0">
              <a:solidFill>
                <a:schemeClr val="tx1"/>
              </a:solidFill>
            </a:endParaRPr>
          </a:p>
          <a:p>
            <a:r>
              <a:rPr lang="nb-NO" dirty="0">
                <a:solidFill>
                  <a:schemeClr val="tx1"/>
                </a:solidFill>
              </a:rPr>
              <a:t>BPA ved flytting mellom kommuner</a:t>
            </a:r>
          </a:p>
        </p:txBody>
      </p:sp>
    </p:spTree>
    <p:extLst>
      <p:ext uri="{BB962C8B-B14F-4D97-AF65-F5344CB8AC3E}">
        <p14:creationId xmlns:p14="http://schemas.microsoft.com/office/powerpoint/2010/main" val="340334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Bakgrunn for BPA i Norge</a:t>
            </a:r>
          </a:p>
        </p:txBody>
      </p:sp>
      <p:sp>
        <p:nvSpPr>
          <p:cNvPr id="3" name="Plassholder for innhold 2"/>
          <p:cNvSpPr>
            <a:spLocks noGrp="1"/>
          </p:cNvSpPr>
          <p:nvPr>
            <p:ph idx="1"/>
          </p:nvPr>
        </p:nvSpPr>
        <p:spPr/>
        <p:txBody>
          <a:bodyPr/>
          <a:lstStyle/>
          <a:p>
            <a:r>
              <a:rPr lang="nb-NO" dirty="0">
                <a:solidFill>
                  <a:schemeClr val="tx1"/>
                </a:solidFill>
              </a:rPr>
              <a:t>Stammer fra </a:t>
            </a:r>
            <a:r>
              <a:rPr lang="nb-NO" i="1" dirty="0" err="1">
                <a:solidFill>
                  <a:schemeClr val="tx1"/>
                </a:solidFill>
              </a:rPr>
              <a:t>Indipendent</a:t>
            </a:r>
            <a:r>
              <a:rPr lang="nb-NO" i="1" dirty="0">
                <a:solidFill>
                  <a:schemeClr val="tx1"/>
                </a:solidFill>
              </a:rPr>
              <a:t> Living- bevegelsen </a:t>
            </a:r>
            <a:r>
              <a:rPr lang="nb-NO" dirty="0">
                <a:solidFill>
                  <a:schemeClr val="tx1"/>
                </a:solidFill>
              </a:rPr>
              <a:t>i USA på 1970 tallet</a:t>
            </a:r>
          </a:p>
          <a:p>
            <a:pPr lvl="1"/>
            <a:r>
              <a:rPr lang="nb-NO" dirty="0">
                <a:solidFill>
                  <a:schemeClr val="tx1"/>
                </a:solidFill>
              </a:rPr>
              <a:t>Et </a:t>
            </a:r>
            <a:r>
              <a:rPr lang="nb-NO" dirty="0" err="1">
                <a:solidFill>
                  <a:schemeClr val="tx1"/>
                </a:solidFill>
              </a:rPr>
              <a:t>paradigmeskifte</a:t>
            </a:r>
            <a:r>
              <a:rPr lang="nb-NO" dirty="0">
                <a:solidFill>
                  <a:schemeClr val="tx1"/>
                </a:solidFill>
              </a:rPr>
              <a:t> i forståelsen av funksjonsnedsettelser og integrering</a:t>
            </a:r>
          </a:p>
          <a:p>
            <a:pPr lvl="1"/>
            <a:endParaRPr lang="nb-NO" dirty="0">
              <a:solidFill>
                <a:schemeClr val="tx1"/>
              </a:solidFill>
            </a:endParaRPr>
          </a:p>
          <a:p>
            <a:r>
              <a:rPr lang="nb-NO" dirty="0">
                <a:solidFill>
                  <a:schemeClr val="tx1"/>
                </a:solidFill>
              </a:rPr>
              <a:t>Tok tid før dette manifesterte seg i Norge på samme måte. Etter press fra </a:t>
            </a:r>
            <a:r>
              <a:rPr lang="nb-NO" dirty="0" err="1">
                <a:solidFill>
                  <a:schemeClr val="tx1"/>
                </a:solidFill>
              </a:rPr>
              <a:t>Uloba</a:t>
            </a:r>
            <a:r>
              <a:rPr lang="nb-NO" dirty="0">
                <a:solidFill>
                  <a:schemeClr val="tx1"/>
                </a:solidFill>
              </a:rPr>
              <a:t> og NHF ble en kommunal plikt til å tilby BPA lovfestet i sosialtjenesteloven fra 01.05.2000. </a:t>
            </a:r>
          </a:p>
          <a:p>
            <a:endParaRPr lang="nb-NO" dirty="0">
              <a:solidFill>
                <a:schemeClr val="tx1"/>
              </a:solidFill>
            </a:endParaRPr>
          </a:p>
          <a:p>
            <a:r>
              <a:rPr lang="nb-NO" dirty="0">
                <a:solidFill>
                  <a:schemeClr val="tx1"/>
                </a:solidFill>
              </a:rPr>
              <a:t>Prosessen med å rettighetsfeste BPA som en individuell rettighet ble startet i 2006/2007, med mye frem og tilbake og utredninger og vurderinger av hvordan det skulle gjøres. </a:t>
            </a:r>
          </a:p>
          <a:p>
            <a:endParaRPr lang="nb-NO" dirty="0">
              <a:solidFill>
                <a:schemeClr val="tx1"/>
              </a:solidFill>
            </a:endParaRPr>
          </a:p>
          <a:p>
            <a:r>
              <a:rPr lang="nb-NO" dirty="0">
                <a:solidFill>
                  <a:schemeClr val="tx1"/>
                </a:solidFill>
              </a:rPr>
              <a:t>Rettighetsfestet med virkning fra 01.01.2015</a:t>
            </a:r>
          </a:p>
          <a:p>
            <a:pPr lvl="1"/>
            <a:r>
              <a:rPr lang="nb-NO" dirty="0">
                <a:solidFill>
                  <a:schemeClr val="tx1"/>
                </a:solidFill>
              </a:rPr>
              <a:t>Mål at rettighetsfestingen skulle føre til en stigning i antall brukere</a:t>
            </a:r>
          </a:p>
          <a:p>
            <a:endParaRPr lang="nb-NO" dirty="0">
              <a:solidFill>
                <a:schemeClr val="tx1"/>
              </a:solidFill>
            </a:endParaRPr>
          </a:p>
          <a:p>
            <a:endParaRPr lang="nb-NO" dirty="0">
              <a:solidFill>
                <a:schemeClr val="tx1"/>
              </a:solidFill>
            </a:endParaRPr>
          </a:p>
        </p:txBody>
      </p:sp>
    </p:spTree>
    <p:extLst>
      <p:ext uri="{BB962C8B-B14F-4D97-AF65-F5344CB8AC3E}">
        <p14:creationId xmlns:p14="http://schemas.microsoft.com/office/powerpoint/2010/main" val="254620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354654"/>
            <a:ext cx="6273539" cy="1198880"/>
          </a:xfrm>
        </p:spPr>
        <p:txBody>
          <a:bodyPr/>
          <a:lstStyle/>
          <a:p>
            <a:r>
              <a:rPr lang="nb-NO" dirty="0"/>
              <a:t>Erfaringer fra rettighetsfestingen?</a:t>
            </a:r>
          </a:p>
        </p:txBody>
      </p:sp>
      <p:sp>
        <p:nvSpPr>
          <p:cNvPr id="3" name="Plassholder for innhold 2"/>
          <p:cNvSpPr>
            <a:spLocks noGrp="1"/>
          </p:cNvSpPr>
          <p:nvPr>
            <p:ph idx="1"/>
          </p:nvPr>
        </p:nvSpPr>
        <p:spPr/>
        <p:txBody>
          <a:bodyPr>
            <a:normAutofit fontScale="92500" lnSpcReduction="20000"/>
          </a:bodyPr>
          <a:lstStyle/>
          <a:p>
            <a:r>
              <a:rPr lang="nb-NO" dirty="0">
                <a:solidFill>
                  <a:schemeClr val="tx1"/>
                </a:solidFill>
              </a:rPr>
              <a:t>Høie adresserte </a:t>
            </a:r>
            <a:r>
              <a:rPr lang="nb-NO" dirty="0">
                <a:solidFill>
                  <a:schemeClr val="tx1"/>
                </a:solidFill>
                <a:hlinkClick r:id="rId2"/>
              </a:rPr>
              <a:t>Rundskriv I-9/2015 </a:t>
            </a:r>
            <a:r>
              <a:rPr lang="nb-NO" dirty="0">
                <a:solidFill>
                  <a:schemeClr val="tx1"/>
                </a:solidFill>
              </a:rPr>
              <a:t>at det fort kom spørsmål om hvordan bestemmelsen skulle tolkes og hvor langt den går. </a:t>
            </a:r>
          </a:p>
          <a:p>
            <a:endParaRPr lang="nb-NO" dirty="0">
              <a:solidFill>
                <a:schemeClr val="tx1"/>
              </a:solidFill>
            </a:endParaRPr>
          </a:p>
          <a:p>
            <a:r>
              <a:rPr lang="nb-NO" dirty="0">
                <a:solidFill>
                  <a:schemeClr val="tx1"/>
                </a:solidFill>
              </a:rPr>
              <a:t>En stor nasjonal forskningsrapport fra 2017  slår fast at kommunene tolker dette regelverket forskjellig, og praktiseringen av ordningen er vilkårlig. Dette er også slått fast at gjelder generelt for kommunale tjenester av FN. </a:t>
            </a:r>
          </a:p>
          <a:p>
            <a:endParaRPr lang="nb-NO" dirty="0">
              <a:solidFill>
                <a:schemeClr val="tx1"/>
              </a:solidFill>
            </a:endParaRPr>
          </a:p>
          <a:p>
            <a:r>
              <a:rPr lang="nb-NO" dirty="0">
                <a:solidFill>
                  <a:schemeClr val="tx1"/>
                </a:solidFill>
              </a:rPr>
              <a:t>Kongen i statsråd utnevnte den 20. september 2019 et nytt BPA-utvalg. Det uttales i </a:t>
            </a:r>
            <a:r>
              <a:rPr lang="nb-NO" dirty="0">
                <a:solidFill>
                  <a:schemeClr val="tx1"/>
                </a:solidFill>
                <a:hlinkClick r:id="rId3"/>
              </a:rPr>
              <a:t>mandatet</a:t>
            </a:r>
            <a:r>
              <a:rPr lang="nb-NO" dirty="0">
                <a:solidFill>
                  <a:schemeClr val="tx1"/>
                </a:solidFill>
              </a:rPr>
              <a:t>:  </a:t>
            </a:r>
          </a:p>
          <a:p>
            <a:pPr lvl="1"/>
            <a:r>
              <a:rPr lang="nb-NO" i="1" dirty="0">
                <a:solidFill>
                  <a:schemeClr val="tx1"/>
                </a:solidFill>
              </a:rPr>
              <a:t>«Den toårige følgeevalueringen av rettighetsfestingen, rapporter fra aktører og interesse- og brukerorganisasjoner, og øvrige tilbakemeldinger og innspill til offentlige etater, synes å vise at det har oppstått et </a:t>
            </a:r>
            <a:r>
              <a:rPr lang="nb-NO" i="1" dirty="0" err="1">
                <a:solidFill>
                  <a:schemeClr val="tx1"/>
                </a:solidFill>
              </a:rPr>
              <a:t>forventningsgap</a:t>
            </a:r>
            <a:r>
              <a:rPr lang="nb-NO" i="1" dirty="0">
                <a:solidFill>
                  <a:schemeClr val="tx1"/>
                </a:solidFill>
              </a:rPr>
              <a:t> mellom de rettslige reguleringene og forventningene til hva som er mulig å oppnå innenfor rammene for dagens ordning. Det synes å være et stort spenn når det gjelder i hvilken grad ulike aktører opplever at kommunene imøtekommer henholdsvis lovens krav og intensjonen med brukerstyrt personlig assistanse.»</a:t>
            </a:r>
          </a:p>
          <a:p>
            <a:pPr lvl="1"/>
            <a:endParaRPr lang="nb-NO" i="1" dirty="0">
              <a:solidFill>
                <a:schemeClr val="tx1"/>
              </a:solidFill>
            </a:endParaRPr>
          </a:p>
          <a:p>
            <a:r>
              <a:rPr lang="nb-NO" dirty="0">
                <a:solidFill>
                  <a:schemeClr val="tx1"/>
                </a:solidFill>
              </a:rPr>
              <a:t>BPA utvalget leverte sin </a:t>
            </a:r>
            <a:r>
              <a:rPr lang="nb-NO" dirty="0">
                <a:solidFill>
                  <a:schemeClr val="tx1"/>
                </a:solidFill>
                <a:hlinkClick r:id="rId4"/>
              </a:rPr>
              <a:t>utredning</a:t>
            </a:r>
            <a:r>
              <a:rPr lang="nb-NO" dirty="0">
                <a:solidFill>
                  <a:schemeClr val="tx1"/>
                </a:solidFill>
              </a:rPr>
              <a:t> i desember 2021. </a:t>
            </a:r>
          </a:p>
        </p:txBody>
      </p:sp>
    </p:spTree>
    <p:extLst>
      <p:ext uri="{BB962C8B-B14F-4D97-AF65-F5344CB8AC3E}">
        <p14:creationId xmlns:p14="http://schemas.microsoft.com/office/powerpoint/2010/main" val="1551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1390" y="343392"/>
            <a:ext cx="6273539" cy="1198880"/>
          </a:xfrm>
        </p:spPr>
        <p:txBody>
          <a:bodyPr/>
          <a:lstStyle/>
          <a:p>
            <a:r>
              <a:rPr lang="nb-NO" dirty="0"/>
              <a:t>Brukerstyrt personlig assistanse </a:t>
            </a:r>
          </a:p>
        </p:txBody>
      </p:sp>
      <p:sp>
        <p:nvSpPr>
          <p:cNvPr id="3" name="Plassholder for innhold 2"/>
          <p:cNvSpPr>
            <a:spLocks noGrp="1"/>
          </p:cNvSpPr>
          <p:nvPr>
            <p:ph idx="1"/>
          </p:nvPr>
        </p:nvSpPr>
        <p:spPr>
          <a:xfrm>
            <a:off x="640080" y="2062480"/>
            <a:ext cx="8046720" cy="4376420"/>
          </a:xfrm>
        </p:spPr>
        <p:txBody>
          <a:bodyPr>
            <a:normAutofit fontScale="92500" lnSpcReduction="10000"/>
          </a:bodyPr>
          <a:lstStyle/>
          <a:p>
            <a:r>
              <a:rPr lang="nb-NO" dirty="0">
                <a:solidFill>
                  <a:schemeClr val="tx1"/>
                </a:solidFill>
              </a:rPr>
              <a:t>En rettighet </a:t>
            </a:r>
            <a:r>
              <a:rPr lang="nb-NO" dirty="0">
                <a:solidFill>
                  <a:schemeClr val="tx1"/>
                </a:solidFill>
                <a:hlinkClick r:id="rId3"/>
              </a:rPr>
              <a:t>etter pbrl. § 2-1 d – </a:t>
            </a:r>
            <a:r>
              <a:rPr lang="nb-NO" dirty="0">
                <a:solidFill>
                  <a:schemeClr val="tx1"/>
                </a:solidFill>
              </a:rPr>
              <a:t>møtes av kommunens plikt til å tilby etter </a:t>
            </a:r>
            <a:r>
              <a:rPr lang="nb-NO" dirty="0">
                <a:solidFill>
                  <a:schemeClr val="tx1"/>
                </a:solidFill>
                <a:hlinkClick r:id="rId4"/>
              </a:rPr>
              <a:t>hol. § 3-2 nr. 6 bokstav b og § 3-8. </a:t>
            </a:r>
            <a:r>
              <a:rPr lang="nb-NO" dirty="0">
                <a:solidFill>
                  <a:schemeClr val="tx1"/>
                </a:solidFill>
              </a:rPr>
              <a:t>Presisert i </a:t>
            </a:r>
            <a:r>
              <a:rPr lang="nb-NO" dirty="0">
                <a:solidFill>
                  <a:schemeClr val="tx1"/>
                </a:solidFill>
                <a:hlinkClick r:id="rId5"/>
              </a:rPr>
              <a:t>rundskrivet om BPA. </a:t>
            </a:r>
            <a:r>
              <a:rPr lang="nb-NO" dirty="0">
                <a:solidFill>
                  <a:schemeClr val="tx1"/>
                </a:solidFill>
              </a:rPr>
              <a:t> </a:t>
            </a:r>
          </a:p>
          <a:p>
            <a:pPr marL="0" indent="0">
              <a:buNone/>
            </a:pPr>
            <a:endParaRPr lang="nb-NO" dirty="0">
              <a:solidFill>
                <a:schemeClr val="tx1"/>
              </a:solidFill>
            </a:endParaRPr>
          </a:p>
          <a:p>
            <a:r>
              <a:rPr lang="nb-NO" dirty="0">
                <a:solidFill>
                  <a:schemeClr val="tx1"/>
                </a:solidFill>
              </a:rPr>
              <a:t>Personer under 67 år med langvarig og stort behov for personlig assistanse etter helse- og omsorgstjenesteloven § 3-2 første ledd nr. 6 bokstav b har rett til å få slike tjenester organisert som brukerstyrt personlig assistanse</a:t>
            </a:r>
          </a:p>
          <a:p>
            <a:pPr lvl="1"/>
            <a:r>
              <a:rPr lang="nb-NO" dirty="0">
                <a:solidFill>
                  <a:schemeClr val="tx1"/>
                </a:solidFill>
              </a:rPr>
              <a:t>Er i dermed praktisk bistand, støttekontakt og opplæring som inngår i BPA ordningen, også avlastningstiltak for hjemmeboende barn under 18 år </a:t>
            </a:r>
          </a:p>
          <a:p>
            <a:pPr lvl="1"/>
            <a:r>
              <a:rPr lang="nb-NO" dirty="0">
                <a:solidFill>
                  <a:schemeClr val="tx1"/>
                </a:solidFill>
              </a:rPr>
              <a:t>Retten omfatter også personer over 67 år som før fylte 67 år har fått innvilget brukerstyrt personlig assistanse</a:t>
            </a:r>
          </a:p>
          <a:p>
            <a:pPr lvl="1"/>
            <a:endParaRPr lang="nb-NO" dirty="0">
              <a:solidFill>
                <a:schemeClr val="tx1"/>
              </a:solidFill>
            </a:endParaRPr>
          </a:p>
          <a:p>
            <a:r>
              <a:rPr lang="nb-NO" dirty="0">
                <a:solidFill>
                  <a:schemeClr val="tx1"/>
                </a:solidFill>
              </a:rPr>
              <a:t>Er ikke en egen tjeneste, men en måte å organisere disse tjenestene på – hva ligger i det?</a:t>
            </a:r>
          </a:p>
          <a:p>
            <a:pPr lvl="1"/>
            <a:r>
              <a:rPr lang="nb-NO" dirty="0">
                <a:solidFill>
                  <a:schemeClr val="tx1"/>
                </a:solidFill>
              </a:rPr>
              <a:t>Vurderingene knytter seg opp mot behov for de ulike tjenestene. </a:t>
            </a:r>
          </a:p>
          <a:p>
            <a:pPr lvl="1"/>
            <a:r>
              <a:rPr lang="nb-NO" dirty="0">
                <a:solidFill>
                  <a:schemeClr val="tx1"/>
                </a:solidFill>
              </a:rPr>
              <a:t>Har man vedtak på 4 timer støttekontakt i uka, tilsvarer det i utgangspunktet 4 timer BPA</a:t>
            </a:r>
          </a:p>
          <a:p>
            <a:pPr lvl="1"/>
            <a:r>
              <a:rPr lang="nb-NO" dirty="0">
                <a:solidFill>
                  <a:schemeClr val="tx1"/>
                </a:solidFill>
              </a:rPr>
              <a:t>Mange som har et tradisjonelt syn i hva kommunen har ansvar for å tilby av tjenester – hadde blitt endret om BPA ble rettighetsfestet som egen tjeneste?</a:t>
            </a:r>
          </a:p>
        </p:txBody>
      </p:sp>
      <p:pic>
        <p:nvPicPr>
          <p:cNvPr id="4" name="Bilde 3"/>
          <p:cNvPicPr>
            <a:picLocks noChangeAspect="1"/>
          </p:cNvPicPr>
          <p:nvPr/>
        </p:nvPicPr>
        <p:blipFill>
          <a:blip r:embed="rId6"/>
          <a:stretch>
            <a:fillRect/>
          </a:stretch>
        </p:blipFill>
        <p:spPr>
          <a:xfrm>
            <a:off x="6071389" y="161237"/>
            <a:ext cx="2615411" cy="1743607"/>
          </a:xfrm>
          <a:prstGeom prst="rect">
            <a:avLst/>
          </a:prstGeom>
        </p:spPr>
      </p:pic>
    </p:spTree>
    <p:extLst>
      <p:ext uri="{BB962C8B-B14F-4D97-AF65-F5344CB8AC3E}">
        <p14:creationId xmlns:p14="http://schemas.microsoft.com/office/powerpoint/2010/main" val="392770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Praktisk bistand</a:t>
            </a:r>
          </a:p>
        </p:txBody>
      </p:sp>
      <p:sp>
        <p:nvSpPr>
          <p:cNvPr id="3" name="Plassholder for innhold 2"/>
          <p:cNvSpPr>
            <a:spLocks noGrp="1"/>
          </p:cNvSpPr>
          <p:nvPr>
            <p:ph idx="1"/>
          </p:nvPr>
        </p:nvSpPr>
        <p:spPr/>
        <p:txBody>
          <a:bodyPr/>
          <a:lstStyle/>
          <a:p>
            <a:pPr lvl="0"/>
            <a:r>
              <a:rPr lang="nb-NO" dirty="0">
                <a:solidFill>
                  <a:schemeClr val="tx1"/>
                </a:solidFill>
              </a:rPr>
              <a:t>For det første inngår praktisk bistand i personlig assistanse begrepet</a:t>
            </a:r>
          </a:p>
          <a:p>
            <a:pPr lvl="0"/>
            <a:r>
              <a:rPr lang="nb-NO" dirty="0">
                <a:solidFill>
                  <a:schemeClr val="tx1"/>
                </a:solidFill>
              </a:rPr>
              <a:t>Omfatter egenomsorg, personlig stell, hjemmehjelp og annen hjelp til alle</a:t>
            </a:r>
            <a:br>
              <a:rPr lang="nb-NO" dirty="0">
                <a:solidFill>
                  <a:schemeClr val="tx1"/>
                </a:solidFill>
              </a:rPr>
            </a:br>
            <a:r>
              <a:rPr lang="nb-NO" dirty="0">
                <a:solidFill>
                  <a:schemeClr val="tx1"/>
                </a:solidFill>
              </a:rPr>
              <a:t>dagliglivets praktiske gjøremål i hjemmet og i tilknytning til husholdningen, for eksempel innkjøp av varer, matlaging og vask av klær </a:t>
            </a:r>
            <a:r>
              <a:rPr lang="nb-NO" dirty="0" err="1">
                <a:solidFill>
                  <a:schemeClr val="tx1"/>
                </a:solidFill>
              </a:rPr>
              <a:t>m.v</a:t>
            </a:r>
            <a:r>
              <a:rPr lang="nb-NO" dirty="0">
                <a:solidFill>
                  <a:schemeClr val="tx1"/>
                </a:solidFill>
              </a:rPr>
              <a:t>.</a:t>
            </a:r>
          </a:p>
          <a:p>
            <a:pPr lvl="0"/>
            <a:r>
              <a:rPr lang="nb-NO" dirty="0">
                <a:solidFill>
                  <a:schemeClr val="tx1"/>
                </a:solidFill>
              </a:rPr>
              <a:t>Grensedragning mot helsetjenester som ikke er omfattet. En vanlig rettesnor kan være at det folk til vanlig gjør selv bør også en assistent kunne gjøre». </a:t>
            </a:r>
          </a:p>
          <a:p>
            <a:pPr lvl="1"/>
            <a:r>
              <a:rPr lang="nb-NO" dirty="0">
                <a:solidFill>
                  <a:schemeClr val="tx1"/>
                </a:solidFill>
              </a:rPr>
              <a:t>Dusj, toalettbesøk (herunder stomi), personlig hygiene, trening, tøyeøvelser og bassengaktiviteter bør dermed omfattes. </a:t>
            </a:r>
          </a:p>
          <a:p>
            <a:pPr lvl="1"/>
            <a:r>
              <a:rPr lang="nb-NO" dirty="0">
                <a:solidFill>
                  <a:schemeClr val="tx1"/>
                </a:solidFill>
              </a:rPr>
              <a:t>Hva med medisinering? Kan være et skille mellom </a:t>
            </a:r>
            <a:r>
              <a:rPr lang="nb-NO" dirty="0" err="1">
                <a:solidFill>
                  <a:schemeClr val="tx1"/>
                </a:solidFill>
              </a:rPr>
              <a:t>paracet</a:t>
            </a:r>
            <a:r>
              <a:rPr lang="nb-NO" dirty="0">
                <a:solidFill>
                  <a:schemeClr val="tx1"/>
                </a:solidFill>
              </a:rPr>
              <a:t>/</a:t>
            </a:r>
            <a:r>
              <a:rPr lang="nb-NO" dirty="0" err="1">
                <a:solidFill>
                  <a:schemeClr val="tx1"/>
                </a:solidFill>
              </a:rPr>
              <a:t>ibux</a:t>
            </a:r>
            <a:r>
              <a:rPr lang="nb-NO" dirty="0">
                <a:solidFill>
                  <a:schemeClr val="tx1"/>
                </a:solidFill>
              </a:rPr>
              <a:t> og annen mer spesifikk medisinering mot alvorlig sykdom. </a:t>
            </a:r>
          </a:p>
          <a:p>
            <a:pPr lvl="1"/>
            <a:r>
              <a:rPr lang="nb-NO" dirty="0">
                <a:solidFill>
                  <a:schemeClr val="tx1"/>
                </a:solidFill>
              </a:rPr>
              <a:t>Bruk av respirator kan falle utenfor – kommunen kan legge inn om de finner det forsvarlig/forsvarlig opplæring</a:t>
            </a:r>
          </a:p>
          <a:p>
            <a:endParaRPr lang="nb-NO" dirty="0"/>
          </a:p>
        </p:txBody>
      </p:sp>
      <p:pic>
        <p:nvPicPr>
          <p:cNvPr id="4" name="Bilde 3"/>
          <p:cNvPicPr>
            <a:picLocks noChangeAspect="1"/>
          </p:cNvPicPr>
          <p:nvPr/>
        </p:nvPicPr>
        <p:blipFill>
          <a:blip r:embed="rId2"/>
          <a:stretch>
            <a:fillRect/>
          </a:stretch>
        </p:blipFill>
        <p:spPr>
          <a:xfrm>
            <a:off x="406682" y="0"/>
            <a:ext cx="2381250" cy="1924050"/>
          </a:xfrm>
          <a:prstGeom prst="rect">
            <a:avLst/>
          </a:prstGeom>
        </p:spPr>
      </p:pic>
    </p:spTree>
    <p:extLst>
      <p:ext uri="{BB962C8B-B14F-4D97-AF65-F5344CB8AC3E}">
        <p14:creationId xmlns:p14="http://schemas.microsoft.com/office/powerpoint/2010/main" val="136061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 og Støttekontakt</a:t>
            </a:r>
          </a:p>
        </p:txBody>
      </p:sp>
      <p:sp>
        <p:nvSpPr>
          <p:cNvPr id="3" name="Plassholder for innhold 2"/>
          <p:cNvSpPr>
            <a:spLocks noGrp="1"/>
          </p:cNvSpPr>
          <p:nvPr>
            <p:ph idx="1"/>
          </p:nvPr>
        </p:nvSpPr>
        <p:spPr>
          <a:xfrm>
            <a:off x="640080" y="1924238"/>
            <a:ext cx="4082391" cy="4201926"/>
          </a:xfrm>
        </p:spPr>
        <p:txBody>
          <a:bodyPr/>
          <a:lstStyle/>
          <a:p>
            <a:pPr lvl="0"/>
            <a:r>
              <a:rPr lang="nb-NO" dirty="0">
                <a:solidFill>
                  <a:schemeClr val="tx1"/>
                </a:solidFill>
              </a:rPr>
              <a:t>Videre skal timer til opplæring falle inn under BPA-ordningen</a:t>
            </a:r>
          </a:p>
          <a:p>
            <a:pPr lvl="0"/>
            <a:endParaRPr lang="nb-NO" dirty="0">
              <a:solidFill>
                <a:schemeClr val="tx1"/>
              </a:solidFill>
            </a:endParaRPr>
          </a:p>
          <a:p>
            <a:pPr lvl="0"/>
            <a:r>
              <a:rPr lang="nb-NO" dirty="0">
                <a:solidFill>
                  <a:schemeClr val="tx1"/>
                </a:solidFill>
              </a:rPr>
              <a:t>Opplæring av assistenter</a:t>
            </a:r>
          </a:p>
          <a:p>
            <a:pPr lvl="0"/>
            <a:endParaRPr lang="nb-NO" dirty="0">
              <a:solidFill>
                <a:schemeClr val="tx1"/>
              </a:solidFill>
            </a:endParaRPr>
          </a:p>
          <a:p>
            <a:r>
              <a:rPr lang="nb-NO" dirty="0">
                <a:solidFill>
                  <a:schemeClr val="tx1"/>
                </a:solidFill>
              </a:rPr>
              <a:t>Må forstås som innføring i bruk av ulike hjelpemidler og dagligdagse aktiviteter i og utenfor boligen, avhengig av brukerens alder, kognitive og fysiske funksjonsevne </a:t>
            </a:r>
            <a:r>
              <a:rPr lang="nb-NO" dirty="0" err="1">
                <a:solidFill>
                  <a:schemeClr val="tx1"/>
                </a:solidFill>
              </a:rPr>
              <a:t>m.v</a:t>
            </a:r>
            <a:endParaRPr lang="nb-NO" dirty="0">
              <a:solidFill>
                <a:schemeClr val="tx1"/>
              </a:solidFill>
            </a:endParaRPr>
          </a:p>
          <a:p>
            <a:endParaRPr lang="nb-NO" dirty="0"/>
          </a:p>
        </p:txBody>
      </p:sp>
      <p:sp>
        <p:nvSpPr>
          <p:cNvPr id="5" name="TekstSylinder 4"/>
          <p:cNvSpPr txBox="1"/>
          <p:nvPr/>
        </p:nvSpPr>
        <p:spPr>
          <a:xfrm>
            <a:off x="4942390" y="1924237"/>
            <a:ext cx="3646026" cy="3323987"/>
          </a:xfrm>
          <a:prstGeom prst="rect">
            <a:avLst/>
          </a:prstGeom>
          <a:noFill/>
        </p:spPr>
        <p:txBody>
          <a:bodyPr wrap="square" rtlCol="0">
            <a:spAutoFit/>
          </a:bodyPr>
          <a:lstStyle/>
          <a:p>
            <a:pPr marL="285750" lvl="0" indent="-285750">
              <a:buFont typeface="Arial" panose="020B0604020202020204" pitchFamily="34" charset="0"/>
              <a:buChar char="•"/>
            </a:pPr>
            <a:r>
              <a:rPr lang="nb-NO" sz="1600" dirty="0">
                <a:latin typeface="Helvetica"/>
                <a:cs typeface="Helvetica"/>
              </a:rPr>
              <a:t>Videre omfattes timer støttekontakt. </a:t>
            </a:r>
          </a:p>
          <a:p>
            <a:pPr marL="285750" lvl="0" indent="-285750">
              <a:buFont typeface="Arial" panose="020B0604020202020204" pitchFamily="34" charset="0"/>
              <a:buChar char="•"/>
            </a:pPr>
            <a:endParaRPr lang="nb-NO" sz="1600" dirty="0">
              <a:latin typeface="Helvetica"/>
              <a:cs typeface="Helvetica"/>
            </a:endParaRPr>
          </a:p>
          <a:p>
            <a:pPr marL="285750" lvl="0" indent="-285750">
              <a:buFont typeface="Arial" panose="020B0604020202020204" pitchFamily="34" charset="0"/>
              <a:buChar char="•"/>
            </a:pPr>
            <a:r>
              <a:rPr lang="nb-NO" sz="1600" dirty="0">
                <a:latin typeface="Helvetica"/>
                <a:cs typeface="Helvetica"/>
              </a:rPr>
              <a:t>Dette åpner opp for at timer til deltagelse i aktivitetsgrupper, idrettslag og frivillige organisasjoner omfattes. </a:t>
            </a:r>
          </a:p>
          <a:p>
            <a:pPr marL="285750" lvl="0" indent="-285750">
              <a:buFont typeface="Arial" panose="020B0604020202020204" pitchFamily="34" charset="0"/>
              <a:buChar char="•"/>
            </a:pPr>
            <a:endParaRPr lang="nb-NO" sz="1600" dirty="0">
              <a:latin typeface="Helvetica"/>
              <a:cs typeface="Helvetica"/>
            </a:endParaRPr>
          </a:p>
          <a:p>
            <a:pPr marL="285750" lvl="0" indent="-285750">
              <a:buFont typeface="Arial" panose="020B0604020202020204" pitchFamily="34" charset="0"/>
              <a:buChar char="•"/>
            </a:pPr>
            <a:r>
              <a:rPr lang="nb-NO" sz="1600" dirty="0">
                <a:latin typeface="Helvetica"/>
                <a:cs typeface="Helvetica"/>
              </a:rPr>
              <a:t>Også uorganiserte aktiviteter som kino, teater, idrett/kulturarrangementer omfattes</a:t>
            </a:r>
          </a:p>
          <a:p>
            <a:endParaRPr lang="nb-NO" dirty="0"/>
          </a:p>
        </p:txBody>
      </p:sp>
      <p:pic>
        <p:nvPicPr>
          <p:cNvPr id="6" name="Bilde 5"/>
          <p:cNvPicPr>
            <a:picLocks noChangeAspect="1"/>
          </p:cNvPicPr>
          <p:nvPr/>
        </p:nvPicPr>
        <p:blipFill>
          <a:blip r:embed="rId2"/>
          <a:stretch>
            <a:fillRect/>
          </a:stretch>
        </p:blipFill>
        <p:spPr>
          <a:xfrm>
            <a:off x="1768318" y="4748340"/>
            <a:ext cx="2037144" cy="1746123"/>
          </a:xfrm>
          <a:prstGeom prst="rect">
            <a:avLst/>
          </a:prstGeom>
        </p:spPr>
      </p:pic>
    </p:spTree>
    <p:extLst>
      <p:ext uri="{BB962C8B-B14F-4D97-AF65-F5344CB8AC3E}">
        <p14:creationId xmlns:p14="http://schemas.microsoft.com/office/powerpoint/2010/main" val="216755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Pårørendes rettigheter</a:t>
            </a:r>
          </a:p>
        </p:txBody>
      </p:sp>
      <p:sp>
        <p:nvSpPr>
          <p:cNvPr id="3" name="Plassholder for innhold 2"/>
          <p:cNvSpPr>
            <a:spLocks noGrp="1"/>
          </p:cNvSpPr>
          <p:nvPr>
            <p:ph idx="1"/>
          </p:nvPr>
        </p:nvSpPr>
        <p:spPr/>
        <p:txBody>
          <a:bodyPr/>
          <a:lstStyle/>
          <a:p>
            <a:r>
              <a:rPr lang="nb-NO" dirty="0">
                <a:solidFill>
                  <a:schemeClr val="tx1"/>
                </a:solidFill>
              </a:rPr>
              <a:t>Videre i </a:t>
            </a:r>
            <a:r>
              <a:rPr lang="nb-NO" dirty="0">
                <a:solidFill>
                  <a:schemeClr val="tx1"/>
                </a:solidFill>
                <a:hlinkClick r:id="rId2"/>
              </a:rPr>
              <a:t>hol. § 3-6 </a:t>
            </a:r>
            <a:r>
              <a:rPr lang="nb-NO" dirty="0">
                <a:solidFill>
                  <a:schemeClr val="tx1"/>
                </a:solidFill>
              </a:rPr>
              <a:t>er kommunens ansvar for pårørende presisert. Dette møtes av en rett til tiltak </a:t>
            </a:r>
            <a:r>
              <a:rPr lang="nb-NO" dirty="0">
                <a:solidFill>
                  <a:schemeClr val="tx1"/>
                </a:solidFill>
                <a:hlinkClick r:id="rId3"/>
              </a:rPr>
              <a:t>etter pbrl. § 2-8</a:t>
            </a:r>
            <a:endParaRPr lang="nb-NO" dirty="0">
              <a:solidFill>
                <a:schemeClr val="tx1"/>
              </a:solidFill>
            </a:endParaRPr>
          </a:p>
          <a:p>
            <a:endParaRPr lang="nb-NO" dirty="0">
              <a:solidFill>
                <a:schemeClr val="tx1"/>
              </a:solidFill>
            </a:endParaRPr>
          </a:p>
          <a:p>
            <a:endParaRPr lang="nb-NO" dirty="0">
              <a:solidFill>
                <a:schemeClr val="tx1"/>
              </a:solidFill>
            </a:endParaRPr>
          </a:p>
          <a:p>
            <a:r>
              <a:rPr lang="nb-NO" dirty="0">
                <a:solidFill>
                  <a:schemeClr val="tx1"/>
                </a:solidFill>
              </a:rPr>
              <a:t>Rettighetene her gjelder personer med «særlig tyngende omsorgsarbeid». </a:t>
            </a:r>
          </a:p>
          <a:p>
            <a:pPr lvl="1"/>
            <a:r>
              <a:rPr lang="nb-NO" dirty="0">
                <a:solidFill>
                  <a:schemeClr val="tx1"/>
                </a:solidFill>
              </a:rPr>
              <a:t>Eksempler på særlig tyngende omsorgsarbeid er om:</a:t>
            </a:r>
          </a:p>
          <a:p>
            <a:pPr lvl="2"/>
            <a:r>
              <a:rPr lang="nb-NO" dirty="0">
                <a:solidFill>
                  <a:schemeClr val="tx1"/>
                </a:solidFill>
              </a:rPr>
              <a:t>du arbeider mange timer per måned med omsorgsarbeid</a:t>
            </a:r>
          </a:p>
          <a:p>
            <a:pPr lvl="2"/>
            <a:r>
              <a:rPr lang="nb-NO" dirty="0">
                <a:solidFill>
                  <a:schemeClr val="tx1"/>
                </a:solidFill>
              </a:rPr>
              <a:t>omsorgsarbeidet er mer fysisk eller psykisk belastende enn vanlig</a:t>
            </a:r>
          </a:p>
          <a:p>
            <a:pPr lvl="2"/>
            <a:r>
              <a:rPr lang="nb-NO" dirty="0">
                <a:solidFill>
                  <a:schemeClr val="tx1"/>
                </a:solidFill>
              </a:rPr>
              <a:t>omsorgsarbeidet innebærer mye nattarbeid eller avbrudd i nattesøvnen</a:t>
            </a:r>
          </a:p>
          <a:p>
            <a:endParaRPr lang="nb-NO" dirty="0"/>
          </a:p>
        </p:txBody>
      </p:sp>
    </p:spTree>
    <p:extLst>
      <p:ext uri="{BB962C8B-B14F-4D97-AF65-F5344CB8AC3E}">
        <p14:creationId xmlns:p14="http://schemas.microsoft.com/office/powerpoint/2010/main" val="2600503215"/>
      </p:ext>
    </p:extLst>
  </p:cSld>
  <p:clrMapOvr>
    <a:masterClrMapping/>
  </p:clrMapOvr>
</p:sld>
</file>

<file path=ppt/theme/theme1.xml><?xml version="1.0" encoding="utf-8"?>
<a:theme xmlns:a="http://schemas.openxmlformats.org/drawingml/2006/main" name="LK_PPT_mal_v2">
  <a:themeElements>
    <a:clrScheme name="Lippestad">
      <a:dk1>
        <a:srgbClr val="000000"/>
      </a:dk1>
      <a:lt1>
        <a:sysClr val="window" lastClr="FFFFFF"/>
      </a:lt1>
      <a:dk2>
        <a:srgbClr val="4B3828"/>
      </a:dk2>
      <a:lt2>
        <a:srgbClr val="A48A77"/>
      </a:lt2>
      <a:accent1>
        <a:srgbClr val="94BF2D"/>
      </a:accent1>
      <a:accent2>
        <a:srgbClr val="E3382A"/>
      </a:accent2>
      <a:accent3>
        <a:srgbClr val="64C4DF"/>
      </a:accent3>
      <a:accent4>
        <a:srgbClr val="F5AA16"/>
      </a:accent4>
      <a:accent5>
        <a:srgbClr val="FFD80F"/>
      </a:accent5>
      <a:accent6>
        <a:srgbClr val="5A5A5A"/>
      </a:accent6>
      <a:hlink>
        <a:srgbClr val="709613"/>
      </a:hlink>
      <a:folHlink>
        <a:srgbClr val="ACD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K_PPT_mal_v2">
  <a:themeElements>
    <a:clrScheme name="Lippestad">
      <a:dk1>
        <a:srgbClr val="000000"/>
      </a:dk1>
      <a:lt1>
        <a:sysClr val="window" lastClr="FFFFFF"/>
      </a:lt1>
      <a:dk2>
        <a:srgbClr val="4B3828"/>
      </a:dk2>
      <a:lt2>
        <a:srgbClr val="A48A77"/>
      </a:lt2>
      <a:accent1>
        <a:srgbClr val="94BF2D"/>
      </a:accent1>
      <a:accent2>
        <a:srgbClr val="E3382A"/>
      </a:accent2>
      <a:accent3>
        <a:srgbClr val="64C4DF"/>
      </a:accent3>
      <a:accent4>
        <a:srgbClr val="F5AA16"/>
      </a:accent4>
      <a:accent5>
        <a:srgbClr val="FFD80F"/>
      </a:accent5>
      <a:accent6>
        <a:srgbClr val="5A5A5A"/>
      </a:accent6>
      <a:hlink>
        <a:srgbClr val="709613"/>
      </a:hlink>
      <a:folHlink>
        <a:srgbClr val="ACD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LK_PPT_mal_v3_helvetica</Template>
  <TotalTime>1051</TotalTime>
  <Words>2761</Words>
  <Application>Microsoft Office PowerPoint</Application>
  <PresentationFormat>Skjermfremvisning (4:3)</PresentationFormat>
  <Paragraphs>192</Paragraphs>
  <Slides>20</Slides>
  <Notes>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20</vt:i4>
      </vt:variant>
    </vt:vector>
  </HeadingPairs>
  <TitlesOfParts>
    <vt:vector size="26" baseType="lpstr">
      <vt:lpstr>Arial</vt:lpstr>
      <vt:lpstr>Calibri</vt:lpstr>
      <vt:lpstr>Helvetica</vt:lpstr>
      <vt:lpstr>Verdana</vt:lpstr>
      <vt:lpstr>LK_PPT_mal_v2</vt:lpstr>
      <vt:lpstr>1_LK_PPT_mal_v2</vt:lpstr>
      <vt:lpstr>Brukerstyrt Personlig Assistanse (BPA)  - en rettslig innføring</vt:lpstr>
      <vt:lpstr>Om meg</vt:lpstr>
      <vt:lpstr>Hva skal jeg snakke om?</vt:lpstr>
      <vt:lpstr>Bakgrunn for BPA i Norge</vt:lpstr>
      <vt:lpstr>Erfaringer fra rettighetsfestingen?</vt:lpstr>
      <vt:lpstr>Brukerstyrt personlig assistanse </vt:lpstr>
      <vt:lpstr>     Praktisk bistand</vt:lpstr>
      <vt:lpstr>opplæring og Støttekontakt</vt:lpstr>
      <vt:lpstr>Pårørendes rettigheter</vt:lpstr>
      <vt:lpstr>PowerPoint-presentasjon</vt:lpstr>
      <vt:lpstr>Nattjenester og fler enn en til stede?</vt:lpstr>
      <vt:lpstr>Skole/Utdanning/arbeid?</vt:lpstr>
      <vt:lpstr>Skole/Utdanning/arbeid?</vt:lpstr>
      <vt:lpstr>Når har man rett på BPA?</vt:lpstr>
      <vt:lpstr>Hva skjer når man ikke oppfyller vilkårene for å ha rett på BPA?</vt:lpstr>
      <vt:lpstr>Hva ligger i kravet til forsvarlige tjenester?</vt:lpstr>
      <vt:lpstr>Også krav på forsvarlig arbeidsmiljø for assistentene!</vt:lpstr>
      <vt:lpstr>BPA i samordnet bolig</vt:lpstr>
      <vt:lpstr>BPA ved flytting mellom kommuner</vt:lpstr>
      <vt:lpstr>PowerPoint-presentasjon</vt:lpstr>
    </vt:vector>
  </TitlesOfParts>
  <Company>Dinamo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Simen Hoff Hansen</dc:creator>
  <cp:lastModifiedBy>Tor Omar Nyquist</cp:lastModifiedBy>
  <cp:revision>55</cp:revision>
  <cp:lastPrinted>2022-09-08T11:38:30Z</cp:lastPrinted>
  <dcterms:created xsi:type="dcterms:W3CDTF">2015-01-20T10:10:00Z</dcterms:created>
  <dcterms:modified xsi:type="dcterms:W3CDTF">2024-09-26T16:02:00Z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425e9-6c35-4e10-b469-cc825ce895d8_Enabled">
    <vt:lpwstr>True</vt:lpwstr>
  </property>
  <property fmtid="{D5CDD505-2E9C-101B-9397-08002B2CF9AE}" pid="3" name="MSIP_Label_e72425e9-6c35-4e10-b469-cc825ce895d8_SiteId">
    <vt:lpwstr>f9db37fa-1468-45e6-aa54-b2a05bc62f6e</vt:lpwstr>
  </property>
  <property fmtid="{D5CDD505-2E9C-101B-9397-08002B2CF9AE}" pid="4" name="MSIP_Label_e72425e9-6c35-4e10-b469-cc825ce895d8_Owner">
    <vt:lpwstr>Kristiane@advokatlippestad.no</vt:lpwstr>
  </property>
  <property fmtid="{D5CDD505-2E9C-101B-9397-08002B2CF9AE}" pid="5" name="MSIP_Label_e72425e9-6c35-4e10-b469-cc825ce895d8_SetDate">
    <vt:lpwstr>2019-02-05T11:58:35.3353894Z</vt:lpwstr>
  </property>
  <property fmtid="{D5CDD505-2E9C-101B-9397-08002B2CF9AE}" pid="6" name="MSIP_Label_e72425e9-6c35-4e10-b469-cc825ce895d8_Name">
    <vt:lpwstr>Offentlig</vt:lpwstr>
  </property>
  <property fmtid="{D5CDD505-2E9C-101B-9397-08002B2CF9AE}" pid="7" name="MSIP_Label_e72425e9-6c35-4e10-b469-cc825ce895d8_Application">
    <vt:lpwstr>Microsoft Azure Information Protection</vt:lpwstr>
  </property>
  <property fmtid="{D5CDD505-2E9C-101B-9397-08002B2CF9AE}" pid="8" name="MSIP_Label_e72425e9-6c35-4e10-b469-cc825ce895d8_Extended_MSFT_Method">
    <vt:lpwstr>Automatic</vt:lpwstr>
  </property>
  <property fmtid="{D5CDD505-2E9C-101B-9397-08002B2CF9AE}" pid="9" name="Sensitivity">
    <vt:lpwstr>Offentlig</vt:lpwstr>
  </property>
</Properties>
</file>